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ags/tag8.xml" ContentType="application/vnd.openxmlformats-officedocument.presentationml.tags+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charts/chart13.xml" ContentType="application/vnd.openxmlformats-officedocument.drawingml.chart+xml"/>
  <Override PartName="/ppt/notesSlides/notesSlide63.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tags/tag41.xml" ContentType="application/vnd.openxmlformats-officedocument.presentationml.tags+xml"/>
  <Override PartName="/ppt/charts/chart3.xml" ContentType="application/vnd.openxmlformats-officedocument.drawingml.chart+xml"/>
  <Override PartName="/ppt/notesSlides/notesSlide7.xml" ContentType="application/vnd.openxmlformats-officedocument.presentationml.notesSlide+xml"/>
  <Override PartName="/ppt/diagrams/layout1.xml" ContentType="application/vnd.openxmlformats-officedocument.drawingml.diagramLayout+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ags/tag5.xml" ContentType="application/vnd.openxmlformats-officedocument.presentationml.tag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charts/chart14.xml" ContentType="application/vnd.openxmlformats-officedocument.drawingml.char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charts/chart8.xml" ContentType="application/vnd.openxmlformats-officedocument.drawingml.chart+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tags/tag24.xml" ContentType="application/vnd.openxmlformats-officedocument.presentationml.tags+xml"/>
  <Override PartName="/ppt/notesSlides/notesSlide8.xml" ContentType="application/vnd.openxmlformats-officedocument.presentationml.notesSlide+xml"/>
  <Override PartName="/ppt/charts/chart10.xml" ContentType="application/vnd.openxmlformats-officedocument.drawingml.chart+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charts/chart4.xml" ContentType="application/vnd.openxmlformats-officedocument.drawingml.chart+xml"/>
  <Override PartName="/ppt/slideMasters/slideMaster5.xml" ContentType="application/vnd.openxmlformats-officedocument.presentationml.slideMaster+xml"/>
  <Override PartName="/ppt/slides/slide49.xml" ContentType="application/vnd.openxmlformats-officedocument.presentationml.slide+xml"/>
  <Override PartName="/ppt/tags/tag20.xml" ContentType="application/vnd.openxmlformats-officedocument.presentationml.tags+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tags/tag6.xml" ContentType="application/vnd.openxmlformats-officedocument.presentationml.tags+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Default Extension="xls" ContentType="application/vnd.ms-exce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charts/chart15.xml" ContentType="application/vnd.openxmlformats-officedocument.drawingml.chart+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charts/chart9.xml" ContentType="application/vnd.openxmlformats-officedocument.drawingml.chart+xml"/>
  <Override PartName="/ppt/charts/chart11.xml" ContentType="application/vnd.openxmlformats-officedocument.drawingml.chart+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tags/tag32.xml" ContentType="application/vnd.openxmlformats-officedocument.presentationml.tags+xml"/>
  <Override PartName="/ppt/charts/chart5.xml" ContentType="application/vnd.openxmlformats-officedocument.drawingml.chart+xml"/>
  <Override PartName="/ppt/notesSlides/notesSlide10.xml" ContentType="application/vnd.openxmlformats-officedocument.presentationml.notesSlide+xml"/>
  <Override PartName="/customXml/itemProps4.xml" ContentType="application/vnd.openxmlformats-officedocument.customXmlProperties+xml"/>
  <Override PartName="/ppt/slides/slide7.xml" ContentType="application/vnd.openxmlformats-officedocument.presentationml.slide+xml"/>
  <Override PartName="/ppt/slides/slide68.xml" ContentType="application/vnd.openxmlformats-officedocument.presentationml.slide+xml"/>
  <Override PartName="/ppt/tags/tag10.xml" ContentType="application/vnd.openxmlformats-officedocument.presentationml.tags+xml"/>
  <Override PartName="/ppt/tags/tag21.xml" ContentType="application/vnd.openxmlformats-officedocument.presentationml.tags+xml"/>
  <Override PartName="/ppt/charts/chart1.xml" ContentType="application/vnd.openxmlformats-officedocument.drawingml.char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ags/tag7.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charts/chart16.xml" ContentType="application/vnd.openxmlformats-officedocument.drawingml.char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charts/chart12.xml" ContentType="application/vnd.openxmlformats-officedocument.drawingml.char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charts/chart6.xml" ContentType="application/vnd.openxmlformats-officedocument.drawingml.chart+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tags/tag11.xml" ContentType="application/vnd.openxmlformats-officedocument.presentationml.tags+xml"/>
  <Override PartName="/ppt/charts/chart2.xml" ContentType="application/vnd.openxmlformats-officedocument.drawingml.chart+xml"/>
  <Override PartName="/ppt/diagrams/data1.xml" ContentType="application/vnd.openxmlformats-officedocument.drawingml.diagramData+xml"/>
  <Override PartName="/ppt/slides/slide29.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tags/tag4.xml" ContentType="application/vnd.openxmlformats-officedocument.presentationml.tags+xml"/>
  <Override PartName="/ppt/slideLayouts/slideLayout6.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charts/chart17.xml" ContentType="application/vnd.openxmlformats-officedocument.drawingml.chart+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docProps/custom.xml" ContentType="application/vnd.openxmlformats-officedocument.custom-properties+xml"/>
  <Override PartName="/ppt/tags/tag34.xml" ContentType="application/vnd.openxmlformats-officedocument.presentationml.tags+xml"/>
  <Override PartName="/ppt/charts/chart7.xml" ContentType="application/vnd.openxmlformats-officedocument.drawingml.chart+xml"/>
  <Override PartName="/ppt/notesSlides/notesSlide12.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heme/theme6.xml" ContentType="application/vnd.openxmlformats-officedocument.theme+xml"/>
  <Override PartName="/ppt/slides/slide48.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2" r:id="rId6"/>
    <p:sldMasterId id="2147483683" r:id="rId7"/>
    <p:sldMasterId id="2147483694" r:id="rId8"/>
    <p:sldMasterId id="2147483705" r:id="rId9"/>
    <p:sldMasterId id="2147483846" r:id="rId10"/>
  </p:sldMasterIdLst>
  <p:notesMasterIdLst>
    <p:notesMasterId r:id="rId79"/>
  </p:notesMasterIdLst>
  <p:sldIdLst>
    <p:sldId id="256" r:id="rId11"/>
    <p:sldId id="346" r:id="rId12"/>
    <p:sldId id="353" r:id="rId13"/>
    <p:sldId id="397" r:id="rId14"/>
    <p:sldId id="398" r:id="rId15"/>
    <p:sldId id="399" r:id="rId16"/>
    <p:sldId id="400" r:id="rId17"/>
    <p:sldId id="401" r:id="rId18"/>
    <p:sldId id="402" r:id="rId19"/>
    <p:sldId id="357" r:id="rId20"/>
    <p:sldId id="359" r:id="rId21"/>
    <p:sldId id="358" r:id="rId22"/>
    <p:sldId id="267" r:id="rId23"/>
    <p:sldId id="360" r:id="rId24"/>
    <p:sldId id="304" r:id="rId25"/>
    <p:sldId id="261" r:id="rId26"/>
    <p:sldId id="361" r:id="rId27"/>
    <p:sldId id="319" r:id="rId28"/>
    <p:sldId id="354" r:id="rId29"/>
    <p:sldId id="355" r:id="rId30"/>
    <p:sldId id="356" r:id="rId31"/>
    <p:sldId id="320" r:id="rId32"/>
    <p:sldId id="362" r:id="rId33"/>
    <p:sldId id="270" r:id="rId34"/>
    <p:sldId id="363" r:id="rId35"/>
    <p:sldId id="322" r:id="rId36"/>
    <p:sldId id="364" r:id="rId37"/>
    <p:sldId id="365" r:id="rId38"/>
    <p:sldId id="366" r:id="rId39"/>
    <p:sldId id="367" r:id="rId40"/>
    <p:sldId id="368" r:id="rId41"/>
    <p:sldId id="271" r:id="rId42"/>
    <p:sldId id="370" r:id="rId43"/>
    <p:sldId id="369" r:id="rId44"/>
    <p:sldId id="372" r:id="rId45"/>
    <p:sldId id="373" r:id="rId46"/>
    <p:sldId id="374" r:id="rId47"/>
    <p:sldId id="375" r:id="rId48"/>
    <p:sldId id="376" r:id="rId49"/>
    <p:sldId id="377" r:id="rId50"/>
    <p:sldId id="378" r:id="rId51"/>
    <p:sldId id="379" r:id="rId52"/>
    <p:sldId id="371" r:id="rId53"/>
    <p:sldId id="272" r:id="rId54"/>
    <p:sldId id="277" r:id="rId55"/>
    <p:sldId id="324" r:id="rId56"/>
    <p:sldId id="283" r:id="rId57"/>
    <p:sldId id="291" r:id="rId58"/>
    <p:sldId id="295" r:id="rId59"/>
    <p:sldId id="310" r:id="rId60"/>
    <p:sldId id="380" r:id="rId61"/>
    <p:sldId id="381" r:id="rId62"/>
    <p:sldId id="382" r:id="rId63"/>
    <p:sldId id="300" r:id="rId64"/>
    <p:sldId id="391" r:id="rId65"/>
    <p:sldId id="392" r:id="rId66"/>
    <p:sldId id="393" r:id="rId67"/>
    <p:sldId id="394" r:id="rId68"/>
    <p:sldId id="395" r:id="rId69"/>
    <p:sldId id="326" r:id="rId70"/>
    <p:sldId id="384" r:id="rId71"/>
    <p:sldId id="385" r:id="rId72"/>
    <p:sldId id="386" r:id="rId73"/>
    <p:sldId id="389" r:id="rId74"/>
    <p:sldId id="390" r:id="rId75"/>
    <p:sldId id="387" r:id="rId76"/>
    <p:sldId id="388" r:id="rId77"/>
    <p:sldId id="396"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D0FF"/>
    <a:srgbClr val="7DDDFF"/>
    <a:srgbClr val="B9EDFF"/>
    <a:srgbClr val="33CAFF"/>
    <a:srgbClr val="05BEFF"/>
    <a:srgbClr val="B0B95B"/>
    <a:srgbClr val="93D4F1"/>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34" autoAdjust="0"/>
    <p:restoredTop sz="90522" autoAdjust="0"/>
  </p:normalViewPr>
  <p:slideViewPr>
    <p:cSldViewPr>
      <p:cViewPr varScale="1">
        <p:scale>
          <a:sx n="66" d="100"/>
          <a:sy n="66" d="100"/>
        </p:scale>
        <p:origin x="-178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7" Type="http://schemas.openxmlformats.org/officeDocument/2006/relationships/slideMaster" Target="slideMasters/slideMaster3.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1.xml"/><Relationship Id="rId82"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4.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Report\Graph.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Contract\Semi%2010%20years_graph.xls"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Contract\Semi%2010%20years_graph.xls"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Contract\Semi%2010%20years_graph.xls"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Contract\Semi%2010%20years_graph.xls"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Contract\Semi%2010%20years_graph.xls"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Report\Company\Copy%20of%20intel.xls"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Report\Company\Texas.xls"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Report\Company\TSMC.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Report\Graph.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Report\Graph.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Report\Graph.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Report\Graph.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Report\Graph.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Report\Graph.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Contract\Semi%2010%20years_graph.xls"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Documents%20and%20Settings\360125\Desktop\Market%20Research\MI\Hi%20Tech\Semiconductor\Contract\Semi%2010%20years_graph.xls"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IN"/>
  <c:chart>
    <c:plotArea>
      <c:layout>
        <c:manualLayout>
          <c:layoutTarget val="inner"/>
          <c:xMode val="edge"/>
          <c:yMode val="edge"/>
          <c:x val="0.12691907261592317"/>
          <c:y val="5.1400554097404488E-2"/>
          <c:w val="0.74763429571303663"/>
          <c:h val="0.6996697287839021"/>
        </c:manualLayout>
      </c:layout>
      <c:barChart>
        <c:barDir val="col"/>
        <c:grouping val="clustered"/>
        <c:ser>
          <c:idx val="0"/>
          <c:order val="0"/>
          <c:tx>
            <c:strRef>
              <c:f>'Semi &amp; Semi equi'!$B$2</c:f>
              <c:strCache>
                <c:ptCount val="1"/>
                <c:pt idx="0">
                  <c:v>$ billion </c:v>
                </c:pt>
              </c:strCache>
            </c:strRef>
          </c:tx>
          <c:spPr>
            <a:solidFill>
              <a:srgbClr val="00B0F0"/>
            </a:solidFill>
          </c:spPr>
          <c:cat>
            <c:strRef>
              <c:f>'Semi &amp; Semi equi'!$A$3:$A$7</c:f>
              <c:strCache>
                <c:ptCount val="5"/>
                <c:pt idx="0">
                  <c:v>2007</c:v>
                </c:pt>
                <c:pt idx="1">
                  <c:v>2008</c:v>
                </c:pt>
                <c:pt idx="2">
                  <c:v>2009</c:v>
                </c:pt>
                <c:pt idx="3">
                  <c:v>2010</c:v>
                </c:pt>
                <c:pt idx="4">
                  <c:v>2011 (e) </c:v>
                </c:pt>
              </c:strCache>
            </c:strRef>
          </c:cat>
          <c:val>
            <c:numRef>
              <c:f>'Semi &amp; Semi equi'!$B$3:$B$7</c:f>
              <c:numCache>
                <c:formatCode>General</c:formatCode>
                <c:ptCount val="5"/>
                <c:pt idx="0">
                  <c:v>42.8</c:v>
                </c:pt>
                <c:pt idx="1">
                  <c:v>30.9</c:v>
                </c:pt>
                <c:pt idx="2">
                  <c:v>15.9</c:v>
                </c:pt>
                <c:pt idx="3">
                  <c:v>40</c:v>
                </c:pt>
                <c:pt idx="4">
                  <c:v>41.8</c:v>
                </c:pt>
              </c:numCache>
            </c:numRef>
          </c:val>
        </c:ser>
        <c:axId val="78137216"/>
        <c:axId val="78143488"/>
      </c:barChart>
      <c:lineChart>
        <c:grouping val="standard"/>
        <c:ser>
          <c:idx val="1"/>
          <c:order val="1"/>
          <c:tx>
            <c:strRef>
              <c:f>'Semi &amp; Semi equi'!$C$2</c:f>
              <c:strCache>
                <c:ptCount val="1"/>
                <c:pt idx="0">
                  <c:v>% Growth </c:v>
                </c:pt>
              </c:strCache>
            </c:strRef>
          </c:tx>
          <c:spPr>
            <a:ln w="28575">
              <a:solidFill>
                <a:srgbClr val="92D050"/>
              </a:solidFill>
            </a:ln>
          </c:spPr>
          <c:marker>
            <c:symbol val="diamond"/>
            <c:size val="6"/>
            <c:spPr>
              <a:solidFill>
                <a:srgbClr val="00B050"/>
              </a:solidFill>
              <a:ln>
                <a:noFill/>
              </a:ln>
            </c:spPr>
          </c:marker>
          <c:cat>
            <c:strRef>
              <c:f>'Semi &amp; Semi equi'!$A$3:$A$7</c:f>
              <c:strCache>
                <c:ptCount val="5"/>
                <c:pt idx="0">
                  <c:v>2007</c:v>
                </c:pt>
                <c:pt idx="1">
                  <c:v>2008</c:v>
                </c:pt>
                <c:pt idx="2">
                  <c:v>2009</c:v>
                </c:pt>
                <c:pt idx="3">
                  <c:v>2010</c:v>
                </c:pt>
                <c:pt idx="4">
                  <c:v>2011 (e) </c:v>
                </c:pt>
              </c:strCache>
            </c:strRef>
          </c:cat>
          <c:val>
            <c:numRef>
              <c:f>'Semi &amp; Semi equi'!$C$3:$C$7</c:f>
              <c:numCache>
                <c:formatCode>0.00%</c:formatCode>
                <c:ptCount val="5"/>
                <c:pt idx="1">
                  <c:v>-0.27700000000000002</c:v>
                </c:pt>
                <c:pt idx="2">
                  <c:v>-0.4850000000000001</c:v>
                </c:pt>
                <c:pt idx="3">
                  <c:v>1.512</c:v>
                </c:pt>
                <c:pt idx="4">
                  <c:v>4.5000000000000012E-2</c:v>
                </c:pt>
              </c:numCache>
            </c:numRef>
          </c:val>
        </c:ser>
        <c:marker val="1"/>
        <c:axId val="78146560"/>
        <c:axId val="78145024"/>
      </c:lineChart>
      <c:catAx>
        <c:axId val="78137216"/>
        <c:scaling>
          <c:orientation val="minMax"/>
        </c:scaling>
        <c:axPos val="b"/>
        <c:tickLblPos val="nextTo"/>
        <c:crossAx val="78143488"/>
        <c:crosses val="autoZero"/>
        <c:auto val="1"/>
        <c:lblAlgn val="ctr"/>
        <c:lblOffset val="100"/>
      </c:catAx>
      <c:valAx>
        <c:axId val="78143488"/>
        <c:scaling>
          <c:orientation val="minMax"/>
        </c:scaling>
        <c:axPos val="l"/>
        <c:majorGridlines/>
        <c:numFmt formatCode="General" sourceLinked="1"/>
        <c:tickLblPos val="nextTo"/>
        <c:crossAx val="78137216"/>
        <c:crosses val="autoZero"/>
        <c:crossBetween val="between"/>
      </c:valAx>
      <c:valAx>
        <c:axId val="78145024"/>
        <c:scaling>
          <c:orientation val="minMax"/>
          <c:min val="-0.30000000000000021"/>
        </c:scaling>
        <c:axPos val="r"/>
        <c:numFmt formatCode="General" sourceLinked="1"/>
        <c:tickLblPos val="nextTo"/>
        <c:crossAx val="78146560"/>
        <c:crosses val="max"/>
        <c:crossBetween val="between"/>
      </c:valAx>
      <c:catAx>
        <c:axId val="78146560"/>
        <c:scaling>
          <c:orientation val="minMax"/>
        </c:scaling>
        <c:delete val="1"/>
        <c:axPos val="b"/>
        <c:tickLblPos val="none"/>
        <c:crossAx val="78145024"/>
        <c:crosses val="autoZero"/>
        <c:auto val="1"/>
        <c:lblAlgn val="ctr"/>
        <c:lblOffset val="100"/>
      </c:catAx>
    </c:plotArea>
    <c:legend>
      <c:legendPos val="b"/>
      <c:layout>
        <c:manualLayout>
          <c:xMode val="edge"/>
          <c:yMode val="edge"/>
          <c:x val="7.8249868766404163E-2"/>
          <c:y val="0.90702354913969052"/>
          <c:w val="0.8796832020997376"/>
          <c:h val="5.9976495475379019E-2"/>
        </c:manualLayout>
      </c:layout>
    </c:legend>
    <c:plotVisOnly val="1"/>
    <c:dispBlanksAs val="gap"/>
  </c:chart>
  <c:txPr>
    <a:bodyPr/>
    <a:lstStyle/>
    <a:p>
      <a:pPr>
        <a:defRPr b="1"/>
      </a:pPr>
      <a:endParaRPr lang="en-US"/>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IN"/>
  <c:style val="7"/>
  <c:chart>
    <c:autoTitleDeleted val="1"/>
    <c:plotArea>
      <c:layout/>
      <c:barChart>
        <c:barDir val="bar"/>
        <c:grouping val="clustered"/>
        <c:ser>
          <c:idx val="0"/>
          <c:order val="0"/>
          <c:tx>
            <c:strRef>
              <c:f>'5 Years'!$F$15</c:f>
              <c:strCache>
                <c:ptCount val="1"/>
                <c:pt idx="0">
                  <c:v>Average of Contract Value ($ million)</c:v>
                </c:pt>
              </c:strCache>
            </c:strRef>
          </c:tx>
          <c:dLbls>
            <c:showVal val="1"/>
          </c:dLbls>
          <c:cat>
            <c:numRef>
              <c:f>'5 Years'!$E$16:$E$22</c:f>
              <c:numCache>
                <c:formatCode>General</c:formatCode>
                <c:ptCount val="7"/>
                <c:pt idx="0">
                  <c:v>2005</c:v>
                </c:pt>
                <c:pt idx="1">
                  <c:v>2006</c:v>
                </c:pt>
                <c:pt idx="2">
                  <c:v>2007</c:v>
                </c:pt>
                <c:pt idx="3">
                  <c:v>2008</c:v>
                </c:pt>
                <c:pt idx="4">
                  <c:v>2009</c:v>
                </c:pt>
                <c:pt idx="5">
                  <c:v>2010</c:v>
                </c:pt>
                <c:pt idx="6">
                  <c:v>2011</c:v>
                </c:pt>
              </c:numCache>
            </c:numRef>
          </c:cat>
          <c:val>
            <c:numRef>
              <c:f>'5 Years'!$F$16:$F$22</c:f>
              <c:numCache>
                <c:formatCode>0.0</c:formatCode>
                <c:ptCount val="7"/>
                <c:pt idx="0">
                  <c:v>46.529506181818185</c:v>
                </c:pt>
                <c:pt idx="1">
                  <c:v>49.656400000000005</c:v>
                </c:pt>
                <c:pt idx="2">
                  <c:v>15.675329142857141</c:v>
                </c:pt>
                <c:pt idx="3">
                  <c:v>67.591683888888895</c:v>
                </c:pt>
                <c:pt idx="4">
                  <c:v>18.890714285714289</c:v>
                </c:pt>
                <c:pt idx="5">
                  <c:v>4.8919633999999999</c:v>
                </c:pt>
                <c:pt idx="6">
                  <c:v>4.4295015000000006</c:v>
                </c:pt>
              </c:numCache>
            </c:numRef>
          </c:val>
        </c:ser>
        <c:axId val="79954304"/>
        <c:axId val="79955840"/>
      </c:barChart>
      <c:catAx>
        <c:axId val="79954304"/>
        <c:scaling>
          <c:orientation val="minMax"/>
        </c:scaling>
        <c:axPos val="l"/>
        <c:numFmt formatCode="General" sourceLinked="1"/>
        <c:tickLblPos val="nextTo"/>
        <c:crossAx val="79955840"/>
        <c:crosses val="autoZero"/>
        <c:auto val="1"/>
        <c:lblAlgn val="ctr"/>
        <c:lblOffset val="100"/>
      </c:catAx>
      <c:valAx>
        <c:axId val="79955840"/>
        <c:scaling>
          <c:orientation val="minMax"/>
        </c:scaling>
        <c:axPos val="b"/>
        <c:majorGridlines/>
        <c:numFmt formatCode="0.0" sourceLinked="1"/>
        <c:tickLblPos val="nextTo"/>
        <c:crossAx val="79954304"/>
        <c:crosses val="autoZero"/>
        <c:crossBetween val="between"/>
      </c:valAx>
    </c:plotArea>
    <c:legend>
      <c:legendPos val="b"/>
    </c:legend>
    <c:plotVisOnly val="1"/>
    <c:dispBlanksAs val="gap"/>
  </c:chart>
  <c:txPr>
    <a:bodyPr/>
    <a:lstStyle/>
    <a:p>
      <a:pPr>
        <a:defRPr sz="1200" b="1"/>
      </a:pPr>
      <a:endParaRPr lang="en-US"/>
    </a:p>
  </c:txPr>
  <c:externalData r:id="rId1"/>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IN"/>
  <c:chart>
    <c:plotArea>
      <c:layout/>
      <c:barChart>
        <c:barDir val="bar"/>
        <c:grouping val="stacked"/>
        <c:ser>
          <c:idx val="0"/>
          <c:order val="0"/>
          <c:tx>
            <c:strRef>
              <c:f>'5 Years'!$C$35</c:f>
              <c:strCache>
                <c:ptCount val="1"/>
                <c:pt idx="0">
                  <c:v>Combination</c:v>
                </c:pt>
              </c:strCache>
            </c:strRef>
          </c:tx>
          <c:dLbls>
            <c:showVal val="1"/>
          </c:dLbls>
          <c:cat>
            <c:numRef>
              <c:f>'5 Years'!$B$36:$B$42</c:f>
              <c:numCache>
                <c:formatCode>General</c:formatCode>
                <c:ptCount val="7"/>
                <c:pt idx="0">
                  <c:v>2005</c:v>
                </c:pt>
                <c:pt idx="1">
                  <c:v>2006</c:v>
                </c:pt>
                <c:pt idx="2">
                  <c:v>2007</c:v>
                </c:pt>
                <c:pt idx="3">
                  <c:v>2008</c:v>
                </c:pt>
                <c:pt idx="4">
                  <c:v>2009</c:v>
                </c:pt>
                <c:pt idx="5">
                  <c:v>2010</c:v>
                </c:pt>
                <c:pt idx="6">
                  <c:v>2011</c:v>
                </c:pt>
              </c:numCache>
            </c:numRef>
          </c:cat>
          <c:val>
            <c:numRef>
              <c:f>'5 Years'!$C$36:$C$42</c:f>
              <c:numCache>
                <c:formatCode>0</c:formatCode>
                <c:ptCount val="7"/>
                <c:pt idx="0">
                  <c:v>67.900000000000006</c:v>
                </c:pt>
                <c:pt idx="1">
                  <c:v>3.2</c:v>
                </c:pt>
                <c:pt idx="2">
                  <c:v>9.7786570000000008</c:v>
                </c:pt>
                <c:pt idx="3">
                  <c:v>14.14725</c:v>
                </c:pt>
                <c:pt idx="4">
                  <c:v>10</c:v>
                </c:pt>
              </c:numCache>
            </c:numRef>
          </c:val>
        </c:ser>
        <c:ser>
          <c:idx val="1"/>
          <c:order val="1"/>
          <c:tx>
            <c:strRef>
              <c:f>'5 Years'!$D$35</c:f>
              <c:strCache>
                <c:ptCount val="1"/>
                <c:pt idx="0">
                  <c:v>Fixed Price</c:v>
                </c:pt>
              </c:strCache>
            </c:strRef>
          </c:tx>
          <c:dLbls>
            <c:showVal val="1"/>
          </c:dLbls>
          <c:cat>
            <c:numRef>
              <c:f>'5 Years'!$B$36:$B$42</c:f>
              <c:numCache>
                <c:formatCode>General</c:formatCode>
                <c:ptCount val="7"/>
                <c:pt idx="0">
                  <c:v>2005</c:v>
                </c:pt>
                <c:pt idx="1">
                  <c:v>2006</c:v>
                </c:pt>
                <c:pt idx="2">
                  <c:v>2007</c:v>
                </c:pt>
                <c:pt idx="3">
                  <c:v>2008</c:v>
                </c:pt>
                <c:pt idx="4">
                  <c:v>2009</c:v>
                </c:pt>
                <c:pt idx="5">
                  <c:v>2010</c:v>
                </c:pt>
                <c:pt idx="6">
                  <c:v>2011</c:v>
                </c:pt>
              </c:numCache>
            </c:numRef>
          </c:cat>
          <c:val>
            <c:numRef>
              <c:f>'5 Years'!$D$36:$D$42</c:f>
              <c:numCache>
                <c:formatCode>0</c:formatCode>
                <c:ptCount val="7"/>
                <c:pt idx="0">
                  <c:v>32.509028000000001</c:v>
                </c:pt>
                <c:pt idx="1">
                  <c:v>80.666666666666671</c:v>
                </c:pt>
                <c:pt idx="2">
                  <c:v>26.618666666666691</c:v>
                </c:pt>
                <c:pt idx="3">
                  <c:v>82.861522142857112</c:v>
                </c:pt>
                <c:pt idx="4">
                  <c:v>20.372500000000002</c:v>
                </c:pt>
                <c:pt idx="5">
                  <c:v>6.0410629999999994</c:v>
                </c:pt>
                <c:pt idx="6">
                  <c:v>4.4295015000000006</c:v>
                </c:pt>
              </c:numCache>
            </c:numRef>
          </c:val>
        </c:ser>
        <c:ser>
          <c:idx val="2"/>
          <c:order val="2"/>
          <c:tx>
            <c:strRef>
              <c:f>'5 Years'!$E$35</c:f>
              <c:strCache>
                <c:ptCount val="1"/>
                <c:pt idx="0">
                  <c:v>Unknown</c:v>
                </c:pt>
              </c:strCache>
            </c:strRef>
          </c:tx>
          <c:dLbls>
            <c:showVal val="1"/>
          </c:dLbls>
          <c:cat>
            <c:numRef>
              <c:f>'5 Years'!$B$36:$B$42</c:f>
              <c:numCache>
                <c:formatCode>General</c:formatCode>
                <c:ptCount val="7"/>
                <c:pt idx="0">
                  <c:v>2005</c:v>
                </c:pt>
                <c:pt idx="1">
                  <c:v>2006</c:v>
                </c:pt>
                <c:pt idx="2">
                  <c:v>2007</c:v>
                </c:pt>
                <c:pt idx="3">
                  <c:v>2008</c:v>
                </c:pt>
                <c:pt idx="4">
                  <c:v>2009</c:v>
                </c:pt>
                <c:pt idx="5">
                  <c:v>2010</c:v>
                </c:pt>
                <c:pt idx="6">
                  <c:v>2011</c:v>
                </c:pt>
              </c:numCache>
            </c:numRef>
          </c:cat>
          <c:val>
            <c:numRef>
              <c:f>'5 Years'!$E$36:$E$42</c:f>
              <c:numCache>
                <c:formatCode>0</c:formatCode>
                <c:ptCount val="7"/>
                <c:pt idx="0">
                  <c:v>26.826627999999989</c:v>
                </c:pt>
                <c:pt idx="1">
                  <c:v>3.0819999999999999</c:v>
                </c:pt>
                <c:pt idx="2">
                  <c:v>0.53533299999999751</c:v>
                </c:pt>
              </c:numCache>
            </c:numRef>
          </c:val>
        </c:ser>
        <c:overlap val="100"/>
        <c:axId val="80036224"/>
        <c:axId val="80037760"/>
      </c:barChart>
      <c:catAx>
        <c:axId val="80036224"/>
        <c:scaling>
          <c:orientation val="minMax"/>
        </c:scaling>
        <c:axPos val="l"/>
        <c:numFmt formatCode="General" sourceLinked="1"/>
        <c:tickLblPos val="nextTo"/>
        <c:spPr>
          <a:ln>
            <a:solidFill>
              <a:prstClr val="white">
                <a:lumMod val="85000"/>
              </a:prstClr>
            </a:solidFill>
          </a:ln>
        </c:spPr>
        <c:crossAx val="80037760"/>
        <c:crosses val="autoZero"/>
        <c:auto val="1"/>
        <c:lblAlgn val="ctr"/>
        <c:lblOffset val="100"/>
      </c:catAx>
      <c:valAx>
        <c:axId val="80037760"/>
        <c:scaling>
          <c:orientation val="minMax"/>
        </c:scaling>
        <c:axPos val="b"/>
        <c:majorGridlines>
          <c:spPr>
            <a:ln>
              <a:solidFill>
                <a:prstClr val="white">
                  <a:lumMod val="85000"/>
                </a:prstClr>
              </a:solidFill>
            </a:ln>
          </c:spPr>
        </c:majorGridlines>
        <c:numFmt formatCode="0" sourceLinked="1"/>
        <c:tickLblPos val="nextTo"/>
        <c:spPr>
          <a:ln>
            <a:solidFill>
              <a:prstClr val="white">
                <a:lumMod val="85000"/>
              </a:prstClr>
            </a:solidFill>
          </a:ln>
        </c:spPr>
        <c:crossAx val="80036224"/>
        <c:crosses val="autoZero"/>
        <c:crossBetween val="between"/>
      </c:valAx>
    </c:plotArea>
    <c:legend>
      <c:legendPos val="b"/>
    </c:legend>
    <c:plotVisOnly val="1"/>
    <c:dispBlanksAs val="gap"/>
  </c:chart>
  <c:txPr>
    <a:bodyPr/>
    <a:lstStyle/>
    <a:p>
      <a:pPr>
        <a:defRPr sz="1050" b="1"/>
      </a:pPr>
      <a:endParaRPr lang="en-US"/>
    </a:p>
  </c:txPr>
  <c:externalData r:id="rId1"/>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n-IN"/>
  <c:chart>
    <c:plotArea>
      <c:layout/>
      <c:barChart>
        <c:barDir val="bar"/>
        <c:grouping val="stacked"/>
        <c:ser>
          <c:idx val="0"/>
          <c:order val="0"/>
          <c:tx>
            <c:strRef>
              <c:f>'5 Years'!$C$26</c:f>
              <c:strCache>
                <c:ptCount val="1"/>
                <c:pt idx="0">
                  <c:v>Combination</c:v>
                </c:pt>
              </c:strCache>
            </c:strRef>
          </c:tx>
          <c:dLbls>
            <c:showVal val="1"/>
          </c:dLbls>
          <c:cat>
            <c:numRef>
              <c:f>'5 Years'!$B$27:$B$33</c:f>
              <c:numCache>
                <c:formatCode>General</c:formatCode>
                <c:ptCount val="7"/>
                <c:pt idx="0">
                  <c:v>2005</c:v>
                </c:pt>
                <c:pt idx="1">
                  <c:v>2006</c:v>
                </c:pt>
                <c:pt idx="2">
                  <c:v>2007</c:v>
                </c:pt>
                <c:pt idx="3">
                  <c:v>2008</c:v>
                </c:pt>
                <c:pt idx="4">
                  <c:v>2009</c:v>
                </c:pt>
                <c:pt idx="5">
                  <c:v>2010</c:v>
                </c:pt>
                <c:pt idx="6">
                  <c:v>2011</c:v>
                </c:pt>
              </c:numCache>
            </c:numRef>
          </c:cat>
          <c:val>
            <c:numRef>
              <c:f>'5 Years'!$C$27:$C$33</c:f>
              <c:numCache>
                <c:formatCode>General</c:formatCode>
                <c:ptCount val="7"/>
                <c:pt idx="0">
                  <c:v>5</c:v>
                </c:pt>
                <c:pt idx="1">
                  <c:v>1</c:v>
                </c:pt>
                <c:pt idx="2">
                  <c:v>3</c:v>
                </c:pt>
                <c:pt idx="3">
                  <c:v>2</c:v>
                </c:pt>
                <c:pt idx="4">
                  <c:v>1</c:v>
                </c:pt>
              </c:numCache>
            </c:numRef>
          </c:val>
        </c:ser>
        <c:ser>
          <c:idx val="1"/>
          <c:order val="1"/>
          <c:tx>
            <c:strRef>
              <c:f>'5 Years'!$D$26</c:f>
              <c:strCache>
                <c:ptCount val="1"/>
                <c:pt idx="0">
                  <c:v>Fixed Price</c:v>
                </c:pt>
              </c:strCache>
            </c:strRef>
          </c:tx>
          <c:dLbls>
            <c:showVal val="1"/>
          </c:dLbls>
          <c:cat>
            <c:numRef>
              <c:f>'5 Years'!$B$27:$B$33</c:f>
              <c:numCache>
                <c:formatCode>General</c:formatCode>
                <c:ptCount val="7"/>
                <c:pt idx="0">
                  <c:v>2005</c:v>
                </c:pt>
                <c:pt idx="1">
                  <c:v>2006</c:v>
                </c:pt>
                <c:pt idx="2">
                  <c:v>2007</c:v>
                </c:pt>
                <c:pt idx="3">
                  <c:v>2008</c:v>
                </c:pt>
                <c:pt idx="4">
                  <c:v>2009</c:v>
                </c:pt>
                <c:pt idx="5">
                  <c:v>2010</c:v>
                </c:pt>
                <c:pt idx="6">
                  <c:v>2011</c:v>
                </c:pt>
              </c:numCache>
            </c:numRef>
          </c:cat>
          <c:val>
            <c:numRef>
              <c:f>'5 Years'!$D$27:$D$33</c:f>
              <c:numCache>
                <c:formatCode>General</c:formatCode>
                <c:ptCount val="7"/>
                <c:pt idx="0">
                  <c:v>2</c:v>
                </c:pt>
                <c:pt idx="1">
                  <c:v>3</c:v>
                </c:pt>
                <c:pt idx="2">
                  <c:v>3</c:v>
                </c:pt>
                <c:pt idx="3">
                  <c:v>7</c:v>
                </c:pt>
                <c:pt idx="4">
                  <c:v>6</c:v>
                </c:pt>
                <c:pt idx="5">
                  <c:v>4</c:v>
                </c:pt>
                <c:pt idx="6">
                  <c:v>2</c:v>
                </c:pt>
              </c:numCache>
            </c:numRef>
          </c:val>
        </c:ser>
        <c:ser>
          <c:idx val="2"/>
          <c:order val="2"/>
          <c:tx>
            <c:strRef>
              <c:f>'5 Years'!$E$26</c:f>
              <c:strCache>
                <c:ptCount val="1"/>
                <c:pt idx="0">
                  <c:v>Unknown</c:v>
                </c:pt>
              </c:strCache>
            </c:strRef>
          </c:tx>
          <c:dLbls>
            <c:showVal val="1"/>
          </c:dLbls>
          <c:cat>
            <c:numRef>
              <c:f>'5 Years'!$B$27:$B$33</c:f>
              <c:numCache>
                <c:formatCode>General</c:formatCode>
                <c:ptCount val="7"/>
                <c:pt idx="0">
                  <c:v>2005</c:v>
                </c:pt>
                <c:pt idx="1">
                  <c:v>2006</c:v>
                </c:pt>
                <c:pt idx="2">
                  <c:v>2007</c:v>
                </c:pt>
                <c:pt idx="3">
                  <c:v>2008</c:v>
                </c:pt>
                <c:pt idx="4">
                  <c:v>2009</c:v>
                </c:pt>
                <c:pt idx="5">
                  <c:v>2010</c:v>
                </c:pt>
                <c:pt idx="6">
                  <c:v>2011</c:v>
                </c:pt>
              </c:numCache>
            </c:numRef>
          </c:cat>
          <c:val>
            <c:numRef>
              <c:f>'5 Years'!$E$27:$E$33</c:f>
              <c:numCache>
                <c:formatCode>General</c:formatCode>
                <c:ptCount val="7"/>
                <c:pt idx="0">
                  <c:v>4</c:v>
                </c:pt>
                <c:pt idx="1">
                  <c:v>1</c:v>
                </c:pt>
                <c:pt idx="2">
                  <c:v>1</c:v>
                </c:pt>
                <c:pt idx="5">
                  <c:v>1</c:v>
                </c:pt>
              </c:numCache>
            </c:numRef>
          </c:val>
        </c:ser>
        <c:overlap val="100"/>
        <c:axId val="80084992"/>
        <c:axId val="80086528"/>
      </c:barChart>
      <c:catAx>
        <c:axId val="80084992"/>
        <c:scaling>
          <c:orientation val="minMax"/>
        </c:scaling>
        <c:axPos val="l"/>
        <c:numFmt formatCode="General" sourceLinked="1"/>
        <c:tickLblPos val="nextTo"/>
        <c:spPr>
          <a:ln>
            <a:solidFill>
              <a:prstClr val="white">
                <a:lumMod val="85000"/>
              </a:prstClr>
            </a:solidFill>
          </a:ln>
        </c:spPr>
        <c:crossAx val="80086528"/>
        <c:crosses val="autoZero"/>
        <c:auto val="1"/>
        <c:lblAlgn val="ctr"/>
        <c:lblOffset val="100"/>
      </c:catAx>
      <c:valAx>
        <c:axId val="80086528"/>
        <c:scaling>
          <c:orientation val="minMax"/>
        </c:scaling>
        <c:axPos val="b"/>
        <c:majorGridlines>
          <c:spPr>
            <a:ln>
              <a:solidFill>
                <a:prstClr val="white">
                  <a:lumMod val="85000"/>
                </a:prstClr>
              </a:solidFill>
            </a:ln>
          </c:spPr>
        </c:majorGridlines>
        <c:numFmt formatCode="General" sourceLinked="1"/>
        <c:tickLblPos val="nextTo"/>
        <c:spPr>
          <a:ln>
            <a:solidFill>
              <a:prstClr val="white">
                <a:lumMod val="85000"/>
              </a:prstClr>
            </a:solidFill>
          </a:ln>
        </c:spPr>
        <c:crossAx val="80084992"/>
        <c:crosses val="autoZero"/>
        <c:crossBetween val="between"/>
      </c:valAx>
    </c:plotArea>
    <c:legend>
      <c:legendPos val="b"/>
    </c:legend>
    <c:plotVisOnly val="1"/>
    <c:dispBlanksAs val="gap"/>
  </c:chart>
  <c:txPr>
    <a:bodyPr/>
    <a:lstStyle/>
    <a:p>
      <a:pPr>
        <a:defRPr sz="1050" b="1"/>
      </a:pPr>
      <a:endParaRPr lang="en-US"/>
    </a:p>
  </c:txPr>
  <c:externalData r:id="rId1"/>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en-IN"/>
  <c:style val="10"/>
  <c:chart>
    <c:plotArea>
      <c:layout>
        <c:manualLayout>
          <c:layoutTarget val="inner"/>
          <c:xMode val="edge"/>
          <c:yMode val="edge"/>
          <c:x val="0"/>
          <c:y val="3.5256410256410256E-2"/>
          <c:w val="0.984375"/>
          <c:h val="0.73029906117504562"/>
        </c:manualLayout>
      </c:layout>
      <c:barChart>
        <c:barDir val="col"/>
        <c:grouping val="stacked"/>
        <c:ser>
          <c:idx val="1"/>
          <c:order val="0"/>
          <c:tx>
            <c:strRef>
              <c:f>'5 Years'!$C$79</c:f>
              <c:strCache>
                <c:ptCount val="1"/>
                <c:pt idx="0">
                  <c:v>Business Outsourcing Engagement</c:v>
                </c:pt>
              </c:strCache>
            </c:strRef>
          </c:tx>
          <c:spPr>
            <a:solidFill>
              <a:srgbClr val="D6492A"/>
            </a:solidFill>
          </c:spPr>
          <c:dLbls>
            <c:showVal val="1"/>
          </c:dLbls>
          <c:cat>
            <c:numRef>
              <c:f>'5 Years'!$B$80:$B$86</c:f>
              <c:numCache>
                <c:formatCode>General</c:formatCode>
                <c:ptCount val="7"/>
                <c:pt idx="0">
                  <c:v>2005</c:v>
                </c:pt>
                <c:pt idx="1">
                  <c:v>2006</c:v>
                </c:pt>
                <c:pt idx="2">
                  <c:v>2007</c:v>
                </c:pt>
                <c:pt idx="3">
                  <c:v>2008</c:v>
                </c:pt>
                <c:pt idx="4">
                  <c:v>2009</c:v>
                </c:pt>
                <c:pt idx="5">
                  <c:v>2010</c:v>
                </c:pt>
                <c:pt idx="6">
                  <c:v>2011</c:v>
                </c:pt>
              </c:numCache>
            </c:numRef>
          </c:cat>
          <c:val>
            <c:numRef>
              <c:f>'5 Years'!$C$80:$C$86</c:f>
              <c:numCache>
                <c:formatCode>General</c:formatCode>
                <c:ptCount val="7"/>
                <c:pt idx="0">
                  <c:v>1</c:v>
                </c:pt>
                <c:pt idx="1">
                  <c:v>1</c:v>
                </c:pt>
                <c:pt idx="2">
                  <c:v>2</c:v>
                </c:pt>
                <c:pt idx="3">
                  <c:v>2</c:v>
                </c:pt>
              </c:numCache>
            </c:numRef>
          </c:val>
        </c:ser>
        <c:ser>
          <c:idx val="2"/>
          <c:order val="1"/>
          <c:tx>
            <c:strRef>
              <c:f>'5 Years'!$D$79</c:f>
              <c:strCache>
                <c:ptCount val="1"/>
                <c:pt idx="0">
                  <c:v>IT Outsourcing Engagement</c:v>
                </c:pt>
              </c:strCache>
            </c:strRef>
          </c:tx>
          <c:dLbls>
            <c:showVal val="1"/>
          </c:dLbls>
          <c:cat>
            <c:numRef>
              <c:f>'5 Years'!$B$80:$B$86</c:f>
              <c:numCache>
                <c:formatCode>General</c:formatCode>
                <c:ptCount val="7"/>
                <c:pt idx="0">
                  <c:v>2005</c:v>
                </c:pt>
                <c:pt idx="1">
                  <c:v>2006</c:v>
                </c:pt>
                <c:pt idx="2">
                  <c:v>2007</c:v>
                </c:pt>
                <c:pt idx="3">
                  <c:v>2008</c:v>
                </c:pt>
                <c:pt idx="4">
                  <c:v>2009</c:v>
                </c:pt>
                <c:pt idx="5">
                  <c:v>2010</c:v>
                </c:pt>
                <c:pt idx="6">
                  <c:v>2011</c:v>
                </c:pt>
              </c:numCache>
            </c:numRef>
          </c:cat>
          <c:val>
            <c:numRef>
              <c:f>'5 Years'!$D$80:$D$86</c:f>
              <c:numCache>
                <c:formatCode>General</c:formatCode>
                <c:ptCount val="7"/>
                <c:pt idx="0">
                  <c:v>8</c:v>
                </c:pt>
                <c:pt idx="1">
                  <c:v>2</c:v>
                </c:pt>
                <c:pt idx="2">
                  <c:v>4</c:v>
                </c:pt>
                <c:pt idx="3">
                  <c:v>6</c:v>
                </c:pt>
                <c:pt idx="4">
                  <c:v>6</c:v>
                </c:pt>
                <c:pt idx="5">
                  <c:v>3</c:v>
                </c:pt>
                <c:pt idx="6">
                  <c:v>1</c:v>
                </c:pt>
              </c:numCache>
            </c:numRef>
          </c:val>
        </c:ser>
        <c:ser>
          <c:idx val="3"/>
          <c:order val="2"/>
          <c:tx>
            <c:strRef>
              <c:f>'5 Years'!$E$79</c:f>
              <c:strCache>
                <c:ptCount val="1"/>
                <c:pt idx="0">
                  <c:v>Other Consulting Engagement</c:v>
                </c:pt>
              </c:strCache>
            </c:strRef>
          </c:tx>
          <c:dLbls>
            <c:showVal val="1"/>
          </c:dLbls>
          <c:cat>
            <c:numRef>
              <c:f>'5 Years'!$B$80:$B$86</c:f>
              <c:numCache>
                <c:formatCode>General</c:formatCode>
                <c:ptCount val="7"/>
                <c:pt idx="0">
                  <c:v>2005</c:v>
                </c:pt>
                <c:pt idx="1">
                  <c:v>2006</c:v>
                </c:pt>
                <c:pt idx="2">
                  <c:v>2007</c:v>
                </c:pt>
                <c:pt idx="3">
                  <c:v>2008</c:v>
                </c:pt>
                <c:pt idx="4">
                  <c:v>2009</c:v>
                </c:pt>
                <c:pt idx="5">
                  <c:v>2010</c:v>
                </c:pt>
                <c:pt idx="6">
                  <c:v>2011</c:v>
                </c:pt>
              </c:numCache>
            </c:numRef>
          </c:cat>
          <c:val>
            <c:numRef>
              <c:f>'5 Years'!$E$80:$E$86</c:f>
              <c:numCache>
                <c:formatCode>General</c:formatCode>
                <c:ptCount val="7"/>
                <c:pt idx="1">
                  <c:v>1</c:v>
                </c:pt>
              </c:numCache>
            </c:numRef>
          </c:val>
        </c:ser>
        <c:ser>
          <c:idx val="4"/>
          <c:order val="3"/>
          <c:tx>
            <c:strRef>
              <c:f>'5 Years'!$F$79</c:f>
              <c:strCache>
                <c:ptCount val="1"/>
                <c:pt idx="0">
                  <c:v>Systems Integration Engagement</c:v>
                </c:pt>
              </c:strCache>
            </c:strRef>
          </c:tx>
          <c:dLbls>
            <c:showVal val="1"/>
          </c:dLbls>
          <c:cat>
            <c:numRef>
              <c:f>'5 Years'!$B$80:$B$86</c:f>
              <c:numCache>
                <c:formatCode>General</c:formatCode>
                <c:ptCount val="7"/>
                <c:pt idx="0">
                  <c:v>2005</c:v>
                </c:pt>
                <c:pt idx="1">
                  <c:v>2006</c:v>
                </c:pt>
                <c:pt idx="2">
                  <c:v>2007</c:v>
                </c:pt>
                <c:pt idx="3">
                  <c:v>2008</c:v>
                </c:pt>
                <c:pt idx="4">
                  <c:v>2009</c:v>
                </c:pt>
                <c:pt idx="5">
                  <c:v>2010</c:v>
                </c:pt>
                <c:pt idx="6">
                  <c:v>2011</c:v>
                </c:pt>
              </c:numCache>
            </c:numRef>
          </c:cat>
          <c:val>
            <c:numRef>
              <c:f>'5 Years'!$F$80:$F$86</c:f>
              <c:numCache>
                <c:formatCode>General</c:formatCode>
                <c:ptCount val="7"/>
                <c:pt idx="0">
                  <c:v>2</c:v>
                </c:pt>
                <c:pt idx="1">
                  <c:v>1</c:v>
                </c:pt>
                <c:pt idx="2">
                  <c:v>1</c:v>
                </c:pt>
                <c:pt idx="3">
                  <c:v>1</c:v>
                </c:pt>
                <c:pt idx="4">
                  <c:v>1</c:v>
                </c:pt>
                <c:pt idx="5">
                  <c:v>2</c:v>
                </c:pt>
                <c:pt idx="6">
                  <c:v>1</c:v>
                </c:pt>
              </c:numCache>
            </c:numRef>
          </c:val>
        </c:ser>
        <c:overlap val="100"/>
        <c:axId val="80147968"/>
        <c:axId val="80149504"/>
      </c:barChart>
      <c:catAx>
        <c:axId val="80147968"/>
        <c:scaling>
          <c:orientation val="minMax"/>
        </c:scaling>
        <c:axPos val="b"/>
        <c:numFmt formatCode="General" sourceLinked="1"/>
        <c:tickLblPos val="nextTo"/>
        <c:spPr>
          <a:ln>
            <a:solidFill>
              <a:prstClr val="white">
                <a:lumMod val="85000"/>
              </a:prstClr>
            </a:solidFill>
          </a:ln>
        </c:spPr>
        <c:crossAx val="80149504"/>
        <c:crosses val="autoZero"/>
        <c:auto val="1"/>
        <c:lblAlgn val="ctr"/>
        <c:lblOffset val="100"/>
      </c:catAx>
      <c:valAx>
        <c:axId val="80149504"/>
        <c:scaling>
          <c:orientation val="minMax"/>
        </c:scaling>
        <c:delete val="1"/>
        <c:axPos val="l"/>
        <c:majorGridlines>
          <c:spPr>
            <a:ln>
              <a:solidFill>
                <a:prstClr val="white">
                  <a:lumMod val="85000"/>
                </a:prstClr>
              </a:solidFill>
            </a:ln>
          </c:spPr>
        </c:majorGridlines>
        <c:numFmt formatCode="General" sourceLinked="1"/>
        <c:tickLblPos val="none"/>
        <c:crossAx val="80147968"/>
        <c:crosses val="autoZero"/>
        <c:crossBetween val="between"/>
      </c:valAx>
    </c:plotArea>
    <c:legend>
      <c:legendPos val="b"/>
      <c:layout>
        <c:manualLayout>
          <c:xMode val="edge"/>
          <c:yMode val="edge"/>
          <c:x val="0"/>
          <c:y val="0.86839538261601013"/>
          <c:w val="0.96871830184724705"/>
          <c:h val="0.11218714165583671"/>
        </c:manualLayout>
      </c:layout>
    </c:legend>
    <c:plotVisOnly val="1"/>
    <c:dispBlanksAs val="gap"/>
  </c:chart>
  <c:txPr>
    <a:bodyPr/>
    <a:lstStyle/>
    <a:p>
      <a:pPr>
        <a:defRPr b="1"/>
      </a:pPr>
      <a:endParaRPr lang="en-US"/>
    </a:p>
  </c:txPr>
  <c:externalData r:id="rId1"/>
</c:chartSpace>
</file>

<file path=ppt/charts/chart14.xml><?xml version="1.0" encoding="utf-8"?>
<c:chartSpace xmlns:c="http://schemas.openxmlformats.org/drawingml/2006/chart" xmlns:a="http://schemas.openxmlformats.org/drawingml/2006/main" xmlns:r="http://schemas.openxmlformats.org/officeDocument/2006/relationships">
  <c:lang val="en-IN"/>
  <c:style val="13"/>
  <c:chart>
    <c:autoTitleDeleted val="1"/>
    <c:plotArea>
      <c:layout/>
      <c:barChart>
        <c:barDir val="col"/>
        <c:grouping val="stacked"/>
        <c:ser>
          <c:idx val="0"/>
          <c:order val="0"/>
          <c:tx>
            <c:strRef>
              <c:f>'5 Years'!$C$115</c:f>
              <c:strCache>
                <c:ptCount val="1"/>
                <c:pt idx="0">
                  <c:v>Average Deal Value ($ million)</c:v>
                </c:pt>
              </c:strCache>
            </c:strRef>
          </c:tx>
          <c:dPt>
            <c:idx val="0"/>
            <c:spPr>
              <a:solidFill>
                <a:srgbClr val="D6492A"/>
              </a:solidFill>
            </c:spPr>
          </c:dPt>
          <c:dPt>
            <c:idx val="2"/>
            <c:spPr>
              <a:solidFill>
                <a:schemeClr val="accent4">
                  <a:lumMod val="75000"/>
                </a:schemeClr>
              </a:solidFill>
            </c:spPr>
          </c:dPt>
          <c:dPt>
            <c:idx val="3"/>
            <c:spPr>
              <a:solidFill>
                <a:schemeClr val="accent5">
                  <a:lumMod val="75000"/>
                </a:schemeClr>
              </a:solidFill>
            </c:spPr>
          </c:dPt>
          <c:dLbls>
            <c:dLbl>
              <c:idx val="0"/>
              <c:layout>
                <c:manualLayout>
                  <c:x val="-9.2592592592593038E-3"/>
                  <c:y val="-8.6805555555555566E-2"/>
                </c:manualLayout>
              </c:layout>
              <c:showVal val="1"/>
            </c:dLbl>
            <c:dLbl>
              <c:idx val="1"/>
              <c:layout>
                <c:manualLayout>
                  <c:x val="6.1728395061728964E-3"/>
                  <c:y val="-0.37152777777777912"/>
                </c:manualLayout>
              </c:layout>
              <c:showVal val="1"/>
            </c:dLbl>
            <c:dLbl>
              <c:idx val="2"/>
              <c:layout>
                <c:manualLayout>
                  <c:x val="-6.1728395061728392E-3"/>
                  <c:y val="-3.8194444444444448E-2"/>
                </c:manualLayout>
              </c:layout>
              <c:showVal val="1"/>
            </c:dLbl>
            <c:dLbl>
              <c:idx val="3"/>
              <c:layout>
                <c:manualLayout>
                  <c:x val="0"/>
                  <c:y val="-4.1666666666666664E-2"/>
                </c:manualLayout>
              </c:layout>
              <c:showVal val="1"/>
            </c:dLbl>
            <c:showVal val="1"/>
          </c:dLbls>
          <c:cat>
            <c:strRef>
              <c:f>'5 Years'!$B$116:$B$119</c:f>
              <c:strCache>
                <c:ptCount val="4"/>
                <c:pt idx="0">
                  <c:v>Business Outsourcing Engagement</c:v>
                </c:pt>
                <c:pt idx="1">
                  <c:v>IT Outsourcing Engagement</c:v>
                </c:pt>
                <c:pt idx="2">
                  <c:v>Other Consulting Engagement</c:v>
                </c:pt>
                <c:pt idx="3">
                  <c:v>Systems Integration Engagement</c:v>
                </c:pt>
              </c:strCache>
            </c:strRef>
          </c:cat>
          <c:val>
            <c:numRef>
              <c:f>'5 Years'!$C$116:$C$119</c:f>
              <c:numCache>
                <c:formatCode>0.0</c:formatCode>
                <c:ptCount val="4"/>
                <c:pt idx="0">
                  <c:v>6.6860496666666682</c:v>
                </c:pt>
                <c:pt idx="1">
                  <c:v>53.194534133333342</c:v>
                </c:pt>
                <c:pt idx="2">
                  <c:v>1</c:v>
                </c:pt>
                <c:pt idx="3">
                  <c:v>0.75105250000000001</c:v>
                </c:pt>
              </c:numCache>
            </c:numRef>
          </c:val>
        </c:ser>
        <c:overlap val="100"/>
        <c:axId val="80211968"/>
        <c:axId val="80213504"/>
      </c:barChart>
      <c:catAx>
        <c:axId val="80211968"/>
        <c:scaling>
          <c:orientation val="minMax"/>
        </c:scaling>
        <c:axPos val="b"/>
        <c:numFmt formatCode="General" sourceLinked="1"/>
        <c:tickLblPos val="nextTo"/>
        <c:crossAx val="80213504"/>
        <c:crosses val="autoZero"/>
        <c:auto val="1"/>
        <c:lblAlgn val="ctr"/>
        <c:lblOffset val="100"/>
      </c:catAx>
      <c:valAx>
        <c:axId val="80213504"/>
        <c:scaling>
          <c:orientation val="minMax"/>
        </c:scaling>
        <c:axPos val="l"/>
        <c:majorGridlines/>
        <c:numFmt formatCode="0.0" sourceLinked="1"/>
        <c:tickLblPos val="nextTo"/>
        <c:crossAx val="80211968"/>
        <c:crosses val="autoZero"/>
        <c:crossBetween val="between"/>
      </c:valAx>
    </c:plotArea>
    <c:plotVisOnly val="1"/>
    <c:dispBlanksAs val="gap"/>
  </c:chart>
  <c:txPr>
    <a:bodyPr/>
    <a:lstStyle/>
    <a:p>
      <a:pPr>
        <a:defRPr b="1"/>
      </a:pPr>
      <a:endParaRPr lang="en-US"/>
    </a:p>
  </c:txPr>
  <c:externalData r:id="rId1"/>
</c:chartSpace>
</file>

<file path=ppt/charts/chart15.xml><?xml version="1.0" encoding="utf-8"?>
<c:chartSpace xmlns:c="http://schemas.openxmlformats.org/drawingml/2006/chart" xmlns:a="http://schemas.openxmlformats.org/drawingml/2006/main" xmlns:r="http://schemas.openxmlformats.org/officeDocument/2006/relationships">
  <c:date1904 val="1"/>
  <c:lang val="en-IN"/>
  <c:chart>
    <c:plotArea>
      <c:layout/>
      <c:barChart>
        <c:barDir val="col"/>
        <c:grouping val="clustered"/>
        <c:ser>
          <c:idx val="0"/>
          <c:order val="0"/>
          <c:tx>
            <c:strRef>
              <c:f>Sheet1!$C$6</c:f>
              <c:strCache>
                <c:ptCount val="1"/>
                <c:pt idx="0">
                  <c:v>Total Revenue ($ million)</c:v>
                </c:pt>
              </c:strCache>
            </c:strRef>
          </c:tx>
          <c:spPr>
            <a:gradFill flip="none" rotWithShape="1">
              <a:gsLst>
                <a:gs pos="0">
                  <a:srgbClr val="4BACC6">
                    <a:lumMod val="40000"/>
                    <a:lumOff val="60000"/>
                  </a:srgbClr>
                </a:gs>
                <a:gs pos="50000">
                  <a:srgbClr val="4BACC6">
                    <a:lumMod val="75000"/>
                  </a:srgbClr>
                </a:gs>
                <a:gs pos="100000">
                  <a:srgbClr val="4BACC6">
                    <a:lumMod val="50000"/>
                  </a:srgbClr>
                </a:gs>
              </a:gsLst>
              <a:lin ang="16200000" scaled="1"/>
              <a:tileRect/>
            </a:gradFill>
            <a:scene3d>
              <a:camera prst="orthographicFront"/>
              <a:lightRig rig="threePt" dir="t"/>
            </a:scene3d>
            <a:sp3d>
              <a:bevelT/>
            </a:sp3d>
          </c:spPr>
          <c:cat>
            <c:numRef>
              <c:f>Sheet1!$B$7:$B$16</c:f>
              <c:numCache>
                <c:formatCode>General</c:formatCode>
                <c:ptCount val="10"/>
                <c:pt idx="0">
                  <c:v>2002</c:v>
                </c:pt>
                <c:pt idx="1">
                  <c:v>2003</c:v>
                </c:pt>
                <c:pt idx="2">
                  <c:v>2004</c:v>
                </c:pt>
                <c:pt idx="3">
                  <c:v>2005</c:v>
                </c:pt>
                <c:pt idx="4">
                  <c:v>2006</c:v>
                </c:pt>
                <c:pt idx="5">
                  <c:v>2007</c:v>
                </c:pt>
                <c:pt idx="6">
                  <c:v>2008</c:v>
                </c:pt>
                <c:pt idx="7">
                  <c:v>2009</c:v>
                </c:pt>
                <c:pt idx="8">
                  <c:v>2010</c:v>
                </c:pt>
                <c:pt idx="9">
                  <c:v>2011</c:v>
                </c:pt>
              </c:numCache>
            </c:numRef>
          </c:cat>
          <c:val>
            <c:numRef>
              <c:f>Sheet1!$C$7:$C$16</c:f>
              <c:numCache>
                <c:formatCode>General</c:formatCode>
                <c:ptCount val="10"/>
                <c:pt idx="0">
                  <c:v>26764000</c:v>
                </c:pt>
                <c:pt idx="1">
                  <c:v>30141000</c:v>
                </c:pt>
                <c:pt idx="2">
                  <c:v>34209000</c:v>
                </c:pt>
                <c:pt idx="3">
                  <c:v>38826000</c:v>
                </c:pt>
                <c:pt idx="4">
                  <c:v>35382000</c:v>
                </c:pt>
                <c:pt idx="5">
                  <c:v>38334000</c:v>
                </c:pt>
                <c:pt idx="6">
                  <c:v>37586000</c:v>
                </c:pt>
                <c:pt idx="7">
                  <c:v>35127000</c:v>
                </c:pt>
                <c:pt idx="8">
                  <c:v>43623000</c:v>
                </c:pt>
                <c:pt idx="9">
                  <c:v>53999000</c:v>
                </c:pt>
              </c:numCache>
            </c:numRef>
          </c:val>
        </c:ser>
        <c:ser>
          <c:idx val="1"/>
          <c:order val="1"/>
          <c:tx>
            <c:strRef>
              <c:f>Sheet1!$D$6</c:f>
              <c:strCache>
                <c:ptCount val="1"/>
                <c:pt idx="0">
                  <c:v>Net Income ($ million)</c:v>
                </c:pt>
              </c:strCache>
            </c:strRef>
          </c:tx>
          <c:spPr>
            <a:solidFill>
              <a:schemeClr val="accent3">
                <a:lumMod val="50000"/>
              </a:schemeClr>
            </a:solidFill>
            <a:scene3d>
              <a:camera prst="orthographicFront"/>
              <a:lightRig rig="threePt" dir="t"/>
            </a:scene3d>
            <a:sp3d>
              <a:bevelT/>
            </a:sp3d>
          </c:spPr>
          <c:cat>
            <c:numRef>
              <c:f>Sheet1!$B$7:$B$16</c:f>
              <c:numCache>
                <c:formatCode>General</c:formatCode>
                <c:ptCount val="10"/>
                <c:pt idx="0">
                  <c:v>2002</c:v>
                </c:pt>
                <c:pt idx="1">
                  <c:v>2003</c:v>
                </c:pt>
                <c:pt idx="2">
                  <c:v>2004</c:v>
                </c:pt>
                <c:pt idx="3">
                  <c:v>2005</c:v>
                </c:pt>
                <c:pt idx="4">
                  <c:v>2006</c:v>
                </c:pt>
                <c:pt idx="5">
                  <c:v>2007</c:v>
                </c:pt>
                <c:pt idx="6">
                  <c:v>2008</c:v>
                </c:pt>
                <c:pt idx="7">
                  <c:v>2009</c:v>
                </c:pt>
                <c:pt idx="8">
                  <c:v>2010</c:v>
                </c:pt>
                <c:pt idx="9">
                  <c:v>2011</c:v>
                </c:pt>
              </c:numCache>
            </c:numRef>
          </c:cat>
          <c:val>
            <c:numRef>
              <c:f>Sheet1!$D$7:$D$16</c:f>
              <c:numCache>
                <c:formatCode>General</c:formatCode>
                <c:ptCount val="10"/>
                <c:pt idx="0">
                  <c:v>3117000</c:v>
                </c:pt>
                <c:pt idx="1">
                  <c:v>5641000</c:v>
                </c:pt>
                <c:pt idx="2">
                  <c:v>7516000</c:v>
                </c:pt>
                <c:pt idx="3">
                  <c:v>8664000</c:v>
                </c:pt>
                <c:pt idx="4">
                  <c:v>5044000</c:v>
                </c:pt>
                <c:pt idx="5">
                  <c:v>6976000</c:v>
                </c:pt>
                <c:pt idx="6">
                  <c:v>5292000</c:v>
                </c:pt>
                <c:pt idx="7">
                  <c:v>4369000</c:v>
                </c:pt>
                <c:pt idx="8">
                  <c:v>11464000</c:v>
                </c:pt>
                <c:pt idx="9">
                  <c:v>12942000</c:v>
                </c:pt>
              </c:numCache>
            </c:numRef>
          </c:val>
        </c:ser>
        <c:gapWidth val="70"/>
        <c:axId val="79895552"/>
        <c:axId val="79910016"/>
      </c:barChart>
      <c:lineChart>
        <c:grouping val="stacked"/>
        <c:ser>
          <c:idx val="2"/>
          <c:order val="2"/>
          <c:tx>
            <c:strRef>
              <c:f>Sheet1!$E$6</c:f>
              <c:strCache>
                <c:ptCount val="1"/>
                <c:pt idx="0">
                  <c:v>Return on Sales</c:v>
                </c:pt>
              </c:strCache>
            </c:strRef>
          </c:tx>
          <c:spPr>
            <a:ln>
              <a:gradFill>
                <a:gsLst>
                  <a:gs pos="0">
                    <a:srgbClr val="FFC000"/>
                  </a:gs>
                  <a:gs pos="0">
                    <a:srgbClr val="FFFF00"/>
                  </a:gs>
                  <a:gs pos="50000">
                    <a:srgbClr val="C0504D">
                      <a:lumMod val="50000"/>
                    </a:srgbClr>
                  </a:gs>
                  <a:gs pos="100000">
                    <a:schemeClr val="accent2">
                      <a:lumMod val="50000"/>
                    </a:schemeClr>
                  </a:gs>
                </a:gsLst>
                <a:lin ang="5400000" scaled="0"/>
              </a:gradFill>
            </a:ln>
          </c:spPr>
          <c:marker>
            <c:symbol val="circle"/>
            <c:size val="3"/>
            <c:spPr>
              <a:solidFill>
                <a:schemeClr val="tx1"/>
              </a:solidFill>
            </c:spPr>
          </c:marker>
          <c:val>
            <c:numRef>
              <c:f>Sheet1!$E$7:$E$16</c:f>
              <c:numCache>
                <c:formatCode>0.0%</c:formatCode>
                <c:ptCount val="10"/>
                <c:pt idx="0">
                  <c:v>0.11646241219548648</c:v>
                </c:pt>
                <c:pt idx="1">
                  <c:v>0.18715371089214061</c:v>
                </c:pt>
                <c:pt idx="2">
                  <c:v>0.21970826390715931</c:v>
                </c:pt>
                <c:pt idx="3">
                  <c:v>0.2231494359449854</c:v>
                </c:pt>
                <c:pt idx="4">
                  <c:v>0.14255836300943991</c:v>
                </c:pt>
                <c:pt idx="5">
                  <c:v>0.18197944383575979</c:v>
                </c:pt>
                <c:pt idx="6">
                  <c:v>0.14079710530516723</c:v>
                </c:pt>
                <c:pt idx="7">
                  <c:v>0.12437725965781307</c:v>
                </c:pt>
                <c:pt idx="8">
                  <c:v>0.26279714829333023</c:v>
                </c:pt>
                <c:pt idx="9">
                  <c:v>0.2396711050204634</c:v>
                </c:pt>
              </c:numCache>
            </c:numRef>
          </c:val>
        </c:ser>
        <c:marker val="1"/>
        <c:axId val="79911552"/>
        <c:axId val="79921536"/>
      </c:lineChart>
      <c:catAx>
        <c:axId val="79895552"/>
        <c:scaling>
          <c:orientation val="minMax"/>
        </c:scaling>
        <c:axPos val="b"/>
        <c:numFmt formatCode="General" sourceLinked="1"/>
        <c:tickLblPos val="nextTo"/>
        <c:crossAx val="79910016"/>
        <c:crosses val="autoZero"/>
        <c:auto val="1"/>
        <c:lblAlgn val="ctr"/>
        <c:lblOffset val="100"/>
      </c:catAx>
      <c:valAx>
        <c:axId val="79910016"/>
        <c:scaling>
          <c:orientation val="minMax"/>
        </c:scaling>
        <c:axPos val="l"/>
        <c:majorGridlines>
          <c:spPr>
            <a:ln>
              <a:solidFill>
                <a:schemeClr val="bg1">
                  <a:lumMod val="75000"/>
                </a:schemeClr>
              </a:solidFill>
              <a:prstDash val="dash"/>
            </a:ln>
          </c:spPr>
        </c:majorGridlines>
        <c:numFmt formatCode="General" sourceLinked="1"/>
        <c:tickLblPos val="nextTo"/>
        <c:crossAx val="79895552"/>
        <c:crosses val="autoZero"/>
        <c:crossBetween val="between"/>
      </c:valAx>
      <c:catAx>
        <c:axId val="79911552"/>
        <c:scaling>
          <c:orientation val="minMax"/>
        </c:scaling>
        <c:delete val="1"/>
        <c:axPos val="b"/>
        <c:tickLblPos val="none"/>
        <c:crossAx val="79921536"/>
        <c:crosses val="autoZero"/>
        <c:auto val="1"/>
        <c:lblAlgn val="ctr"/>
        <c:lblOffset val="100"/>
      </c:catAx>
      <c:valAx>
        <c:axId val="79921536"/>
        <c:scaling>
          <c:orientation val="minMax"/>
        </c:scaling>
        <c:axPos val="r"/>
        <c:numFmt formatCode="0.0%" sourceLinked="1"/>
        <c:tickLblPos val="nextTo"/>
        <c:crossAx val="79911552"/>
        <c:crosses val="max"/>
        <c:crossBetween val="between"/>
      </c:valAx>
      <c:spPr>
        <a:noFill/>
        <a:ln w="25400">
          <a:noFill/>
        </a:ln>
      </c:spPr>
    </c:plotArea>
    <c:legend>
      <c:legendPos val="b"/>
      <c:txPr>
        <a:bodyPr/>
        <a:lstStyle/>
        <a:p>
          <a:pPr>
            <a:defRPr sz="1100"/>
          </a:pPr>
          <a:endParaRPr lang="en-US"/>
        </a:p>
      </c:txPr>
    </c:legend>
    <c:plotVisOnly val="1"/>
    <c:dispBlanksAs val="zero"/>
  </c:chart>
  <c:spPr>
    <a:noFill/>
    <a:ln>
      <a:noFill/>
    </a:ln>
  </c:spPr>
  <c:txPr>
    <a:bodyPr/>
    <a:lstStyle/>
    <a:p>
      <a:pPr>
        <a:defRPr b="1"/>
      </a:pPr>
      <a:endParaRPr lang="en-US"/>
    </a:p>
  </c:txPr>
  <c:externalData r:id="rId1"/>
</c:chartSpace>
</file>

<file path=ppt/charts/chart16.xml><?xml version="1.0" encoding="utf-8"?>
<c:chartSpace xmlns:c="http://schemas.openxmlformats.org/drawingml/2006/chart" xmlns:a="http://schemas.openxmlformats.org/drawingml/2006/main" xmlns:r="http://schemas.openxmlformats.org/officeDocument/2006/relationships">
  <c:date1904 val="1"/>
  <c:lang val="en-IN"/>
  <c:chart>
    <c:plotArea>
      <c:layout/>
      <c:barChart>
        <c:barDir val="col"/>
        <c:grouping val="clustered"/>
        <c:ser>
          <c:idx val="0"/>
          <c:order val="0"/>
          <c:tx>
            <c:strRef>
              <c:f>Graph!$C$6</c:f>
              <c:strCache>
                <c:ptCount val="1"/>
                <c:pt idx="0">
                  <c:v>Total Revenue ($ million)</c:v>
                </c:pt>
              </c:strCache>
            </c:strRef>
          </c:tx>
          <c:spPr>
            <a:gradFill flip="none" rotWithShape="1">
              <a:gsLst>
                <a:gs pos="0">
                  <a:srgbClr val="4BACC6">
                    <a:lumMod val="40000"/>
                    <a:lumOff val="60000"/>
                  </a:srgbClr>
                </a:gs>
                <a:gs pos="50000">
                  <a:srgbClr val="4BACC6">
                    <a:lumMod val="75000"/>
                  </a:srgbClr>
                </a:gs>
                <a:gs pos="100000">
                  <a:srgbClr val="4BACC6">
                    <a:lumMod val="50000"/>
                  </a:srgbClr>
                </a:gs>
              </a:gsLst>
              <a:lin ang="16200000" scaled="1"/>
              <a:tileRect/>
            </a:gradFill>
            <a:scene3d>
              <a:camera prst="orthographicFront"/>
              <a:lightRig rig="threePt" dir="t"/>
            </a:scene3d>
            <a:sp3d>
              <a:bevelT/>
            </a:sp3d>
          </c:spPr>
          <c:cat>
            <c:numRef>
              <c:f>Graph!$B$7:$B$16</c:f>
              <c:numCache>
                <c:formatCode>General</c:formatCode>
                <c:ptCount val="10"/>
                <c:pt idx="0">
                  <c:v>2002</c:v>
                </c:pt>
                <c:pt idx="1">
                  <c:v>2003</c:v>
                </c:pt>
                <c:pt idx="2">
                  <c:v>2004</c:v>
                </c:pt>
                <c:pt idx="3">
                  <c:v>2005</c:v>
                </c:pt>
                <c:pt idx="4">
                  <c:v>2006</c:v>
                </c:pt>
                <c:pt idx="5">
                  <c:v>2007</c:v>
                </c:pt>
                <c:pt idx="6">
                  <c:v>2008</c:v>
                </c:pt>
                <c:pt idx="7">
                  <c:v>2009</c:v>
                </c:pt>
                <c:pt idx="8">
                  <c:v>2010</c:v>
                </c:pt>
                <c:pt idx="9">
                  <c:v>2011</c:v>
                </c:pt>
              </c:numCache>
            </c:numRef>
          </c:cat>
          <c:val>
            <c:numRef>
              <c:f>Graph!$C$7:$C$16</c:f>
              <c:numCache>
                <c:formatCode>General</c:formatCode>
                <c:ptCount val="10"/>
                <c:pt idx="0">
                  <c:v>7509</c:v>
                </c:pt>
                <c:pt idx="1">
                  <c:v>8911</c:v>
                </c:pt>
                <c:pt idx="2">
                  <c:v>11552</c:v>
                </c:pt>
                <c:pt idx="3">
                  <c:v>12335</c:v>
                </c:pt>
                <c:pt idx="4">
                  <c:v>14255</c:v>
                </c:pt>
                <c:pt idx="5">
                  <c:v>13835</c:v>
                </c:pt>
                <c:pt idx="6">
                  <c:v>12501</c:v>
                </c:pt>
                <c:pt idx="7">
                  <c:v>10427</c:v>
                </c:pt>
                <c:pt idx="8">
                  <c:v>13966</c:v>
                </c:pt>
                <c:pt idx="9">
                  <c:v>13735</c:v>
                </c:pt>
              </c:numCache>
            </c:numRef>
          </c:val>
        </c:ser>
        <c:ser>
          <c:idx val="1"/>
          <c:order val="1"/>
          <c:tx>
            <c:strRef>
              <c:f>Graph!$D$6</c:f>
              <c:strCache>
                <c:ptCount val="1"/>
                <c:pt idx="0">
                  <c:v>Net Income ($ million)</c:v>
                </c:pt>
              </c:strCache>
            </c:strRef>
          </c:tx>
          <c:spPr>
            <a:solidFill>
              <a:schemeClr val="accent3">
                <a:lumMod val="50000"/>
              </a:schemeClr>
            </a:solidFill>
            <a:scene3d>
              <a:camera prst="orthographicFront"/>
              <a:lightRig rig="threePt" dir="t"/>
            </a:scene3d>
            <a:sp3d>
              <a:bevelT/>
            </a:sp3d>
          </c:spPr>
          <c:cat>
            <c:numRef>
              <c:f>Graph!$B$7:$B$16</c:f>
              <c:numCache>
                <c:formatCode>General</c:formatCode>
                <c:ptCount val="10"/>
                <c:pt idx="0">
                  <c:v>2002</c:v>
                </c:pt>
                <c:pt idx="1">
                  <c:v>2003</c:v>
                </c:pt>
                <c:pt idx="2">
                  <c:v>2004</c:v>
                </c:pt>
                <c:pt idx="3">
                  <c:v>2005</c:v>
                </c:pt>
                <c:pt idx="4">
                  <c:v>2006</c:v>
                </c:pt>
                <c:pt idx="5">
                  <c:v>2007</c:v>
                </c:pt>
                <c:pt idx="6">
                  <c:v>2008</c:v>
                </c:pt>
                <c:pt idx="7">
                  <c:v>2009</c:v>
                </c:pt>
                <c:pt idx="8">
                  <c:v>2010</c:v>
                </c:pt>
                <c:pt idx="9">
                  <c:v>2011</c:v>
                </c:pt>
              </c:numCache>
            </c:numRef>
          </c:cat>
          <c:val>
            <c:numRef>
              <c:f>Graph!$D$7:$D$16</c:f>
              <c:numCache>
                <c:formatCode>General</c:formatCode>
                <c:ptCount val="10"/>
                <c:pt idx="0">
                  <c:v>-344</c:v>
                </c:pt>
                <c:pt idx="1">
                  <c:v>1198</c:v>
                </c:pt>
                <c:pt idx="2">
                  <c:v>1753</c:v>
                </c:pt>
                <c:pt idx="3">
                  <c:v>2324</c:v>
                </c:pt>
                <c:pt idx="4">
                  <c:v>4285</c:v>
                </c:pt>
                <c:pt idx="5">
                  <c:v>2657</c:v>
                </c:pt>
                <c:pt idx="6">
                  <c:v>1920</c:v>
                </c:pt>
                <c:pt idx="7">
                  <c:v>1470</c:v>
                </c:pt>
                <c:pt idx="8">
                  <c:v>3228</c:v>
                </c:pt>
                <c:pt idx="9">
                  <c:v>2236</c:v>
                </c:pt>
              </c:numCache>
            </c:numRef>
          </c:val>
        </c:ser>
        <c:gapWidth val="70"/>
        <c:axId val="80714752"/>
        <c:axId val="80729216"/>
      </c:barChart>
      <c:lineChart>
        <c:grouping val="stacked"/>
        <c:ser>
          <c:idx val="2"/>
          <c:order val="2"/>
          <c:tx>
            <c:strRef>
              <c:f>Graph!$E$6</c:f>
              <c:strCache>
                <c:ptCount val="1"/>
                <c:pt idx="0">
                  <c:v>Return on Sales</c:v>
                </c:pt>
              </c:strCache>
            </c:strRef>
          </c:tx>
          <c:spPr>
            <a:ln>
              <a:gradFill>
                <a:gsLst>
                  <a:gs pos="0">
                    <a:srgbClr val="FFC000"/>
                  </a:gs>
                  <a:gs pos="0">
                    <a:srgbClr val="FFFF00"/>
                  </a:gs>
                  <a:gs pos="50000">
                    <a:srgbClr val="C0504D">
                      <a:lumMod val="50000"/>
                    </a:srgbClr>
                  </a:gs>
                  <a:gs pos="100000">
                    <a:schemeClr val="accent2">
                      <a:lumMod val="50000"/>
                    </a:schemeClr>
                  </a:gs>
                </a:gsLst>
                <a:lin ang="5400000" scaled="0"/>
              </a:gradFill>
            </a:ln>
          </c:spPr>
          <c:marker>
            <c:symbol val="circle"/>
            <c:size val="3"/>
            <c:spPr>
              <a:solidFill>
                <a:schemeClr val="tx1"/>
              </a:solidFill>
            </c:spPr>
          </c:marker>
          <c:val>
            <c:numRef>
              <c:f>Graph!$E$7:$E$16</c:f>
              <c:numCache>
                <c:formatCode>0.0%</c:formatCode>
                <c:ptCount val="10"/>
                <c:pt idx="0">
                  <c:v>-4.5811692635504102E-2</c:v>
                </c:pt>
                <c:pt idx="1">
                  <c:v>0.13444057905958917</c:v>
                </c:pt>
                <c:pt idx="2">
                  <c:v>0.15174861495844874</c:v>
                </c:pt>
                <c:pt idx="3">
                  <c:v>0.18840697203080697</c:v>
                </c:pt>
                <c:pt idx="4">
                  <c:v>0.30059628200631355</c:v>
                </c:pt>
                <c:pt idx="5">
                  <c:v>0.19204915070473441</c:v>
                </c:pt>
                <c:pt idx="6">
                  <c:v>0.15358771298296175</c:v>
                </c:pt>
                <c:pt idx="7">
                  <c:v>0.14098014769348821</c:v>
                </c:pt>
                <c:pt idx="8">
                  <c:v>0.23113275096663322</c:v>
                </c:pt>
                <c:pt idx="9">
                  <c:v>0.16279577721150337</c:v>
                </c:pt>
              </c:numCache>
            </c:numRef>
          </c:val>
        </c:ser>
        <c:marker val="1"/>
        <c:axId val="80730752"/>
        <c:axId val="80732544"/>
      </c:lineChart>
      <c:catAx>
        <c:axId val="80714752"/>
        <c:scaling>
          <c:orientation val="minMax"/>
        </c:scaling>
        <c:axPos val="b"/>
        <c:numFmt formatCode="General" sourceLinked="1"/>
        <c:tickLblPos val="nextTo"/>
        <c:crossAx val="80729216"/>
        <c:crosses val="autoZero"/>
        <c:auto val="1"/>
        <c:lblAlgn val="ctr"/>
        <c:lblOffset val="100"/>
      </c:catAx>
      <c:valAx>
        <c:axId val="80729216"/>
        <c:scaling>
          <c:orientation val="minMax"/>
        </c:scaling>
        <c:axPos val="l"/>
        <c:majorGridlines>
          <c:spPr>
            <a:ln>
              <a:solidFill>
                <a:schemeClr val="bg1">
                  <a:lumMod val="75000"/>
                </a:schemeClr>
              </a:solidFill>
              <a:prstDash val="dash"/>
            </a:ln>
          </c:spPr>
        </c:majorGridlines>
        <c:numFmt formatCode="General" sourceLinked="1"/>
        <c:tickLblPos val="nextTo"/>
        <c:crossAx val="80714752"/>
        <c:crosses val="autoZero"/>
        <c:crossBetween val="between"/>
      </c:valAx>
      <c:catAx>
        <c:axId val="80730752"/>
        <c:scaling>
          <c:orientation val="minMax"/>
        </c:scaling>
        <c:delete val="1"/>
        <c:axPos val="b"/>
        <c:tickLblPos val="none"/>
        <c:crossAx val="80732544"/>
        <c:crosses val="autoZero"/>
        <c:auto val="1"/>
        <c:lblAlgn val="ctr"/>
        <c:lblOffset val="100"/>
      </c:catAx>
      <c:valAx>
        <c:axId val="80732544"/>
        <c:scaling>
          <c:orientation val="minMax"/>
        </c:scaling>
        <c:axPos val="r"/>
        <c:numFmt formatCode="0.0%" sourceLinked="1"/>
        <c:tickLblPos val="nextTo"/>
        <c:crossAx val="80730752"/>
        <c:crosses val="max"/>
        <c:crossBetween val="between"/>
      </c:valAx>
      <c:spPr>
        <a:noFill/>
        <a:ln w="25400">
          <a:noFill/>
        </a:ln>
      </c:spPr>
    </c:plotArea>
    <c:legend>
      <c:legendPos val="b"/>
      <c:txPr>
        <a:bodyPr/>
        <a:lstStyle/>
        <a:p>
          <a:pPr>
            <a:defRPr sz="1100"/>
          </a:pPr>
          <a:endParaRPr lang="en-US"/>
        </a:p>
      </c:txPr>
    </c:legend>
    <c:plotVisOnly val="1"/>
    <c:dispBlanksAs val="zero"/>
  </c:chart>
  <c:spPr>
    <a:noFill/>
    <a:ln>
      <a:noFill/>
    </a:ln>
  </c:spPr>
  <c:txPr>
    <a:bodyPr/>
    <a:lstStyle/>
    <a:p>
      <a:pPr>
        <a:defRPr b="1"/>
      </a:pPr>
      <a:endParaRPr lang="en-US"/>
    </a:p>
  </c:txPr>
  <c:externalData r:id="rId1"/>
</c:chartSpace>
</file>

<file path=ppt/charts/chart17.xml><?xml version="1.0" encoding="utf-8"?>
<c:chartSpace xmlns:c="http://schemas.openxmlformats.org/drawingml/2006/chart" xmlns:a="http://schemas.openxmlformats.org/drawingml/2006/main" xmlns:r="http://schemas.openxmlformats.org/officeDocument/2006/relationships">
  <c:lang val="en-IN"/>
  <c:chart>
    <c:plotArea>
      <c:layout/>
      <c:barChart>
        <c:barDir val="col"/>
        <c:grouping val="clustered"/>
        <c:ser>
          <c:idx val="0"/>
          <c:order val="0"/>
          <c:tx>
            <c:strRef>
              <c:f>Graph!$C$6</c:f>
              <c:strCache>
                <c:ptCount val="1"/>
                <c:pt idx="0">
                  <c:v>Total Revenue ($ million)</c:v>
                </c:pt>
              </c:strCache>
            </c:strRef>
          </c:tx>
          <c:spPr>
            <a:gradFill flip="none" rotWithShape="1">
              <a:gsLst>
                <a:gs pos="0">
                  <a:srgbClr val="4BACC6">
                    <a:lumMod val="40000"/>
                    <a:lumOff val="60000"/>
                  </a:srgbClr>
                </a:gs>
                <a:gs pos="50000">
                  <a:srgbClr val="4BACC6">
                    <a:lumMod val="75000"/>
                  </a:srgbClr>
                </a:gs>
                <a:gs pos="100000">
                  <a:srgbClr val="4BACC6">
                    <a:lumMod val="50000"/>
                  </a:srgbClr>
                </a:gs>
              </a:gsLst>
              <a:lin ang="16200000" scaled="1"/>
              <a:tileRect/>
            </a:gradFill>
            <a:scene3d>
              <a:camera prst="orthographicFront"/>
              <a:lightRig rig="threePt" dir="t"/>
            </a:scene3d>
            <a:sp3d>
              <a:bevelT/>
            </a:sp3d>
          </c:spPr>
          <c:cat>
            <c:numRef>
              <c:f>Graph!$B$7:$B$16</c:f>
              <c:numCache>
                <c:formatCode>General</c:formatCode>
                <c:ptCount val="10"/>
                <c:pt idx="0">
                  <c:v>2002</c:v>
                </c:pt>
                <c:pt idx="1">
                  <c:v>2003</c:v>
                </c:pt>
                <c:pt idx="2">
                  <c:v>2004</c:v>
                </c:pt>
                <c:pt idx="3">
                  <c:v>2005</c:v>
                </c:pt>
                <c:pt idx="4">
                  <c:v>2006</c:v>
                </c:pt>
                <c:pt idx="5">
                  <c:v>2007</c:v>
                </c:pt>
                <c:pt idx="6">
                  <c:v>2008</c:v>
                </c:pt>
                <c:pt idx="7">
                  <c:v>2009</c:v>
                </c:pt>
                <c:pt idx="8">
                  <c:v>2010</c:v>
                </c:pt>
                <c:pt idx="9">
                  <c:v>2011</c:v>
                </c:pt>
              </c:numCache>
            </c:numRef>
          </c:cat>
          <c:val>
            <c:numRef>
              <c:f>Graph!$C$7:$C$16</c:f>
              <c:numCache>
                <c:formatCode>General</c:formatCode>
                <c:ptCount val="10"/>
                <c:pt idx="0">
                  <c:v>4695.4000000000005</c:v>
                </c:pt>
                <c:pt idx="1">
                  <c:v>5899.9</c:v>
                </c:pt>
                <c:pt idx="2">
                  <c:v>7711.1</c:v>
                </c:pt>
                <c:pt idx="3">
                  <c:v>8290.6</c:v>
                </c:pt>
                <c:pt idx="4">
                  <c:v>9758.7999999999975</c:v>
                </c:pt>
                <c:pt idx="5">
                  <c:v>9821.7000000000007</c:v>
                </c:pt>
                <c:pt idx="6">
                  <c:v>10561.8</c:v>
                </c:pt>
                <c:pt idx="7">
                  <c:v>8955.4</c:v>
                </c:pt>
                <c:pt idx="8">
                  <c:v>13319.9</c:v>
                </c:pt>
                <c:pt idx="9">
                  <c:v>14531.5</c:v>
                </c:pt>
              </c:numCache>
            </c:numRef>
          </c:val>
        </c:ser>
        <c:ser>
          <c:idx val="1"/>
          <c:order val="1"/>
          <c:tx>
            <c:strRef>
              <c:f>Graph!$D$6</c:f>
              <c:strCache>
                <c:ptCount val="1"/>
                <c:pt idx="0">
                  <c:v>Net Income ($ million)</c:v>
                </c:pt>
              </c:strCache>
            </c:strRef>
          </c:tx>
          <c:spPr>
            <a:solidFill>
              <a:schemeClr val="accent3">
                <a:lumMod val="50000"/>
              </a:schemeClr>
            </a:solidFill>
            <a:scene3d>
              <a:camera prst="orthographicFront"/>
              <a:lightRig rig="threePt" dir="t"/>
            </a:scene3d>
            <a:sp3d>
              <a:bevelT/>
            </a:sp3d>
          </c:spPr>
          <c:cat>
            <c:numRef>
              <c:f>Graph!$B$7:$B$16</c:f>
              <c:numCache>
                <c:formatCode>General</c:formatCode>
                <c:ptCount val="10"/>
                <c:pt idx="0">
                  <c:v>2002</c:v>
                </c:pt>
                <c:pt idx="1">
                  <c:v>2003</c:v>
                </c:pt>
                <c:pt idx="2">
                  <c:v>2004</c:v>
                </c:pt>
                <c:pt idx="3">
                  <c:v>2005</c:v>
                </c:pt>
                <c:pt idx="4">
                  <c:v>2006</c:v>
                </c:pt>
                <c:pt idx="5">
                  <c:v>2007</c:v>
                </c:pt>
                <c:pt idx="6">
                  <c:v>2008</c:v>
                </c:pt>
                <c:pt idx="7">
                  <c:v>2009</c:v>
                </c:pt>
                <c:pt idx="8">
                  <c:v>2010</c:v>
                </c:pt>
                <c:pt idx="9">
                  <c:v>2011</c:v>
                </c:pt>
              </c:numCache>
            </c:numRef>
          </c:cat>
          <c:val>
            <c:numRef>
              <c:f>Graph!$D$7:$D$16</c:f>
              <c:numCache>
                <c:formatCode>General</c:formatCode>
                <c:ptCount val="10"/>
                <c:pt idx="0">
                  <c:v>625.20000000000005</c:v>
                </c:pt>
                <c:pt idx="1">
                  <c:v>1373.5</c:v>
                </c:pt>
                <c:pt idx="2">
                  <c:v>2767.6</c:v>
                </c:pt>
                <c:pt idx="3">
                  <c:v>2910.3</c:v>
                </c:pt>
                <c:pt idx="4">
                  <c:v>3910.7</c:v>
                </c:pt>
                <c:pt idx="5">
                  <c:v>3323.6</c:v>
                </c:pt>
                <c:pt idx="6">
                  <c:v>3168.1</c:v>
                </c:pt>
                <c:pt idx="7">
                  <c:v>2701.6</c:v>
                </c:pt>
                <c:pt idx="8">
                  <c:v>5130.8</c:v>
                </c:pt>
                <c:pt idx="9">
                  <c:v>4566.2</c:v>
                </c:pt>
              </c:numCache>
            </c:numRef>
          </c:val>
        </c:ser>
        <c:gapWidth val="70"/>
        <c:axId val="80655872"/>
        <c:axId val="80657792"/>
      </c:barChart>
      <c:lineChart>
        <c:grouping val="stacked"/>
        <c:ser>
          <c:idx val="2"/>
          <c:order val="2"/>
          <c:tx>
            <c:strRef>
              <c:f>Graph!$E$6</c:f>
              <c:strCache>
                <c:ptCount val="1"/>
                <c:pt idx="0">
                  <c:v>Return on Sales</c:v>
                </c:pt>
              </c:strCache>
            </c:strRef>
          </c:tx>
          <c:spPr>
            <a:ln>
              <a:gradFill>
                <a:gsLst>
                  <a:gs pos="0">
                    <a:srgbClr val="FFC000"/>
                  </a:gs>
                  <a:gs pos="0">
                    <a:srgbClr val="FFFF00"/>
                  </a:gs>
                  <a:gs pos="50000">
                    <a:srgbClr val="C0504D">
                      <a:lumMod val="50000"/>
                    </a:srgbClr>
                  </a:gs>
                  <a:gs pos="100000">
                    <a:schemeClr val="accent2">
                      <a:lumMod val="50000"/>
                    </a:schemeClr>
                  </a:gs>
                </a:gsLst>
                <a:lin ang="5400000" scaled="0"/>
              </a:gradFill>
            </a:ln>
          </c:spPr>
          <c:marker>
            <c:symbol val="circle"/>
            <c:size val="3"/>
            <c:spPr>
              <a:solidFill>
                <a:schemeClr val="tx1"/>
              </a:solidFill>
            </c:spPr>
          </c:marker>
          <c:val>
            <c:numRef>
              <c:f>Graph!$E$7:$E$16</c:f>
              <c:numCache>
                <c:formatCode>0.0%</c:formatCode>
                <c:ptCount val="10"/>
                <c:pt idx="0">
                  <c:v>0.13315159517825956</c:v>
                </c:pt>
                <c:pt idx="1">
                  <c:v>0.23280055594162613</c:v>
                </c:pt>
                <c:pt idx="2">
                  <c:v>0.35891117998729111</c:v>
                </c:pt>
                <c:pt idx="3">
                  <c:v>0.35103611318843031</c:v>
                </c:pt>
                <c:pt idx="4">
                  <c:v>0.40073574619830304</c:v>
                </c:pt>
                <c:pt idx="5">
                  <c:v>0.33839355712351227</c:v>
                </c:pt>
                <c:pt idx="6">
                  <c:v>0.29995834043439568</c:v>
                </c:pt>
                <c:pt idx="7">
                  <c:v>0.30167273376956932</c:v>
                </c:pt>
                <c:pt idx="8">
                  <c:v>0.3851980870727259</c:v>
                </c:pt>
                <c:pt idx="9">
                  <c:v>0.31422771221140283</c:v>
                </c:pt>
              </c:numCache>
            </c:numRef>
          </c:val>
        </c:ser>
        <c:marker val="1"/>
        <c:axId val="80282752"/>
        <c:axId val="80284288"/>
      </c:lineChart>
      <c:catAx>
        <c:axId val="80655872"/>
        <c:scaling>
          <c:orientation val="minMax"/>
        </c:scaling>
        <c:axPos val="b"/>
        <c:numFmt formatCode="General" sourceLinked="1"/>
        <c:tickLblPos val="nextTo"/>
        <c:crossAx val="80657792"/>
        <c:crosses val="autoZero"/>
        <c:auto val="1"/>
        <c:lblAlgn val="ctr"/>
        <c:lblOffset val="100"/>
      </c:catAx>
      <c:valAx>
        <c:axId val="80657792"/>
        <c:scaling>
          <c:orientation val="minMax"/>
        </c:scaling>
        <c:axPos val="l"/>
        <c:majorGridlines>
          <c:spPr>
            <a:ln>
              <a:solidFill>
                <a:schemeClr val="bg1">
                  <a:lumMod val="75000"/>
                </a:schemeClr>
              </a:solidFill>
              <a:prstDash val="dash"/>
            </a:ln>
          </c:spPr>
        </c:majorGridlines>
        <c:numFmt formatCode="General" sourceLinked="1"/>
        <c:tickLblPos val="nextTo"/>
        <c:crossAx val="80655872"/>
        <c:crosses val="autoZero"/>
        <c:crossBetween val="between"/>
      </c:valAx>
      <c:catAx>
        <c:axId val="80282752"/>
        <c:scaling>
          <c:orientation val="minMax"/>
        </c:scaling>
        <c:delete val="1"/>
        <c:axPos val="b"/>
        <c:tickLblPos val="none"/>
        <c:crossAx val="80284288"/>
        <c:crosses val="autoZero"/>
        <c:auto val="1"/>
        <c:lblAlgn val="ctr"/>
        <c:lblOffset val="100"/>
      </c:catAx>
      <c:valAx>
        <c:axId val="80284288"/>
        <c:scaling>
          <c:orientation val="minMax"/>
        </c:scaling>
        <c:axPos val="r"/>
        <c:numFmt formatCode="0.0%" sourceLinked="1"/>
        <c:tickLblPos val="nextTo"/>
        <c:crossAx val="80282752"/>
        <c:crosses val="max"/>
        <c:crossBetween val="between"/>
      </c:valAx>
      <c:spPr>
        <a:noFill/>
        <a:ln w="25400">
          <a:noFill/>
        </a:ln>
      </c:spPr>
    </c:plotArea>
    <c:legend>
      <c:legendPos val="b"/>
      <c:txPr>
        <a:bodyPr/>
        <a:lstStyle/>
        <a:p>
          <a:pPr>
            <a:defRPr sz="1100"/>
          </a:pPr>
          <a:endParaRPr lang="en-US"/>
        </a:p>
      </c:txPr>
    </c:legend>
    <c:plotVisOnly val="1"/>
    <c:dispBlanksAs val="zero"/>
  </c:chart>
  <c:spPr>
    <a:noFill/>
    <a:ln>
      <a:noFill/>
    </a:ln>
  </c:spPr>
  <c:txPr>
    <a:bodyPr/>
    <a:lstStyle/>
    <a:p>
      <a:pPr>
        <a:defRPr b="1"/>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IN"/>
  <c:style val="31"/>
  <c:chart>
    <c:autoTitleDeleted val="1"/>
    <c:view3D>
      <c:rotX val="30"/>
      <c:perspective val="30"/>
    </c:view3D>
    <c:plotArea>
      <c:layout>
        <c:manualLayout>
          <c:layoutTarget val="inner"/>
          <c:xMode val="edge"/>
          <c:yMode val="edge"/>
          <c:x val="5.3304371436329094E-2"/>
          <c:y val="7.6417707200825913E-2"/>
          <c:w val="0.89645639122695731"/>
          <c:h val="0.70723201440824079"/>
        </c:manualLayout>
      </c:layout>
      <c:pie3DChart>
        <c:varyColors val="1"/>
        <c:ser>
          <c:idx val="0"/>
          <c:order val="0"/>
          <c:dPt>
            <c:idx val="0"/>
            <c:spPr>
              <a:solidFill>
                <a:srgbClr val="009BD2"/>
              </a:solidFill>
            </c:spPr>
          </c:dPt>
          <c:dPt>
            <c:idx val="1"/>
            <c:spPr>
              <a:solidFill>
                <a:srgbClr val="00B0F0"/>
              </a:solidFill>
            </c:spPr>
          </c:dPt>
          <c:dPt>
            <c:idx val="2"/>
            <c:spPr>
              <a:solidFill>
                <a:srgbClr val="93E3FF"/>
              </a:solidFill>
            </c:spPr>
          </c:dPt>
          <c:dLbls>
            <c:dLbl>
              <c:idx val="0"/>
              <c:layout/>
              <c:tx>
                <c:rich>
                  <a:bodyPr/>
                  <a:lstStyle/>
                  <a:p>
                    <a:r>
                      <a:rPr lang="en-US"/>
                      <a:t>90.1%</a:t>
                    </a:r>
                  </a:p>
                </c:rich>
              </c:tx>
              <c:showPercent val="1"/>
            </c:dLbl>
            <c:dLbl>
              <c:idx val="2"/>
              <c:layout/>
              <c:tx>
                <c:rich>
                  <a:bodyPr/>
                  <a:lstStyle/>
                  <a:p>
                    <a:r>
                      <a:rPr lang="en-US"/>
                      <a:t>9.9%</a:t>
                    </a:r>
                  </a:p>
                </c:rich>
              </c:tx>
              <c:showPercent val="1"/>
            </c:dLbl>
            <c:showPercent val="1"/>
          </c:dLbls>
          <c:cat>
            <c:strRef>
              <c:f>'Semi &amp; Semi equi'!$A$11:$A$13</c:f>
              <c:strCache>
                <c:ptCount val="3"/>
                <c:pt idx="0">
                  <c:v>Category </c:v>
                </c:pt>
                <c:pt idx="1">
                  <c:v>Wafer processing</c:v>
                </c:pt>
                <c:pt idx="2">
                  <c:v>Test </c:v>
                </c:pt>
              </c:strCache>
            </c:strRef>
          </c:cat>
          <c:val>
            <c:numRef>
              <c:f>'Semi &amp; Semi equi'!$B$11:$B$13</c:f>
              <c:numCache>
                <c:formatCode>General</c:formatCode>
                <c:ptCount val="3"/>
                <c:pt idx="0">
                  <c:v>0</c:v>
                </c:pt>
                <c:pt idx="1">
                  <c:v>33.1</c:v>
                </c:pt>
                <c:pt idx="2">
                  <c:v>3.7</c:v>
                </c:pt>
              </c:numCache>
            </c:numRef>
          </c:val>
        </c:ser>
        <c:dLbls>
          <c:showPercent val="1"/>
        </c:dLbls>
      </c:pie3DChart>
    </c:plotArea>
    <c:legend>
      <c:legendPos val="b"/>
      <c:legendEntry>
        <c:idx val="1"/>
        <c:delete val="1"/>
      </c:legendEntry>
      <c:layout/>
    </c:legend>
    <c:plotVisOnly val="1"/>
  </c:chart>
  <c:txPr>
    <a:bodyPr/>
    <a:lstStyle/>
    <a:p>
      <a:pPr>
        <a:defRPr b="1"/>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IN"/>
  <c:style val="31"/>
  <c:chart>
    <c:autoTitleDeleted val="1"/>
    <c:view3D>
      <c:rotX val="30"/>
      <c:perspective val="30"/>
    </c:view3D>
    <c:plotArea>
      <c:layout>
        <c:manualLayout>
          <c:layoutTarget val="inner"/>
          <c:xMode val="edge"/>
          <c:yMode val="edge"/>
          <c:x val="5.3304371436329094E-2"/>
          <c:y val="7.6417707200825913E-2"/>
          <c:w val="0.89645639122695686"/>
          <c:h val="0.70723201440824079"/>
        </c:manualLayout>
      </c:layout>
      <c:pie3DChart>
        <c:varyColors val="1"/>
        <c:ser>
          <c:idx val="0"/>
          <c:order val="0"/>
          <c:dPt>
            <c:idx val="0"/>
            <c:spPr>
              <a:solidFill>
                <a:srgbClr val="009BD2"/>
              </a:solidFill>
            </c:spPr>
          </c:dPt>
          <c:dPt>
            <c:idx val="1"/>
            <c:spPr>
              <a:solidFill>
                <a:srgbClr val="00B0F0"/>
              </a:solidFill>
            </c:spPr>
          </c:dPt>
          <c:dPt>
            <c:idx val="2"/>
            <c:spPr>
              <a:solidFill>
                <a:srgbClr val="93E3FF"/>
              </a:solidFill>
            </c:spPr>
          </c:dPt>
          <c:dPt>
            <c:idx val="3"/>
            <c:spPr>
              <a:solidFill>
                <a:srgbClr val="BDEEFF"/>
              </a:solidFill>
            </c:spPr>
          </c:dPt>
          <c:dLbls>
            <c:dLbl>
              <c:idx val="3"/>
              <c:layout>
                <c:manualLayout>
                  <c:x val="1.7631761547048E-2"/>
                  <c:y val="7.1396127030513026E-2"/>
                </c:manualLayout>
              </c:layout>
              <c:showPercent val="1"/>
            </c:dLbl>
            <c:showPercent val="1"/>
          </c:dLbls>
          <c:cat>
            <c:strRef>
              <c:f>'Semi &amp; Semi equi'!$A$19:$A$22</c:f>
              <c:strCache>
                <c:ptCount val="4"/>
                <c:pt idx="0">
                  <c:v>Asia- Pacific</c:v>
                </c:pt>
                <c:pt idx="1">
                  <c:v>Americas </c:v>
                </c:pt>
                <c:pt idx="2">
                  <c:v>Europe</c:v>
                </c:pt>
                <c:pt idx="3">
                  <c:v>ROW</c:v>
                </c:pt>
              </c:strCache>
            </c:strRef>
          </c:cat>
          <c:val>
            <c:numRef>
              <c:f>'Semi &amp; Semi equi'!$B$19:$B$22</c:f>
              <c:numCache>
                <c:formatCode>General</c:formatCode>
                <c:ptCount val="4"/>
                <c:pt idx="0">
                  <c:v>29.3</c:v>
                </c:pt>
                <c:pt idx="1">
                  <c:v>6</c:v>
                </c:pt>
                <c:pt idx="2">
                  <c:v>2.4</c:v>
                </c:pt>
                <c:pt idx="3">
                  <c:v>4</c:v>
                </c:pt>
              </c:numCache>
            </c:numRef>
          </c:val>
        </c:ser>
        <c:dLbls>
          <c:showPercent val="1"/>
        </c:dLbls>
      </c:pie3DChart>
    </c:plotArea>
    <c:legend>
      <c:legendPos val="b"/>
      <c:layout/>
    </c:legend>
    <c:plotVisOnly val="1"/>
  </c:chart>
  <c:txPr>
    <a:bodyPr/>
    <a:lstStyle/>
    <a:p>
      <a:pPr>
        <a:defRPr b="1"/>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IN"/>
  <c:chart>
    <c:plotArea>
      <c:layout>
        <c:manualLayout>
          <c:layoutTarget val="inner"/>
          <c:xMode val="edge"/>
          <c:yMode val="edge"/>
          <c:x val="0.12691907261592325"/>
          <c:y val="5.1400554097404488E-2"/>
          <c:w val="0.74763429571303663"/>
          <c:h val="0.69966972878390199"/>
        </c:manualLayout>
      </c:layout>
      <c:barChart>
        <c:barDir val="col"/>
        <c:grouping val="clustered"/>
        <c:ser>
          <c:idx val="0"/>
          <c:order val="0"/>
          <c:tx>
            <c:strRef>
              <c:f>'Semi &amp; Semi equi'!$B$32</c:f>
              <c:strCache>
                <c:ptCount val="1"/>
                <c:pt idx="0">
                  <c:v>$ billion </c:v>
                </c:pt>
              </c:strCache>
            </c:strRef>
          </c:tx>
          <c:spPr>
            <a:solidFill>
              <a:srgbClr val="00B0F0"/>
            </a:solidFill>
          </c:spPr>
          <c:cat>
            <c:numRef>
              <c:f>'Semi &amp; Semi equi'!$A$33:$A$38</c:f>
              <c:numCache>
                <c:formatCode>General</c:formatCode>
                <c:ptCount val="6"/>
                <c:pt idx="0">
                  <c:v>2011</c:v>
                </c:pt>
                <c:pt idx="1">
                  <c:v>2012</c:v>
                </c:pt>
                <c:pt idx="2">
                  <c:v>2013</c:v>
                </c:pt>
                <c:pt idx="3">
                  <c:v>2014</c:v>
                </c:pt>
                <c:pt idx="4">
                  <c:v>2015</c:v>
                </c:pt>
                <c:pt idx="5">
                  <c:v>2016</c:v>
                </c:pt>
              </c:numCache>
            </c:numRef>
          </c:cat>
          <c:val>
            <c:numRef>
              <c:f>'Semi &amp; Semi equi'!$B$33:$B$38</c:f>
              <c:numCache>
                <c:formatCode>General</c:formatCode>
                <c:ptCount val="6"/>
                <c:pt idx="0">
                  <c:v>422.2</c:v>
                </c:pt>
                <c:pt idx="1">
                  <c:v>434.7</c:v>
                </c:pt>
                <c:pt idx="2">
                  <c:v>455.4</c:v>
                </c:pt>
                <c:pt idx="3">
                  <c:v>484.2</c:v>
                </c:pt>
                <c:pt idx="4">
                  <c:v>518.9</c:v>
                </c:pt>
                <c:pt idx="5">
                  <c:v>549.9</c:v>
                </c:pt>
              </c:numCache>
            </c:numRef>
          </c:val>
        </c:ser>
        <c:axId val="79320192"/>
        <c:axId val="79322112"/>
      </c:barChart>
      <c:lineChart>
        <c:grouping val="standard"/>
        <c:ser>
          <c:idx val="1"/>
          <c:order val="1"/>
          <c:tx>
            <c:strRef>
              <c:f>'Semi &amp; Semi equi'!$C$32</c:f>
              <c:strCache>
                <c:ptCount val="1"/>
                <c:pt idx="0">
                  <c:v>% Growth </c:v>
                </c:pt>
              </c:strCache>
            </c:strRef>
          </c:tx>
          <c:spPr>
            <a:ln w="28575">
              <a:solidFill>
                <a:srgbClr val="92D050"/>
              </a:solidFill>
            </a:ln>
          </c:spPr>
          <c:marker>
            <c:symbol val="diamond"/>
            <c:size val="6"/>
            <c:spPr>
              <a:solidFill>
                <a:srgbClr val="00B050"/>
              </a:solidFill>
              <a:ln>
                <a:noFill/>
              </a:ln>
            </c:spPr>
          </c:marker>
          <c:cat>
            <c:numRef>
              <c:f>'Semi &amp; Semi equi'!$A$33:$A$38</c:f>
              <c:numCache>
                <c:formatCode>General</c:formatCode>
                <c:ptCount val="6"/>
                <c:pt idx="0">
                  <c:v>2011</c:v>
                </c:pt>
                <c:pt idx="1">
                  <c:v>2012</c:v>
                </c:pt>
                <c:pt idx="2">
                  <c:v>2013</c:v>
                </c:pt>
                <c:pt idx="3">
                  <c:v>2014</c:v>
                </c:pt>
                <c:pt idx="4">
                  <c:v>2015</c:v>
                </c:pt>
                <c:pt idx="5">
                  <c:v>2016</c:v>
                </c:pt>
              </c:numCache>
            </c:numRef>
          </c:cat>
          <c:val>
            <c:numRef>
              <c:f>'Semi &amp; Semi equi'!$C$33:$C$38</c:f>
              <c:numCache>
                <c:formatCode>0.00%</c:formatCode>
                <c:ptCount val="6"/>
                <c:pt idx="0">
                  <c:v>4.3999999999999997E-2</c:v>
                </c:pt>
                <c:pt idx="1">
                  <c:v>3.0000000000000002E-2</c:v>
                </c:pt>
                <c:pt idx="2">
                  <c:v>4.8000000000000001E-2</c:v>
                </c:pt>
                <c:pt idx="3">
                  <c:v>6.3E-2</c:v>
                </c:pt>
                <c:pt idx="4">
                  <c:v>7.1999999999999995E-2</c:v>
                </c:pt>
                <c:pt idx="5">
                  <c:v>6.0000000000000005E-2</c:v>
                </c:pt>
              </c:numCache>
            </c:numRef>
          </c:val>
        </c:ser>
        <c:marker val="1"/>
        <c:axId val="79350016"/>
        <c:axId val="79348480"/>
      </c:lineChart>
      <c:catAx>
        <c:axId val="79320192"/>
        <c:scaling>
          <c:orientation val="minMax"/>
        </c:scaling>
        <c:axPos val="b"/>
        <c:numFmt formatCode="General" sourceLinked="1"/>
        <c:tickLblPos val="nextTo"/>
        <c:crossAx val="79322112"/>
        <c:crosses val="autoZero"/>
        <c:auto val="1"/>
        <c:lblAlgn val="ctr"/>
        <c:lblOffset val="100"/>
      </c:catAx>
      <c:valAx>
        <c:axId val="79322112"/>
        <c:scaling>
          <c:orientation val="minMax"/>
        </c:scaling>
        <c:axPos val="l"/>
        <c:majorGridlines/>
        <c:numFmt formatCode="General" sourceLinked="1"/>
        <c:tickLblPos val="nextTo"/>
        <c:crossAx val="79320192"/>
        <c:crosses val="autoZero"/>
        <c:crossBetween val="between"/>
      </c:valAx>
      <c:valAx>
        <c:axId val="79348480"/>
        <c:scaling>
          <c:orientation val="minMax"/>
        </c:scaling>
        <c:axPos val="r"/>
        <c:numFmt formatCode="0.00%" sourceLinked="1"/>
        <c:tickLblPos val="nextTo"/>
        <c:crossAx val="79350016"/>
        <c:crosses val="max"/>
        <c:crossBetween val="between"/>
      </c:valAx>
      <c:catAx>
        <c:axId val="79350016"/>
        <c:scaling>
          <c:orientation val="minMax"/>
        </c:scaling>
        <c:delete val="1"/>
        <c:axPos val="b"/>
        <c:numFmt formatCode="General" sourceLinked="1"/>
        <c:tickLblPos val="none"/>
        <c:crossAx val="79348480"/>
        <c:crosses val="autoZero"/>
        <c:auto val="1"/>
        <c:lblAlgn val="ctr"/>
        <c:lblOffset val="100"/>
      </c:catAx>
    </c:plotArea>
    <c:legend>
      <c:legendPos val="b"/>
      <c:layout>
        <c:manualLayout>
          <c:xMode val="edge"/>
          <c:yMode val="edge"/>
          <c:x val="0.29158311461067382"/>
          <c:y val="0.90702354913969052"/>
          <c:w val="0.42301662292213482"/>
          <c:h val="5.9976495475379012E-2"/>
        </c:manualLayout>
      </c:layout>
    </c:legend>
    <c:plotVisOnly val="1"/>
    <c:dispBlanksAs val="gap"/>
  </c:chart>
  <c:txPr>
    <a:bodyPr/>
    <a:lstStyle/>
    <a:p>
      <a:pPr>
        <a:defRPr b="1"/>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n-IN"/>
  <c:chart>
    <c:plotArea>
      <c:layout>
        <c:manualLayout>
          <c:layoutTarget val="inner"/>
          <c:xMode val="edge"/>
          <c:yMode val="edge"/>
          <c:x val="0.12691907261592317"/>
          <c:y val="5.1400554097404488E-2"/>
          <c:w val="0.74763429571303663"/>
          <c:h val="0.69966972878390199"/>
        </c:manualLayout>
      </c:layout>
      <c:barChart>
        <c:barDir val="col"/>
        <c:grouping val="clustered"/>
        <c:ser>
          <c:idx val="0"/>
          <c:order val="0"/>
          <c:tx>
            <c:strRef>
              <c:f>'Semi &amp; Semi equi'!$B$2</c:f>
              <c:strCache>
                <c:ptCount val="1"/>
                <c:pt idx="0">
                  <c:v>$ billion </c:v>
                </c:pt>
              </c:strCache>
            </c:strRef>
          </c:tx>
          <c:spPr>
            <a:solidFill>
              <a:srgbClr val="00B0F0"/>
            </a:solidFill>
          </c:spPr>
          <c:cat>
            <c:strRef>
              <c:f>'Semi &amp; Semi equi'!$A$3:$A$7</c:f>
              <c:strCache>
                <c:ptCount val="5"/>
                <c:pt idx="0">
                  <c:v>2007</c:v>
                </c:pt>
                <c:pt idx="1">
                  <c:v>2008</c:v>
                </c:pt>
                <c:pt idx="2">
                  <c:v>2009</c:v>
                </c:pt>
                <c:pt idx="3">
                  <c:v>2010</c:v>
                </c:pt>
                <c:pt idx="4">
                  <c:v>2011 (e) </c:v>
                </c:pt>
              </c:strCache>
            </c:strRef>
          </c:cat>
          <c:val>
            <c:numRef>
              <c:f>'Semi &amp; Semi equi'!$B$3:$B$7</c:f>
              <c:numCache>
                <c:formatCode>General</c:formatCode>
                <c:ptCount val="5"/>
                <c:pt idx="0">
                  <c:v>42.8</c:v>
                </c:pt>
                <c:pt idx="1">
                  <c:v>30.9</c:v>
                </c:pt>
                <c:pt idx="2">
                  <c:v>15.9</c:v>
                </c:pt>
                <c:pt idx="3">
                  <c:v>40</c:v>
                </c:pt>
                <c:pt idx="4">
                  <c:v>41.8</c:v>
                </c:pt>
              </c:numCache>
            </c:numRef>
          </c:val>
        </c:ser>
        <c:axId val="79568896"/>
        <c:axId val="79570816"/>
      </c:barChart>
      <c:lineChart>
        <c:grouping val="standard"/>
        <c:ser>
          <c:idx val="1"/>
          <c:order val="1"/>
          <c:tx>
            <c:strRef>
              <c:f>'Semi &amp; Semi equi'!$C$2</c:f>
              <c:strCache>
                <c:ptCount val="1"/>
                <c:pt idx="0">
                  <c:v>% Growth </c:v>
                </c:pt>
              </c:strCache>
            </c:strRef>
          </c:tx>
          <c:spPr>
            <a:ln w="28575">
              <a:solidFill>
                <a:srgbClr val="92D050"/>
              </a:solidFill>
            </a:ln>
          </c:spPr>
          <c:marker>
            <c:symbol val="diamond"/>
            <c:size val="6"/>
            <c:spPr>
              <a:solidFill>
                <a:srgbClr val="00B050"/>
              </a:solidFill>
              <a:ln>
                <a:noFill/>
              </a:ln>
            </c:spPr>
          </c:marker>
          <c:cat>
            <c:strRef>
              <c:f>'Semi &amp; Semi equi'!$A$3:$A$7</c:f>
              <c:strCache>
                <c:ptCount val="5"/>
                <c:pt idx="0">
                  <c:v>2007</c:v>
                </c:pt>
                <c:pt idx="1">
                  <c:v>2008</c:v>
                </c:pt>
                <c:pt idx="2">
                  <c:v>2009</c:v>
                </c:pt>
                <c:pt idx="3">
                  <c:v>2010</c:v>
                </c:pt>
                <c:pt idx="4">
                  <c:v>2011 (e) </c:v>
                </c:pt>
              </c:strCache>
            </c:strRef>
          </c:cat>
          <c:val>
            <c:numRef>
              <c:f>'Semi &amp; Semi equi'!$C$3:$C$7</c:f>
              <c:numCache>
                <c:formatCode>0.00%</c:formatCode>
                <c:ptCount val="5"/>
                <c:pt idx="1">
                  <c:v>-0.27700000000000002</c:v>
                </c:pt>
                <c:pt idx="2">
                  <c:v>-0.4850000000000001</c:v>
                </c:pt>
                <c:pt idx="3">
                  <c:v>1.512</c:v>
                </c:pt>
                <c:pt idx="4">
                  <c:v>4.5000000000000005E-2</c:v>
                </c:pt>
              </c:numCache>
            </c:numRef>
          </c:val>
        </c:ser>
        <c:marker val="1"/>
        <c:axId val="79578240"/>
        <c:axId val="79572352"/>
      </c:lineChart>
      <c:catAx>
        <c:axId val="79568896"/>
        <c:scaling>
          <c:orientation val="minMax"/>
        </c:scaling>
        <c:axPos val="b"/>
        <c:tickLblPos val="nextTo"/>
        <c:crossAx val="79570816"/>
        <c:crosses val="autoZero"/>
        <c:auto val="1"/>
        <c:lblAlgn val="ctr"/>
        <c:lblOffset val="100"/>
      </c:catAx>
      <c:valAx>
        <c:axId val="79570816"/>
        <c:scaling>
          <c:orientation val="minMax"/>
        </c:scaling>
        <c:axPos val="l"/>
        <c:majorGridlines/>
        <c:numFmt formatCode="General" sourceLinked="1"/>
        <c:tickLblPos val="nextTo"/>
        <c:crossAx val="79568896"/>
        <c:crosses val="autoZero"/>
        <c:crossBetween val="between"/>
      </c:valAx>
      <c:valAx>
        <c:axId val="79572352"/>
        <c:scaling>
          <c:orientation val="minMax"/>
          <c:max val="2"/>
          <c:min val="-1"/>
        </c:scaling>
        <c:axPos val="r"/>
        <c:numFmt formatCode="General" sourceLinked="1"/>
        <c:tickLblPos val="nextTo"/>
        <c:crossAx val="79578240"/>
        <c:crosses val="max"/>
        <c:crossBetween val="between"/>
      </c:valAx>
      <c:catAx>
        <c:axId val="79578240"/>
        <c:scaling>
          <c:orientation val="minMax"/>
        </c:scaling>
        <c:delete val="1"/>
        <c:axPos val="b"/>
        <c:tickLblPos val="none"/>
        <c:crossAx val="79572352"/>
        <c:crosses val="autoZero"/>
        <c:auto val="1"/>
        <c:lblAlgn val="ctr"/>
        <c:lblOffset val="100"/>
      </c:catAx>
    </c:plotArea>
    <c:legend>
      <c:legendPos val="b"/>
      <c:layout>
        <c:manualLayout>
          <c:xMode val="edge"/>
          <c:yMode val="edge"/>
          <c:x val="0.29158311461067382"/>
          <c:y val="0.90702354913969052"/>
          <c:w val="0.42301662292213482"/>
          <c:h val="5.9976495475379012E-2"/>
        </c:manualLayout>
      </c:layout>
    </c:legend>
    <c:plotVisOnly val="1"/>
    <c:dispBlanksAs val="gap"/>
  </c:chart>
  <c:txPr>
    <a:bodyPr/>
    <a:lstStyle/>
    <a:p>
      <a:pPr>
        <a:defRPr b="1"/>
      </a:pPr>
      <a:endParaRPr lang="en-U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IN"/>
  <c:style val="31"/>
  <c:chart>
    <c:autoTitleDeleted val="1"/>
    <c:view3D>
      <c:rotX val="30"/>
      <c:perspective val="30"/>
    </c:view3D>
    <c:plotArea>
      <c:layout>
        <c:manualLayout>
          <c:layoutTarget val="inner"/>
          <c:xMode val="edge"/>
          <c:yMode val="edge"/>
          <c:x val="5.3304371436329094E-2"/>
          <c:y val="7.6417707200825913E-2"/>
          <c:w val="0.89645639122695631"/>
          <c:h val="0.70723201440824079"/>
        </c:manualLayout>
      </c:layout>
      <c:pie3DChart>
        <c:varyColors val="1"/>
        <c:ser>
          <c:idx val="0"/>
          <c:order val="0"/>
          <c:dPt>
            <c:idx val="0"/>
            <c:spPr>
              <a:solidFill>
                <a:srgbClr val="009BD2"/>
              </a:solidFill>
            </c:spPr>
          </c:dPt>
          <c:dPt>
            <c:idx val="1"/>
            <c:spPr>
              <a:solidFill>
                <a:srgbClr val="00B0F0"/>
              </a:solidFill>
            </c:spPr>
          </c:dPt>
          <c:dPt>
            <c:idx val="2"/>
            <c:spPr>
              <a:solidFill>
                <a:srgbClr val="93E3FF"/>
              </a:solidFill>
            </c:spPr>
          </c:dPt>
          <c:dPt>
            <c:idx val="3"/>
            <c:spPr>
              <a:solidFill>
                <a:srgbClr val="BDEEFF"/>
              </a:solidFill>
            </c:spPr>
          </c:dPt>
          <c:dLbls>
            <c:dLbl>
              <c:idx val="3"/>
              <c:layout>
                <c:manualLayout>
                  <c:x val="1.7631761547048E-2"/>
                  <c:y val="7.1396127030513068E-2"/>
                </c:manualLayout>
              </c:layout>
              <c:showPercent val="1"/>
            </c:dLbl>
            <c:showPercent val="1"/>
          </c:dLbls>
          <c:cat>
            <c:strRef>
              <c:f>'Semi &amp; Semi equi'!$A$12:$A$15</c:f>
              <c:strCache>
                <c:ptCount val="4"/>
                <c:pt idx="0">
                  <c:v>Wafer processing</c:v>
                </c:pt>
                <c:pt idx="1">
                  <c:v>Test </c:v>
                </c:pt>
                <c:pt idx="2">
                  <c:v>Assembly &amp; packaging </c:v>
                </c:pt>
                <c:pt idx="3">
                  <c:v>Other</c:v>
                </c:pt>
              </c:strCache>
            </c:strRef>
          </c:cat>
          <c:val>
            <c:numRef>
              <c:f>'Semi &amp; Semi equi'!$B$12:$B$15</c:f>
              <c:numCache>
                <c:formatCode>General</c:formatCode>
                <c:ptCount val="4"/>
                <c:pt idx="0">
                  <c:v>33.1</c:v>
                </c:pt>
                <c:pt idx="1">
                  <c:v>3.7</c:v>
                </c:pt>
                <c:pt idx="2">
                  <c:v>3</c:v>
                </c:pt>
                <c:pt idx="3">
                  <c:v>2</c:v>
                </c:pt>
              </c:numCache>
            </c:numRef>
          </c:val>
        </c:ser>
        <c:dLbls>
          <c:showPercent val="1"/>
        </c:dLbls>
      </c:pie3DChart>
    </c:plotArea>
    <c:legend>
      <c:legendPos val="b"/>
      <c:layout>
        <c:manualLayout>
          <c:xMode val="edge"/>
          <c:yMode val="edge"/>
          <c:x val="5.3065194436902288E-2"/>
          <c:y val="0.83285681962168534"/>
          <c:w val="0.89999987932542924"/>
          <c:h val="0.10392478957371711"/>
        </c:manualLayout>
      </c:layout>
    </c:legend>
    <c:plotVisOnly val="1"/>
  </c:chart>
  <c:txPr>
    <a:bodyPr/>
    <a:lstStyle/>
    <a:p>
      <a:pPr>
        <a:defRPr b="1"/>
      </a:pPr>
      <a:endParaRPr lang="en-US"/>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n-IN"/>
  <c:style val="31"/>
  <c:chart>
    <c:autoTitleDeleted val="1"/>
    <c:view3D>
      <c:rotX val="30"/>
      <c:perspective val="30"/>
    </c:view3D>
    <c:plotArea>
      <c:layout>
        <c:manualLayout>
          <c:layoutTarget val="inner"/>
          <c:xMode val="edge"/>
          <c:yMode val="edge"/>
          <c:x val="5.3304371436329094E-2"/>
          <c:y val="7.6417707200825913E-2"/>
          <c:w val="0.89645639122695686"/>
          <c:h val="0.70723201440824079"/>
        </c:manualLayout>
      </c:layout>
      <c:pie3DChart>
        <c:varyColors val="1"/>
        <c:ser>
          <c:idx val="0"/>
          <c:order val="0"/>
          <c:dPt>
            <c:idx val="0"/>
            <c:spPr>
              <a:solidFill>
                <a:srgbClr val="009BD2"/>
              </a:solidFill>
            </c:spPr>
          </c:dPt>
          <c:dPt>
            <c:idx val="1"/>
            <c:spPr>
              <a:solidFill>
                <a:srgbClr val="00B0F0"/>
              </a:solidFill>
            </c:spPr>
          </c:dPt>
          <c:dPt>
            <c:idx val="2"/>
            <c:spPr>
              <a:solidFill>
                <a:srgbClr val="93E3FF"/>
              </a:solidFill>
            </c:spPr>
          </c:dPt>
          <c:dPt>
            <c:idx val="3"/>
            <c:spPr>
              <a:solidFill>
                <a:srgbClr val="BDEEFF"/>
              </a:solidFill>
            </c:spPr>
          </c:dPt>
          <c:dLbls>
            <c:dLbl>
              <c:idx val="2"/>
              <c:layout>
                <c:manualLayout>
                  <c:x val="7.3253446767429897E-2"/>
                  <c:y val="4.9322750318860784E-2"/>
                </c:manualLayout>
              </c:layout>
              <c:showPercent val="1"/>
            </c:dLbl>
            <c:dLbl>
              <c:idx val="3"/>
              <c:layout>
                <c:manualLayout>
                  <c:x val="1.7631761547048E-2"/>
                  <c:y val="7.1396127030513026E-2"/>
                </c:manualLayout>
              </c:layout>
              <c:showPercent val="1"/>
            </c:dLbl>
            <c:showPercent val="1"/>
          </c:dLbls>
          <c:cat>
            <c:strRef>
              <c:f>'Semi &amp; Semi equi'!$A$19:$A$22</c:f>
              <c:strCache>
                <c:ptCount val="4"/>
                <c:pt idx="0">
                  <c:v>Asia- Pacific</c:v>
                </c:pt>
                <c:pt idx="1">
                  <c:v>Americas </c:v>
                </c:pt>
                <c:pt idx="2">
                  <c:v>Europe</c:v>
                </c:pt>
                <c:pt idx="3">
                  <c:v>ROW</c:v>
                </c:pt>
              </c:strCache>
            </c:strRef>
          </c:cat>
          <c:val>
            <c:numRef>
              <c:f>'Semi &amp; Semi equi'!$B$19:$B$22</c:f>
              <c:numCache>
                <c:formatCode>General</c:formatCode>
                <c:ptCount val="4"/>
                <c:pt idx="0">
                  <c:v>29.3</c:v>
                </c:pt>
                <c:pt idx="1">
                  <c:v>6</c:v>
                </c:pt>
                <c:pt idx="2">
                  <c:v>2.4</c:v>
                </c:pt>
                <c:pt idx="3">
                  <c:v>4</c:v>
                </c:pt>
              </c:numCache>
            </c:numRef>
          </c:val>
        </c:ser>
        <c:dLbls>
          <c:showPercent val="1"/>
        </c:dLbls>
      </c:pie3DChart>
    </c:plotArea>
    <c:legend>
      <c:legendPos val="b"/>
      <c:layout/>
    </c:legend>
    <c:plotVisOnly val="1"/>
  </c:chart>
  <c:txPr>
    <a:bodyPr/>
    <a:lstStyle/>
    <a:p>
      <a:pPr>
        <a:defRPr b="1"/>
      </a:pPr>
      <a:endParaRPr lang="en-U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IN"/>
  <c:style val="10"/>
  <c:chart>
    <c:plotArea>
      <c:layout/>
      <c:barChart>
        <c:barDir val="bar"/>
        <c:grouping val="stacked"/>
        <c:ser>
          <c:idx val="0"/>
          <c:order val="0"/>
          <c:tx>
            <c:strRef>
              <c:f>'5 Years'!$C$4</c:f>
              <c:strCache>
                <c:ptCount val="1"/>
                <c:pt idx="0">
                  <c:v>&lt;10</c:v>
                </c:pt>
              </c:strCache>
            </c:strRef>
          </c:tx>
          <c:dLbls>
            <c:showVal val="1"/>
          </c:dLbls>
          <c:cat>
            <c:numRef>
              <c:f>'5 Years'!$B$5:$B$11</c:f>
              <c:numCache>
                <c:formatCode>General</c:formatCode>
                <c:ptCount val="7"/>
                <c:pt idx="0">
                  <c:v>2005</c:v>
                </c:pt>
                <c:pt idx="1">
                  <c:v>2006</c:v>
                </c:pt>
                <c:pt idx="2">
                  <c:v>2007</c:v>
                </c:pt>
                <c:pt idx="3">
                  <c:v>2008</c:v>
                </c:pt>
                <c:pt idx="4">
                  <c:v>2009</c:v>
                </c:pt>
                <c:pt idx="5">
                  <c:v>2010</c:v>
                </c:pt>
                <c:pt idx="6">
                  <c:v>2011</c:v>
                </c:pt>
              </c:numCache>
            </c:numRef>
          </c:cat>
          <c:val>
            <c:numRef>
              <c:f>'5 Years'!$C$5:$C$11</c:f>
              <c:numCache>
                <c:formatCode>General</c:formatCode>
                <c:ptCount val="7"/>
                <c:pt idx="0">
                  <c:v>6</c:v>
                </c:pt>
                <c:pt idx="1">
                  <c:v>4</c:v>
                </c:pt>
                <c:pt idx="2">
                  <c:v>4</c:v>
                </c:pt>
                <c:pt idx="3">
                  <c:v>4</c:v>
                </c:pt>
                <c:pt idx="4">
                  <c:v>2</c:v>
                </c:pt>
                <c:pt idx="5">
                  <c:v>4</c:v>
                </c:pt>
                <c:pt idx="6">
                  <c:v>2</c:v>
                </c:pt>
              </c:numCache>
            </c:numRef>
          </c:val>
        </c:ser>
        <c:ser>
          <c:idx val="1"/>
          <c:order val="1"/>
          <c:tx>
            <c:strRef>
              <c:f>'5 Years'!$D$4</c:f>
              <c:strCache>
                <c:ptCount val="1"/>
                <c:pt idx="0">
                  <c:v>10 to 20</c:v>
                </c:pt>
              </c:strCache>
            </c:strRef>
          </c:tx>
          <c:dLbls>
            <c:showVal val="1"/>
          </c:dLbls>
          <c:cat>
            <c:numRef>
              <c:f>'5 Years'!$B$5:$B$11</c:f>
              <c:numCache>
                <c:formatCode>General</c:formatCode>
                <c:ptCount val="7"/>
                <c:pt idx="0">
                  <c:v>2005</c:v>
                </c:pt>
                <c:pt idx="1">
                  <c:v>2006</c:v>
                </c:pt>
                <c:pt idx="2">
                  <c:v>2007</c:v>
                </c:pt>
                <c:pt idx="3">
                  <c:v>2008</c:v>
                </c:pt>
                <c:pt idx="4">
                  <c:v>2009</c:v>
                </c:pt>
                <c:pt idx="5">
                  <c:v>2010</c:v>
                </c:pt>
                <c:pt idx="6">
                  <c:v>2011</c:v>
                </c:pt>
              </c:numCache>
            </c:numRef>
          </c:cat>
          <c:val>
            <c:numRef>
              <c:f>'5 Years'!$D$5:$D$11</c:f>
              <c:numCache>
                <c:formatCode>General</c:formatCode>
                <c:ptCount val="7"/>
                <c:pt idx="4">
                  <c:v>2</c:v>
                </c:pt>
                <c:pt idx="5">
                  <c:v>1</c:v>
                </c:pt>
              </c:numCache>
            </c:numRef>
          </c:val>
        </c:ser>
        <c:ser>
          <c:idx val="2"/>
          <c:order val="2"/>
          <c:tx>
            <c:strRef>
              <c:f>'5 Years'!$E$4</c:f>
              <c:strCache>
                <c:ptCount val="1"/>
                <c:pt idx="0">
                  <c:v>20 to 50</c:v>
                </c:pt>
              </c:strCache>
            </c:strRef>
          </c:tx>
          <c:dLbls>
            <c:showVal val="1"/>
          </c:dLbls>
          <c:cat>
            <c:numRef>
              <c:f>'5 Years'!$B$5:$B$11</c:f>
              <c:numCache>
                <c:formatCode>General</c:formatCode>
                <c:ptCount val="7"/>
                <c:pt idx="0">
                  <c:v>2005</c:v>
                </c:pt>
                <c:pt idx="1">
                  <c:v>2006</c:v>
                </c:pt>
                <c:pt idx="2">
                  <c:v>2007</c:v>
                </c:pt>
                <c:pt idx="3">
                  <c:v>2008</c:v>
                </c:pt>
                <c:pt idx="4">
                  <c:v>2009</c:v>
                </c:pt>
                <c:pt idx="5">
                  <c:v>2010</c:v>
                </c:pt>
                <c:pt idx="6">
                  <c:v>2011</c:v>
                </c:pt>
              </c:numCache>
            </c:numRef>
          </c:cat>
          <c:val>
            <c:numRef>
              <c:f>'5 Years'!$E$5:$E$11</c:f>
              <c:numCache>
                <c:formatCode>General</c:formatCode>
                <c:ptCount val="7"/>
                <c:pt idx="2">
                  <c:v>2</c:v>
                </c:pt>
                <c:pt idx="3">
                  <c:v>1</c:v>
                </c:pt>
                <c:pt idx="4">
                  <c:v>3</c:v>
                </c:pt>
              </c:numCache>
            </c:numRef>
          </c:val>
        </c:ser>
        <c:ser>
          <c:idx val="3"/>
          <c:order val="3"/>
          <c:tx>
            <c:strRef>
              <c:f>'5 Years'!$F$4</c:f>
              <c:strCache>
                <c:ptCount val="1"/>
                <c:pt idx="0">
                  <c:v>50 to 100</c:v>
                </c:pt>
              </c:strCache>
            </c:strRef>
          </c:tx>
          <c:dLbls>
            <c:showVal val="1"/>
          </c:dLbls>
          <c:cat>
            <c:numRef>
              <c:f>'5 Years'!$B$5:$B$11</c:f>
              <c:numCache>
                <c:formatCode>General</c:formatCode>
                <c:ptCount val="7"/>
                <c:pt idx="0">
                  <c:v>2005</c:v>
                </c:pt>
                <c:pt idx="1">
                  <c:v>2006</c:v>
                </c:pt>
                <c:pt idx="2">
                  <c:v>2007</c:v>
                </c:pt>
                <c:pt idx="3">
                  <c:v>2008</c:v>
                </c:pt>
                <c:pt idx="4">
                  <c:v>2009</c:v>
                </c:pt>
                <c:pt idx="5">
                  <c:v>2010</c:v>
                </c:pt>
                <c:pt idx="6">
                  <c:v>2011</c:v>
                </c:pt>
              </c:numCache>
            </c:numRef>
          </c:cat>
          <c:val>
            <c:numRef>
              <c:f>'5 Years'!$F$5:$F$11</c:f>
              <c:numCache>
                <c:formatCode>General</c:formatCode>
                <c:ptCount val="7"/>
                <c:pt idx="0">
                  <c:v>3</c:v>
                </c:pt>
                <c:pt idx="2">
                  <c:v>1</c:v>
                </c:pt>
                <c:pt idx="3">
                  <c:v>2</c:v>
                </c:pt>
              </c:numCache>
            </c:numRef>
          </c:val>
        </c:ser>
        <c:ser>
          <c:idx val="4"/>
          <c:order val="4"/>
          <c:tx>
            <c:strRef>
              <c:f>'5 Years'!$G$4</c:f>
              <c:strCache>
                <c:ptCount val="1"/>
                <c:pt idx="0">
                  <c:v>&gt;100</c:v>
                </c:pt>
              </c:strCache>
            </c:strRef>
          </c:tx>
          <c:dLbls>
            <c:showVal val="1"/>
          </c:dLbls>
          <c:cat>
            <c:numRef>
              <c:f>'5 Years'!$B$5:$B$11</c:f>
              <c:numCache>
                <c:formatCode>General</c:formatCode>
                <c:ptCount val="7"/>
                <c:pt idx="0">
                  <c:v>2005</c:v>
                </c:pt>
                <c:pt idx="1">
                  <c:v>2006</c:v>
                </c:pt>
                <c:pt idx="2">
                  <c:v>2007</c:v>
                </c:pt>
                <c:pt idx="3">
                  <c:v>2008</c:v>
                </c:pt>
                <c:pt idx="4">
                  <c:v>2009</c:v>
                </c:pt>
                <c:pt idx="5">
                  <c:v>2010</c:v>
                </c:pt>
                <c:pt idx="6">
                  <c:v>2011</c:v>
                </c:pt>
              </c:numCache>
            </c:numRef>
          </c:cat>
          <c:val>
            <c:numRef>
              <c:f>'5 Years'!$G$5:$G$11</c:f>
              <c:numCache>
                <c:formatCode>General</c:formatCode>
                <c:ptCount val="7"/>
                <c:pt idx="0">
                  <c:v>2</c:v>
                </c:pt>
                <c:pt idx="1">
                  <c:v>1</c:v>
                </c:pt>
                <c:pt idx="3">
                  <c:v>2</c:v>
                </c:pt>
              </c:numCache>
            </c:numRef>
          </c:val>
        </c:ser>
        <c:overlap val="100"/>
        <c:axId val="79848960"/>
        <c:axId val="79850496"/>
      </c:barChart>
      <c:catAx>
        <c:axId val="79848960"/>
        <c:scaling>
          <c:orientation val="minMax"/>
        </c:scaling>
        <c:axPos val="l"/>
        <c:numFmt formatCode="General" sourceLinked="1"/>
        <c:tickLblPos val="nextTo"/>
        <c:spPr>
          <a:ln>
            <a:solidFill>
              <a:prstClr val="white">
                <a:lumMod val="85000"/>
              </a:prstClr>
            </a:solidFill>
          </a:ln>
        </c:spPr>
        <c:crossAx val="79850496"/>
        <c:crosses val="autoZero"/>
        <c:auto val="1"/>
        <c:lblAlgn val="ctr"/>
        <c:lblOffset val="100"/>
      </c:catAx>
      <c:valAx>
        <c:axId val="79850496"/>
        <c:scaling>
          <c:orientation val="minMax"/>
        </c:scaling>
        <c:axPos val="b"/>
        <c:majorGridlines>
          <c:spPr>
            <a:ln>
              <a:solidFill>
                <a:prstClr val="white">
                  <a:lumMod val="85000"/>
                </a:prstClr>
              </a:solidFill>
            </a:ln>
          </c:spPr>
        </c:majorGridlines>
        <c:numFmt formatCode="General" sourceLinked="1"/>
        <c:tickLblPos val="nextTo"/>
        <c:spPr>
          <a:ln>
            <a:solidFill>
              <a:schemeClr val="bg1">
                <a:lumMod val="85000"/>
              </a:schemeClr>
            </a:solidFill>
          </a:ln>
        </c:spPr>
        <c:crossAx val="79848960"/>
        <c:crosses val="autoZero"/>
        <c:crossBetween val="between"/>
      </c:valAx>
    </c:plotArea>
    <c:legend>
      <c:legendPos val="b"/>
    </c:legend>
    <c:plotVisOnly val="1"/>
    <c:dispBlanksAs val="gap"/>
  </c:chart>
  <c:txPr>
    <a:bodyPr/>
    <a:lstStyle/>
    <a:p>
      <a:pPr>
        <a:defRPr sz="1200" b="1"/>
      </a:pPr>
      <a:endParaRPr lang="en-US"/>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IN"/>
  <c:style val="3"/>
  <c:chart>
    <c:autoTitleDeleted val="1"/>
    <c:plotArea>
      <c:layout/>
      <c:barChart>
        <c:barDir val="bar"/>
        <c:grouping val="clustered"/>
        <c:ser>
          <c:idx val="0"/>
          <c:order val="0"/>
          <c:tx>
            <c:strRef>
              <c:f>'5 Years'!$C$15</c:f>
              <c:strCache>
                <c:ptCount val="1"/>
                <c:pt idx="0">
                  <c:v>Number of Contracts</c:v>
                </c:pt>
              </c:strCache>
            </c:strRef>
          </c:tx>
          <c:dLbls>
            <c:showVal val="1"/>
          </c:dLbls>
          <c:cat>
            <c:numRef>
              <c:f>'5 Years'!$B$16:$B$22</c:f>
              <c:numCache>
                <c:formatCode>General</c:formatCode>
                <c:ptCount val="7"/>
                <c:pt idx="0">
                  <c:v>2005</c:v>
                </c:pt>
                <c:pt idx="1">
                  <c:v>2006</c:v>
                </c:pt>
                <c:pt idx="2">
                  <c:v>2007</c:v>
                </c:pt>
                <c:pt idx="3">
                  <c:v>2008</c:v>
                </c:pt>
                <c:pt idx="4">
                  <c:v>2009</c:v>
                </c:pt>
                <c:pt idx="5">
                  <c:v>2010</c:v>
                </c:pt>
                <c:pt idx="6">
                  <c:v>2011</c:v>
                </c:pt>
              </c:numCache>
            </c:numRef>
          </c:cat>
          <c:val>
            <c:numRef>
              <c:f>'5 Years'!$C$16:$C$22</c:f>
              <c:numCache>
                <c:formatCode>General</c:formatCode>
                <c:ptCount val="7"/>
                <c:pt idx="0">
                  <c:v>11</c:v>
                </c:pt>
                <c:pt idx="1">
                  <c:v>5</c:v>
                </c:pt>
                <c:pt idx="2">
                  <c:v>7</c:v>
                </c:pt>
                <c:pt idx="3">
                  <c:v>9</c:v>
                </c:pt>
                <c:pt idx="4">
                  <c:v>7</c:v>
                </c:pt>
                <c:pt idx="5">
                  <c:v>5</c:v>
                </c:pt>
                <c:pt idx="6">
                  <c:v>2</c:v>
                </c:pt>
              </c:numCache>
            </c:numRef>
          </c:val>
        </c:ser>
        <c:axId val="79879168"/>
        <c:axId val="79799040"/>
      </c:barChart>
      <c:catAx>
        <c:axId val="79879168"/>
        <c:scaling>
          <c:orientation val="minMax"/>
        </c:scaling>
        <c:axPos val="l"/>
        <c:numFmt formatCode="General" sourceLinked="1"/>
        <c:tickLblPos val="nextTo"/>
        <c:crossAx val="79799040"/>
        <c:crosses val="autoZero"/>
        <c:auto val="1"/>
        <c:lblAlgn val="ctr"/>
        <c:lblOffset val="100"/>
      </c:catAx>
      <c:valAx>
        <c:axId val="79799040"/>
        <c:scaling>
          <c:orientation val="minMax"/>
        </c:scaling>
        <c:axPos val="b"/>
        <c:majorGridlines/>
        <c:numFmt formatCode="General" sourceLinked="1"/>
        <c:tickLblPos val="nextTo"/>
        <c:crossAx val="79879168"/>
        <c:crosses val="autoZero"/>
        <c:crossBetween val="between"/>
      </c:valAx>
    </c:plotArea>
    <c:legend>
      <c:legendPos val="b"/>
    </c:legend>
    <c:plotVisOnly val="1"/>
    <c:dispBlanksAs val="gap"/>
  </c:chart>
  <c:txPr>
    <a:bodyPr/>
    <a:lstStyle/>
    <a:p>
      <a:pPr>
        <a:defRPr sz="1200" b="1"/>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15C0A2-E1C9-4803-BDDD-7EB5294ABC6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FD65538-B02B-4E3A-8DB3-E45CCE2049F1}">
      <dgm:prSet phldrT="[Text]" custT="1"/>
      <dgm:spPr>
        <a:solidFill>
          <a:schemeClr val="bg2"/>
        </a:solidFill>
      </dgm:spPr>
      <dgm:t>
        <a:bodyPr/>
        <a:lstStyle/>
        <a:p>
          <a:pPr algn="ctr">
            <a:lnSpc>
              <a:spcPct val="150000"/>
            </a:lnSpc>
          </a:pPr>
          <a:r>
            <a:rPr lang="en-US" sz="1200" b="1" dirty="0" smtClean="0">
              <a:solidFill>
                <a:schemeClr val="tx1"/>
              </a:solidFill>
              <a:latin typeface="+mj-lt"/>
              <a:cs typeface="Arial" pitchFamily="34" charset="0"/>
            </a:rPr>
            <a:t>Rivalry</a:t>
          </a:r>
        </a:p>
        <a:p>
          <a:pPr algn="just">
            <a:lnSpc>
              <a:spcPct val="150000"/>
            </a:lnSpc>
          </a:pPr>
          <a:r>
            <a:rPr lang="en-US" sz="1100" dirty="0" smtClean="0">
              <a:solidFill>
                <a:schemeClr val="tx1"/>
              </a:solidFill>
              <a:latin typeface="+mj-lt"/>
              <a:cs typeface="Arial" pitchFamily="34" charset="0"/>
            </a:rPr>
            <a:t>• Players in US semiconductor market range in size from medium to large, and are rare as sophisticated know-how is required.</a:t>
          </a:r>
        </a:p>
        <a:p>
          <a:pPr algn="just">
            <a:lnSpc>
              <a:spcPct val="150000"/>
            </a:lnSpc>
          </a:pPr>
          <a:r>
            <a:rPr lang="en-US" sz="1100" dirty="0" smtClean="0">
              <a:solidFill>
                <a:schemeClr val="tx1"/>
              </a:solidFill>
              <a:latin typeface="+mj-lt"/>
              <a:cs typeface="Arial" pitchFamily="34" charset="0"/>
            </a:rPr>
            <a:t>• Switching costs for end-users vary according to the type of semiconductor in question.</a:t>
          </a:r>
          <a:endParaRPr lang="en-US" sz="1100" dirty="0">
            <a:solidFill>
              <a:schemeClr val="tx1"/>
            </a:solidFill>
            <a:latin typeface="+mj-lt"/>
            <a:cs typeface="Arial" pitchFamily="34" charset="0"/>
          </a:endParaRPr>
        </a:p>
      </dgm:t>
    </dgm:pt>
    <dgm:pt modelId="{7315C418-B075-4DE4-9025-64809BFA5D3C}" type="parTrans" cxnId="{63BEC805-EE63-40FD-8902-9FB6C7DC08A7}">
      <dgm:prSet/>
      <dgm:spPr/>
      <dgm:t>
        <a:bodyPr/>
        <a:lstStyle/>
        <a:p>
          <a:endParaRPr lang="en-US">
            <a:latin typeface="+mj-lt"/>
          </a:endParaRPr>
        </a:p>
      </dgm:t>
    </dgm:pt>
    <dgm:pt modelId="{8146342F-BD64-4842-A1D5-123C2A1D1A33}" type="sibTrans" cxnId="{63BEC805-EE63-40FD-8902-9FB6C7DC08A7}">
      <dgm:prSet/>
      <dgm:spPr/>
      <dgm:t>
        <a:bodyPr/>
        <a:lstStyle/>
        <a:p>
          <a:endParaRPr lang="en-US">
            <a:latin typeface="+mj-lt"/>
          </a:endParaRPr>
        </a:p>
      </dgm:t>
    </dgm:pt>
    <dgm:pt modelId="{25BC055E-2416-44A4-9EFF-E62A16DCD16C}">
      <dgm:prSet phldrT="[Text]" custT="1"/>
      <dgm:spPr>
        <a:solidFill>
          <a:schemeClr val="tx2">
            <a:lumMod val="75000"/>
          </a:schemeClr>
        </a:solidFill>
      </dgm:spPr>
      <dgm:t>
        <a:bodyPr/>
        <a:lstStyle/>
        <a:p>
          <a:pPr algn="ctr">
            <a:lnSpc>
              <a:spcPct val="100000"/>
            </a:lnSpc>
          </a:pPr>
          <a:r>
            <a:rPr lang="en-US" sz="1200" b="1" dirty="0" smtClean="0">
              <a:latin typeface="+mj-lt"/>
              <a:cs typeface="Arial" pitchFamily="34" charset="0"/>
            </a:rPr>
            <a:t>Supplier Power</a:t>
          </a:r>
        </a:p>
        <a:p>
          <a:pPr algn="just">
            <a:lnSpc>
              <a:spcPct val="100000"/>
            </a:lnSpc>
          </a:pPr>
          <a:r>
            <a:rPr lang="en-US" sz="1100" dirty="0" smtClean="0">
              <a:latin typeface="+mj-lt"/>
              <a:cs typeface="Arial"/>
            </a:rPr>
            <a:t>• </a:t>
          </a:r>
          <a:r>
            <a:rPr lang="en-US" sz="1100" dirty="0" smtClean="0">
              <a:latin typeface="+mj-lt"/>
              <a:cs typeface="Arial" pitchFamily="34" charset="0"/>
            </a:rPr>
            <a:t>Fabrication plant requires significant initial investment.</a:t>
          </a:r>
        </a:p>
        <a:p>
          <a:pPr algn="just">
            <a:lnSpc>
              <a:spcPct val="100000"/>
            </a:lnSpc>
          </a:pPr>
          <a:r>
            <a:rPr lang="en-US" sz="1100" dirty="0" smtClean="0">
              <a:latin typeface="+mj-lt"/>
              <a:cs typeface="Arial"/>
            </a:rPr>
            <a:t>• </a:t>
          </a:r>
          <a:r>
            <a:rPr lang="en-US" sz="1100" dirty="0" smtClean="0">
              <a:latin typeface="+mj-lt"/>
              <a:cs typeface="Arial" pitchFamily="34" charset="0"/>
            </a:rPr>
            <a:t>Suppliers are manufacturers of equipment for fabs, and manufacturers of ultrapure semiconductor wafers; such companies are rare increasing supplier power. </a:t>
          </a:r>
        </a:p>
        <a:p>
          <a:pPr algn="just">
            <a:lnSpc>
              <a:spcPct val="100000"/>
            </a:lnSpc>
          </a:pPr>
          <a:r>
            <a:rPr lang="en-US" sz="1100" dirty="0" smtClean="0">
              <a:latin typeface="+mj-lt"/>
              <a:cs typeface="Arial"/>
            </a:rPr>
            <a:t>• </a:t>
          </a:r>
          <a:r>
            <a:rPr lang="en-US" sz="1100" dirty="0" smtClean="0">
              <a:latin typeface="+mj-lt"/>
              <a:cs typeface="Arial" pitchFamily="34" charset="0"/>
            </a:rPr>
            <a:t>Switching costs include risk of sourcing raw materials of inadequate quality and interruptions in the supply chain. </a:t>
          </a:r>
        </a:p>
        <a:p>
          <a:pPr algn="just">
            <a:lnSpc>
              <a:spcPct val="100000"/>
            </a:lnSpc>
          </a:pPr>
          <a:r>
            <a:rPr lang="en-US" sz="1100" dirty="0" smtClean="0">
              <a:latin typeface="+mj-lt"/>
              <a:cs typeface="Arial"/>
            </a:rPr>
            <a:t>• </a:t>
          </a:r>
          <a:r>
            <a:rPr lang="en-US" sz="1100" dirty="0" smtClean="0">
              <a:latin typeface="+mj-lt"/>
              <a:cs typeface="Arial" pitchFamily="34" charset="0"/>
            </a:rPr>
            <a:t>Less likelihood of vertical integration between semiconductor manufacturers and their suppliers.</a:t>
          </a:r>
          <a:endParaRPr lang="en-US" sz="1100" dirty="0">
            <a:latin typeface="+mj-lt"/>
            <a:cs typeface="Arial" pitchFamily="34" charset="0"/>
          </a:endParaRPr>
        </a:p>
      </dgm:t>
    </dgm:pt>
    <dgm:pt modelId="{389B1C5B-9947-45AF-8552-01BC7F2FF6EF}" type="parTrans" cxnId="{118AD182-32CD-4F0E-A0BA-A9BCAF5B1AD5}">
      <dgm:prSet/>
      <dgm:spPr/>
      <dgm:t>
        <a:bodyPr/>
        <a:lstStyle/>
        <a:p>
          <a:endParaRPr lang="en-US">
            <a:latin typeface="+mj-lt"/>
          </a:endParaRPr>
        </a:p>
      </dgm:t>
    </dgm:pt>
    <dgm:pt modelId="{E639B863-4BA2-4AFE-AC1A-4E86C214F621}" type="sibTrans" cxnId="{118AD182-32CD-4F0E-A0BA-A9BCAF5B1AD5}">
      <dgm:prSet/>
      <dgm:spPr/>
      <dgm:t>
        <a:bodyPr/>
        <a:lstStyle/>
        <a:p>
          <a:endParaRPr lang="en-US">
            <a:latin typeface="+mj-lt"/>
          </a:endParaRPr>
        </a:p>
      </dgm:t>
    </dgm:pt>
    <dgm:pt modelId="{BE559C70-FA0B-4A10-B22B-6CD2BE9DE2B8}">
      <dgm:prSet phldrT="[Text]" custT="1"/>
      <dgm:spPr>
        <a:solidFill>
          <a:schemeClr val="accent3">
            <a:lumMod val="75000"/>
          </a:schemeClr>
        </a:solidFill>
      </dgm:spPr>
      <dgm:t>
        <a:bodyPr anchor="t" anchorCtr="0"/>
        <a:lstStyle/>
        <a:p>
          <a:pPr algn="ctr">
            <a:lnSpc>
              <a:spcPct val="200000"/>
            </a:lnSpc>
          </a:pPr>
          <a:r>
            <a:rPr lang="en-US" sz="1200" b="1" dirty="0" smtClean="0">
              <a:latin typeface="+mj-lt"/>
              <a:cs typeface="Arial" pitchFamily="34" charset="0"/>
            </a:rPr>
            <a:t>New Entrants</a:t>
          </a:r>
        </a:p>
        <a:p>
          <a:pPr algn="just">
            <a:lnSpc>
              <a:spcPct val="200000"/>
            </a:lnSpc>
          </a:pPr>
          <a:r>
            <a:rPr lang="en-US" sz="1100" dirty="0" smtClean="0">
              <a:latin typeface="+mj-lt"/>
              <a:cs typeface="Arial" pitchFamily="34" charset="0"/>
            </a:rPr>
            <a:t>• High entry barriers due to the level of investment required.</a:t>
          </a:r>
        </a:p>
        <a:p>
          <a:pPr algn="just">
            <a:lnSpc>
              <a:spcPct val="200000"/>
            </a:lnSpc>
          </a:pPr>
          <a:r>
            <a:rPr lang="en-US" sz="1100" dirty="0" smtClean="0">
              <a:latin typeface="+mj-lt"/>
              <a:cs typeface="Arial" pitchFamily="34" charset="0"/>
            </a:rPr>
            <a:t>• </a:t>
          </a:r>
          <a:r>
            <a:rPr lang="en-US" sz="1100" dirty="0" err="1" smtClean="0">
              <a:latin typeface="+mj-lt"/>
              <a:cs typeface="Arial" pitchFamily="34" charset="0"/>
            </a:rPr>
            <a:t>Fabless</a:t>
          </a:r>
          <a:r>
            <a:rPr lang="en-US" sz="1100" dirty="0" smtClean="0">
              <a:latin typeface="+mj-lt"/>
              <a:cs typeface="Arial" pitchFamily="34" charset="0"/>
            </a:rPr>
            <a:t> manufacturing offers a lower cost route.</a:t>
          </a:r>
        </a:p>
        <a:p>
          <a:pPr algn="just">
            <a:lnSpc>
              <a:spcPct val="200000"/>
            </a:lnSpc>
          </a:pPr>
          <a:r>
            <a:rPr lang="en-US" sz="1100" dirty="0" smtClean="0">
              <a:latin typeface="+mj-lt"/>
              <a:cs typeface="Arial" pitchFamily="34" charset="0"/>
            </a:rPr>
            <a:t>• High level of R&amp;D required.</a:t>
          </a:r>
          <a:endParaRPr lang="en-US" sz="1100" dirty="0">
            <a:latin typeface="+mj-lt"/>
            <a:cs typeface="Arial" pitchFamily="34" charset="0"/>
          </a:endParaRPr>
        </a:p>
      </dgm:t>
    </dgm:pt>
    <dgm:pt modelId="{C896735E-61A5-45E3-8FA4-A47FB3C1F754}" type="parTrans" cxnId="{2237E231-61E1-421C-9EC8-E38BA8225391}">
      <dgm:prSet/>
      <dgm:spPr/>
      <dgm:t>
        <a:bodyPr/>
        <a:lstStyle/>
        <a:p>
          <a:endParaRPr lang="en-US">
            <a:latin typeface="+mj-lt"/>
          </a:endParaRPr>
        </a:p>
      </dgm:t>
    </dgm:pt>
    <dgm:pt modelId="{B3D27241-6E4E-496A-AB3C-D5ABFA2C3781}" type="sibTrans" cxnId="{2237E231-61E1-421C-9EC8-E38BA8225391}">
      <dgm:prSet/>
      <dgm:spPr/>
      <dgm:t>
        <a:bodyPr/>
        <a:lstStyle/>
        <a:p>
          <a:endParaRPr lang="en-US">
            <a:latin typeface="+mj-lt"/>
          </a:endParaRPr>
        </a:p>
      </dgm:t>
    </dgm:pt>
    <dgm:pt modelId="{0F5B7FD5-053B-4089-91E9-698A44493490}">
      <dgm:prSet phldrT="[Text]" custT="1"/>
      <dgm:spPr>
        <a:solidFill>
          <a:schemeClr val="accent5">
            <a:lumMod val="75000"/>
          </a:schemeClr>
        </a:solidFill>
      </dgm:spPr>
      <dgm:t>
        <a:bodyPr anchor="t" anchorCtr="0"/>
        <a:lstStyle/>
        <a:p>
          <a:pPr algn="ctr">
            <a:lnSpc>
              <a:spcPct val="100000"/>
            </a:lnSpc>
          </a:pPr>
          <a:r>
            <a:rPr lang="en-US" sz="1200" b="1" dirty="0" smtClean="0">
              <a:latin typeface="+mj-lt"/>
              <a:cs typeface="Arial" pitchFamily="34" charset="0"/>
            </a:rPr>
            <a:t>Buyer Power</a:t>
          </a:r>
        </a:p>
        <a:p>
          <a:pPr algn="just">
            <a:lnSpc>
              <a:spcPct val="100000"/>
            </a:lnSpc>
          </a:pPr>
          <a:r>
            <a:rPr lang="en-US" sz="1100" dirty="0" smtClean="0">
              <a:latin typeface="+mj-lt"/>
              <a:cs typeface="Arial"/>
            </a:rPr>
            <a:t>• </a:t>
          </a:r>
          <a:r>
            <a:rPr lang="en-US" sz="1100" dirty="0" smtClean="0">
              <a:latin typeface="+mj-lt"/>
              <a:cs typeface="Arial" pitchFamily="34" charset="0"/>
            </a:rPr>
            <a:t>Buyers include makers of electronic products: computer &amp; network hardware, defense systems, industrial controls, vehicles and consumer electronics.</a:t>
          </a:r>
        </a:p>
        <a:p>
          <a:pPr algn="just">
            <a:lnSpc>
              <a:spcPct val="100000"/>
            </a:lnSpc>
          </a:pPr>
          <a:r>
            <a:rPr lang="en-US" sz="1100" dirty="0" smtClean="0">
              <a:latin typeface="+mj-lt"/>
              <a:cs typeface="Arial"/>
            </a:rPr>
            <a:t>• </a:t>
          </a:r>
          <a:r>
            <a:rPr lang="en-US" sz="1100" dirty="0" smtClean="0">
              <a:latin typeface="+mj-lt"/>
              <a:cs typeface="Arial" pitchFamily="34" charset="0"/>
            </a:rPr>
            <a:t>Semiconductors are found in wide range of products, making the number of potential customers high.</a:t>
          </a:r>
        </a:p>
        <a:p>
          <a:pPr algn="just">
            <a:lnSpc>
              <a:spcPct val="100000"/>
            </a:lnSpc>
          </a:pPr>
          <a:r>
            <a:rPr lang="en-US" sz="1100" dirty="0" smtClean="0">
              <a:latin typeface="+mj-lt"/>
              <a:cs typeface="Arial"/>
            </a:rPr>
            <a:t>• </a:t>
          </a:r>
          <a:r>
            <a:rPr lang="en-US" sz="1100" dirty="0" smtClean="0">
              <a:latin typeface="+mj-lt"/>
              <a:cs typeface="Arial" pitchFamily="34" charset="0"/>
            </a:rPr>
            <a:t>Strong product differentiation.</a:t>
          </a:r>
        </a:p>
        <a:p>
          <a:pPr algn="just">
            <a:lnSpc>
              <a:spcPct val="100000"/>
            </a:lnSpc>
          </a:pPr>
          <a:r>
            <a:rPr lang="en-US" sz="1100" dirty="0" smtClean="0">
              <a:latin typeface="+mj-lt"/>
              <a:cs typeface="Arial"/>
            </a:rPr>
            <a:t>• </a:t>
          </a:r>
          <a:r>
            <a:rPr lang="en-US" sz="1100" dirty="0" smtClean="0">
              <a:latin typeface="+mj-lt"/>
              <a:cs typeface="Arial" pitchFamily="34" charset="0"/>
            </a:rPr>
            <a:t>Scope of vertical integration: for e.g. companies like Samsung make both electronic products and semiconductor devices.                               </a:t>
          </a:r>
          <a:endParaRPr lang="en-US" sz="1100" dirty="0">
            <a:latin typeface="+mj-lt"/>
            <a:cs typeface="Arial" pitchFamily="34" charset="0"/>
          </a:endParaRPr>
        </a:p>
      </dgm:t>
    </dgm:pt>
    <dgm:pt modelId="{5431C599-1224-4C1F-B7E3-A77F231D045E}" type="parTrans" cxnId="{5A6A7F27-AA06-49AD-BE43-791664A23B83}">
      <dgm:prSet/>
      <dgm:spPr/>
      <dgm:t>
        <a:bodyPr/>
        <a:lstStyle/>
        <a:p>
          <a:endParaRPr lang="en-US">
            <a:latin typeface="+mj-lt"/>
          </a:endParaRPr>
        </a:p>
      </dgm:t>
    </dgm:pt>
    <dgm:pt modelId="{61727350-03D1-449B-8CAF-D07DBFE72458}" type="sibTrans" cxnId="{5A6A7F27-AA06-49AD-BE43-791664A23B83}">
      <dgm:prSet/>
      <dgm:spPr/>
      <dgm:t>
        <a:bodyPr/>
        <a:lstStyle/>
        <a:p>
          <a:endParaRPr lang="en-US">
            <a:latin typeface="+mj-lt"/>
          </a:endParaRPr>
        </a:p>
      </dgm:t>
    </dgm:pt>
    <dgm:pt modelId="{1CCF10EC-D9EA-4B6D-8F7B-DEF489E8388C}">
      <dgm:prSet phldrT="[Text]" custT="1"/>
      <dgm:spPr>
        <a:solidFill>
          <a:schemeClr val="accent2">
            <a:lumMod val="75000"/>
          </a:schemeClr>
        </a:solidFill>
      </dgm:spPr>
      <dgm:t>
        <a:bodyPr/>
        <a:lstStyle/>
        <a:p>
          <a:pPr algn="ctr">
            <a:lnSpc>
              <a:spcPct val="150000"/>
            </a:lnSpc>
          </a:pPr>
          <a:r>
            <a:rPr lang="en-US" sz="1200" b="1" dirty="0" smtClean="0">
              <a:latin typeface="+mj-lt"/>
              <a:cs typeface="Arial" pitchFamily="34" charset="0"/>
            </a:rPr>
            <a:t>Threat of Substitutes </a:t>
          </a:r>
        </a:p>
        <a:p>
          <a:pPr algn="just">
            <a:lnSpc>
              <a:spcPct val="120000"/>
            </a:lnSpc>
          </a:pPr>
          <a:r>
            <a:rPr lang="en-US" sz="1100" dirty="0" smtClean="0">
              <a:latin typeface="+mj-lt"/>
              <a:cs typeface="Arial" pitchFamily="34" charset="0"/>
            </a:rPr>
            <a:t>• No significant alternatives to semiconductors. </a:t>
          </a:r>
        </a:p>
        <a:p>
          <a:pPr algn="just">
            <a:lnSpc>
              <a:spcPct val="120000"/>
            </a:lnSpc>
          </a:pPr>
          <a:r>
            <a:rPr lang="en-US" sz="1100" dirty="0" smtClean="0">
              <a:latin typeface="+mj-lt"/>
              <a:cs typeface="Arial" pitchFamily="34" charset="0"/>
            </a:rPr>
            <a:t>• Semiconductor devices are usually very successful substitutes for older technologies.</a:t>
          </a:r>
        </a:p>
        <a:p>
          <a:pPr algn="just">
            <a:lnSpc>
              <a:spcPct val="120000"/>
            </a:lnSpc>
          </a:pPr>
          <a:r>
            <a:rPr lang="en-US" sz="1100" dirty="0" smtClean="0">
              <a:latin typeface="+mj-lt"/>
              <a:cs typeface="Arial" pitchFamily="34" charset="0"/>
            </a:rPr>
            <a:t>• ‘Bottom up‘ fabrication using nanotechnology may offer devices with superior characteristics to conventional semiconductors in the long term.</a:t>
          </a:r>
          <a:endParaRPr lang="en-US" sz="1100" dirty="0">
            <a:latin typeface="+mj-lt"/>
            <a:cs typeface="Arial" pitchFamily="34" charset="0"/>
          </a:endParaRPr>
        </a:p>
      </dgm:t>
    </dgm:pt>
    <dgm:pt modelId="{3A0797D1-94A1-4A86-A444-6D95FFECD894}" type="parTrans" cxnId="{E24048DA-CC07-430D-B485-8E0EEFEBB8D4}">
      <dgm:prSet/>
      <dgm:spPr/>
      <dgm:t>
        <a:bodyPr/>
        <a:lstStyle/>
        <a:p>
          <a:endParaRPr lang="en-US">
            <a:latin typeface="+mj-lt"/>
          </a:endParaRPr>
        </a:p>
      </dgm:t>
    </dgm:pt>
    <dgm:pt modelId="{2C46255E-7CEE-4E56-B7B0-B5F7D905722B}" type="sibTrans" cxnId="{E24048DA-CC07-430D-B485-8E0EEFEBB8D4}">
      <dgm:prSet/>
      <dgm:spPr/>
      <dgm:t>
        <a:bodyPr/>
        <a:lstStyle/>
        <a:p>
          <a:endParaRPr lang="en-US">
            <a:latin typeface="+mj-lt"/>
          </a:endParaRPr>
        </a:p>
      </dgm:t>
    </dgm:pt>
    <dgm:pt modelId="{509C7C0E-EE7C-43DB-AC98-66C03E02739E}" type="pres">
      <dgm:prSet presAssocID="{D115C0A2-E1C9-4803-BDDD-7EB5294ABC6E}" presName="diagram" presStyleCnt="0">
        <dgm:presLayoutVars>
          <dgm:chMax val="1"/>
          <dgm:dir/>
          <dgm:animLvl val="ctr"/>
          <dgm:resizeHandles val="exact"/>
        </dgm:presLayoutVars>
      </dgm:prSet>
      <dgm:spPr/>
      <dgm:t>
        <a:bodyPr/>
        <a:lstStyle/>
        <a:p>
          <a:endParaRPr lang="en-US"/>
        </a:p>
      </dgm:t>
    </dgm:pt>
    <dgm:pt modelId="{7EC9DCB7-1D33-423A-9822-6BFA32629D85}" type="pres">
      <dgm:prSet presAssocID="{D115C0A2-E1C9-4803-BDDD-7EB5294ABC6E}" presName="matrix" presStyleCnt="0"/>
      <dgm:spPr/>
    </dgm:pt>
    <dgm:pt modelId="{0FE1E524-848E-4351-BDD6-C95825ECEFE0}" type="pres">
      <dgm:prSet presAssocID="{D115C0A2-E1C9-4803-BDDD-7EB5294ABC6E}" presName="tile1" presStyleLbl="node1" presStyleIdx="0" presStyleCnt="4" custScaleX="96296" custScaleY="91429"/>
      <dgm:spPr/>
      <dgm:t>
        <a:bodyPr/>
        <a:lstStyle/>
        <a:p>
          <a:endParaRPr lang="en-US"/>
        </a:p>
      </dgm:t>
    </dgm:pt>
    <dgm:pt modelId="{9F6F09DF-2353-42A7-AE07-4E179CDEAE15}" type="pres">
      <dgm:prSet presAssocID="{D115C0A2-E1C9-4803-BDDD-7EB5294ABC6E}" presName="tile1text" presStyleLbl="node1" presStyleIdx="0" presStyleCnt="4">
        <dgm:presLayoutVars>
          <dgm:chMax val="0"/>
          <dgm:chPref val="0"/>
          <dgm:bulletEnabled val="1"/>
        </dgm:presLayoutVars>
      </dgm:prSet>
      <dgm:spPr/>
      <dgm:t>
        <a:bodyPr/>
        <a:lstStyle/>
        <a:p>
          <a:endParaRPr lang="en-US"/>
        </a:p>
      </dgm:t>
    </dgm:pt>
    <dgm:pt modelId="{77388376-0139-43DB-8626-5773B5696A90}" type="pres">
      <dgm:prSet presAssocID="{D115C0A2-E1C9-4803-BDDD-7EB5294ABC6E}" presName="tile2" presStyleLbl="node1" presStyleIdx="1" presStyleCnt="4" custScaleX="96296" custScaleY="91429"/>
      <dgm:spPr/>
      <dgm:t>
        <a:bodyPr/>
        <a:lstStyle/>
        <a:p>
          <a:endParaRPr lang="en-US"/>
        </a:p>
      </dgm:t>
    </dgm:pt>
    <dgm:pt modelId="{CD40F1CD-51EA-46EE-B063-FEAE439066B2}" type="pres">
      <dgm:prSet presAssocID="{D115C0A2-E1C9-4803-BDDD-7EB5294ABC6E}" presName="tile2text" presStyleLbl="node1" presStyleIdx="1" presStyleCnt="4">
        <dgm:presLayoutVars>
          <dgm:chMax val="0"/>
          <dgm:chPref val="0"/>
          <dgm:bulletEnabled val="1"/>
        </dgm:presLayoutVars>
      </dgm:prSet>
      <dgm:spPr/>
      <dgm:t>
        <a:bodyPr/>
        <a:lstStyle/>
        <a:p>
          <a:endParaRPr lang="en-US"/>
        </a:p>
      </dgm:t>
    </dgm:pt>
    <dgm:pt modelId="{8C684996-A495-4419-B7BB-263407A4AD53}" type="pres">
      <dgm:prSet presAssocID="{D115C0A2-E1C9-4803-BDDD-7EB5294ABC6E}" presName="tile3" presStyleLbl="node1" presStyleIdx="2" presStyleCnt="4" custScaleX="96296" custScaleY="94286"/>
      <dgm:spPr/>
      <dgm:t>
        <a:bodyPr/>
        <a:lstStyle/>
        <a:p>
          <a:endParaRPr lang="en-US"/>
        </a:p>
      </dgm:t>
    </dgm:pt>
    <dgm:pt modelId="{700C171B-312D-42F1-B45B-6563B6D95D57}" type="pres">
      <dgm:prSet presAssocID="{D115C0A2-E1C9-4803-BDDD-7EB5294ABC6E}" presName="tile3text" presStyleLbl="node1" presStyleIdx="2" presStyleCnt="4">
        <dgm:presLayoutVars>
          <dgm:chMax val="0"/>
          <dgm:chPref val="0"/>
          <dgm:bulletEnabled val="1"/>
        </dgm:presLayoutVars>
      </dgm:prSet>
      <dgm:spPr/>
      <dgm:t>
        <a:bodyPr/>
        <a:lstStyle/>
        <a:p>
          <a:endParaRPr lang="en-US"/>
        </a:p>
      </dgm:t>
    </dgm:pt>
    <dgm:pt modelId="{ECD3462E-8404-48C1-9ED6-4F9D47ADDC59}" type="pres">
      <dgm:prSet presAssocID="{D115C0A2-E1C9-4803-BDDD-7EB5294ABC6E}" presName="tile4" presStyleLbl="node1" presStyleIdx="3" presStyleCnt="4" custScaleX="96296" custScaleY="94286"/>
      <dgm:spPr/>
      <dgm:t>
        <a:bodyPr/>
        <a:lstStyle/>
        <a:p>
          <a:endParaRPr lang="en-US"/>
        </a:p>
      </dgm:t>
    </dgm:pt>
    <dgm:pt modelId="{28D079CB-BABB-42E4-83C7-BD652D470035}" type="pres">
      <dgm:prSet presAssocID="{D115C0A2-E1C9-4803-BDDD-7EB5294ABC6E}" presName="tile4text" presStyleLbl="node1" presStyleIdx="3" presStyleCnt="4">
        <dgm:presLayoutVars>
          <dgm:chMax val="0"/>
          <dgm:chPref val="0"/>
          <dgm:bulletEnabled val="1"/>
        </dgm:presLayoutVars>
      </dgm:prSet>
      <dgm:spPr/>
      <dgm:t>
        <a:bodyPr/>
        <a:lstStyle/>
        <a:p>
          <a:endParaRPr lang="en-US"/>
        </a:p>
      </dgm:t>
    </dgm:pt>
    <dgm:pt modelId="{9F2583ED-98CB-4DCD-A714-DAD1D261A478}" type="pres">
      <dgm:prSet presAssocID="{D115C0A2-E1C9-4803-BDDD-7EB5294ABC6E}" presName="centerTile" presStyleLbl="fgShp" presStyleIdx="0" presStyleCnt="1" custScaleX="131086" custScaleY="121739" custLinFactNeighborX="-495" custLinFactNeighborY="-5797">
        <dgm:presLayoutVars>
          <dgm:chMax val="0"/>
          <dgm:chPref val="0"/>
        </dgm:presLayoutVars>
      </dgm:prSet>
      <dgm:spPr/>
      <dgm:t>
        <a:bodyPr/>
        <a:lstStyle/>
        <a:p>
          <a:endParaRPr lang="en-US"/>
        </a:p>
      </dgm:t>
    </dgm:pt>
  </dgm:ptLst>
  <dgm:cxnLst>
    <dgm:cxn modelId="{0972E3F9-18D3-4250-8C8C-9C8628273148}" type="presOf" srcId="{0F5B7FD5-053B-4089-91E9-698A44493490}" destId="{8C684996-A495-4419-B7BB-263407A4AD53}" srcOrd="0" destOrd="0" presId="urn:microsoft.com/office/officeart/2005/8/layout/matrix1"/>
    <dgm:cxn modelId="{E24048DA-CC07-430D-B485-8E0EEFEBB8D4}" srcId="{7FD65538-B02B-4E3A-8DB3-E45CCE2049F1}" destId="{1CCF10EC-D9EA-4B6D-8F7B-DEF489E8388C}" srcOrd="3" destOrd="0" parTransId="{3A0797D1-94A1-4A86-A444-6D95FFECD894}" sibTransId="{2C46255E-7CEE-4E56-B7B0-B5F7D905722B}"/>
    <dgm:cxn modelId="{A2B6FD3D-DCBE-4941-AB13-EF80E69EF2E1}" type="presOf" srcId="{7FD65538-B02B-4E3A-8DB3-E45CCE2049F1}" destId="{9F2583ED-98CB-4DCD-A714-DAD1D261A478}" srcOrd="0" destOrd="0" presId="urn:microsoft.com/office/officeart/2005/8/layout/matrix1"/>
    <dgm:cxn modelId="{BC76CAC8-A17F-4E3D-9B1A-8454F86874DC}" type="presOf" srcId="{BE559C70-FA0B-4A10-B22B-6CD2BE9DE2B8}" destId="{CD40F1CD-51EA-46EE-B063-FEAE439066B2}" srcOrd="1" destOrd="0" presId="urn:microsoft.com/office/officeart/2005/8/layout/matrix1"/>
    <dgm:cxn modelId="{118AD182-32CD-4F0E-A0BA-A9BCAF5B1AD5}" srcId="{7FD65538-B02B-4E3A-8DB3-E45CCE2049F1}" destId="{25BC055E-2416-44A4-9EFF-E62A16DCD16C}" srcOrd="0" destOrd="0" parTransId="{389B1C5B-9947-45AF-8552-01BC7F2FF6EF}" sibTransId="{E639B863-4BA2-4AFE-AC1A-4E86C214F621}"/>
    <dgm:cxn modelId="{1C06F2EE-2DB3-4D95-8B24-7681A4E25A2D}" type="presOf" srcId="{25BC055E-2416-44A4-9EFF-E62A16DCD16C}" destId="{0FE1E524-848E-4351-BDD6-C95825ECEFE0}" srcOrd="0" destOrd="0" presId="urn:microsoft.com/office/officeart/2005/8/layout/matrix1"/>
    <dgm:cxn modelId="{6AAB37E3-D837-4306-9972-CD49D820B17E}" type="presOf" srcId="{25BC055E-2416-44A4-9EFF-E62A16DCD16C}" destId="{9F6F09DF-2353-42A7-AE07-4E179CDEAE15}" srcOrd="1" destOrd="0" presId="urn:microsoft.com/office/officeart/2005/8/layout/matrix1"/>
    <dgm:cxn modelId="{E3CD2B65-02E2-4441-910D-008D309479AA}" type="presOf" srcId="{1CCF10EC-D9EA-4B6D-8F7B-DEF489E8388C}" destId="{ECD3462E-8404-48C1-9ED6-4F9D47ADDC59}" srcOrd="0" destOrd="0" presId="urn:microsoft.com/office/officeart/2005/8/layout/matrix1"/>
    <dgm:cxn modelId="{C9382048-BAF8-4FC6-826B-26C454CC80A4}" type="presOf" srcId="{0F5B7FD5-053B-4089-91E9-698A44493490}" destId="{700C171B-312D-42F1-B45B-6563B6D95D57}" srcOrd="1" destOrd="0" presId="urn:microsoft.com/office/officeart/2005/8/layout/matrix1"/>
    <dgm:cxn modelId="{5A6A7F27-AA06-49AD-BE43-791664A23B83}" srcId="{7FD65538-B02B-4E3A-8DB3-E45CCE2049F1}" destId="{0F5B7FD5-053B-4089-91E9-698A44493490}" srcOrd="2" destOrd="0" parTransId="{5431C599-1224-4C1F-B7E3-A77F231D045E}" sibTransId="{61727350-03D1-449B-8CAF-D07DBFE72458}"/>
    <dgm:cxn modelId="{161DAF43-F0B9-4DDD-AC5A-2B2A676D8183}" type="presOf" srcId="{BE559C70-FA0B-4A10-B22B-6CD2BE9DE2B8}" destId="{77388376-0139-43DB-8626-5773B5696A90}" srcOrd="0" destOrd="0" presId="urn:microsoft.com/office/officeart/2005/8/layout/matrix1"/>
    <dgm:cxn modelId="{78F48067-959F-4CE3-AADC-534F0CB05E00}" type="presOf" srcId="{D115C0A2-E1C9-4803-BDDD-7EB5294ABC6E}" destId="{509C7C0E-EE7C-43DB-AC98-66C03E02739E}" srcOrd="0" destOrd="0" presId="urn:microsoft.com/office/officeart/2005/8/layout/matrix1"/>
    <dgm:cxn modelId="{2237E231-61E1-421C-9EC8-E38BA8225391}" srcId="{7FD65538-B02B-4E3A-8DB3-E45CCE2049F1}" destId="{BE559C70-FA0B-4A10-B22B-6CD2BE9DE2B8}" srcOrd="1" destOrd="0" parTransId="{C896735E-61A5-45E3-8FA4-A47FB3C1F754}" sibTransId="{B3D27241-6E4E-496A-AB3C-D5ABFA2C3781}"/>
    <dgm:cxn modelId="{7CE8B207-7AB9-4E7E-8D4B-759CF2FB37F9}" type="presOf" srcId="{1CCF10EC-D9EA-4B6D-8F7B-DEF489E8388C}" destId="{28D079CB-BABB-42E4-83C7-BD652D470035}" srcOrd="1" destOrd="0" presId="urn:microsoft.com/office/officeart/2005/8/layout/matrix1"/>
    <dgm:cxn modelId="{63BEC805-EE63-40FD-8902-9FB6C7DC08A7}" srcId="{D115C0A2-E1C9-4803-BDDD-7EB5294ABC6E}" destId="{7FD65538-B02B-4E3A-8DB3-E45CCE2049F1}" srcOrd="0" destOrd="0" parTransId="{7315C418-B075-4DE4-9025-64809BFA5D3C}" sibTransId="{8146342F-BD64-4842-A1D5-123C2A1D1A33}"/>
    <dgm:cxn modelId="{CB90739C-D939-44F6-86D9-CA72BCD25FDE}" type="presParOf" srcId="{509C7C0E-EE7C-43DB-AC98-66C03E02739E}" destId="{7EC9DCB7-1D33-423A-9822-6BFA32629D85}" srcOrd="0" destOrd="0" presId="urn:microsoft.com/office/officeart/2005/8/layout/matrix1"/>
    <dgm:cxn modelId="{EA09ED80-C7AE-47B1-8CBF-120632B138B6}" type="presParOf" srcId="{7EC9DCB7-1D33-423A-9822-6BFA32629D85}" destId="{0FE1E524-848E-4351-BDD6-C95825ECEFE0}" srcOrd="0" destOrd="0" presId="urn:microsoft.com/office/officeart/2005/8/layout/matrix1"/>
    <dgm:cxn modelId="{2FAD0FF9-35D8-47EC-BAD0-8425AA90BD50}" type="presParOf" srcId="{7EC9DCB7-1D33-423A-9822-6BFA32629D85}" destId="{9F6F09DF-2353-42A7-AE07-4E179CDEAE15}" srcOrd="1" destOrd="0" presId="urn:microsoft.com/office/officeart/2005/8/layout/matrix1"/>
    <dgm:cxn modelId="{38E60DF1-C624-4597-8624-1886CAD3C1F1}" type="presParOf" srcId="{7EC9DCB7-1D33-423A-9822-6BFA32629D85}" destId="{77388376-0139-43DB-8626-5773B5696A90}" srcOrd="2" destOrd="0" presId="urn:microsoft.com/office/officeart/2005/8/layout/matrix1"/>
    <dgm:cxn modelId="{651F13DF-1303-4F8E-BD99-46F0A0CD49BF}" type="presParOf" srcId="{7EC9DCB7-1D33-423A-9822-6BFA32629D85}" destId="{CD40F1CD-51EA-46EE-B063-FEAE439066B2}" srcOrd="3" destOrd="0" presId="urn:microsoft.com/office/officeart/2005/8/layout/matrix1"/>
    <dgm:cxn modelId="{34EAE91C-C039-4F34-9E1E-5C0C3E950E9E}" type="presParOf" srcId="{7EC9DCB7-1D33-423A-9822-6BFA32629D85}" destId="{8C684996-A495-4419-B7BB-263407A4AD53}" srcOrd="4" destOrd="0" presId="urn:microsoft.com/office/officeart/2005/8/layout/matrix1"/>
    <dgm:cxn modelId="{82A418E1-7C8C-4BDF-9466-AD4934F90BA7}" type="presParOf" srcId="{7EC9DCB7-1D33-423A-9822-6BFA32629D85}" destId="{700C171B-312D-42F1-B45B-6563B6D95D57}" srcOrd="5" destOrd="0" presId="urn:microsoft.com/office/officeart/2005/8/layout/matrix1"/>
    <dgm:cxn modelId="{A7666E6F-4F6D-49BD-A119-31BC5E571249}" type="presParOf" srcId="{7EC9DCB7-1D33-423A-9822-6BFA32629D85}" destId="{ECD3462E-8404-48C1-9ED6-4F9D47ADDC59}" srcOrd="6" destOrd="0" presId="urn:microsoft.com/office/officeart/2005/8/layout/matrix1"/>
    <dgm:cxn modelId="{50AB4678-84B4-4842-BE00-C57FC8AF141B}" type="presParOf" srcId="{7EC9DCB7-1D33-423A-9822-6BFA32629D85}" destId="{28D079CB-BABB-42E4-83C7-BD652D470035}" srcOrd="7" destOrd="0" presId="urn:microsoft.com/office/officeart/2005/8/layout/matrix1"/>
    <dgm:cxn modelId="{48EEA0E9-05BE-4B9C-A520-A01E91F929A9}" type="presParOf" srcId="{509C7C0E-EE7C-43DB-AC98-66C03E02739E}" destId="{9F2583ED-98CB-4DCD-A714-DAD1D261A478}" srcOrd="1" destOrd="0" presId="urn:microsoft.com/office/officeart/2005/8/layout/matrix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E1E524-848E-4351-BDD6-C95825ECEFE0}">
      <dsp:nvSpPr>
        <dsp:cNvPr id="0" name=""/>
        <dsp:cNvSpPr/>
      </dsp:nvSpPr>
      <dsp:spPr>
        <a:xfrm rot="16200000">
          <a:off x="838194" y="-666742"/>
          <a:ext cx="2438411" cy="3962387"/>
        </a:xfrm>
        <a:prstGeom prst="round1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100000"/>
            </a:lnSpc>
            <a:spcBef>
              <a:spcPct val="0"/>
            </a:spcBef>
            <a:spcAft>
              <a:spcPct val="35000"/>
            </a:spcAft>
          </a:pPr>
          <a:r>
            <a:rPr lang="en-US" sz="1200" b="1" kern="1200" dirty="0" smtClean="0">
              <a:latin typeface="+mj-lt"/>
              <a:cs typeface="Arial" pitchFamily="34" charset="0"/>
            </a:rPr>
            <a:t>Supplier Power</a:t>
          </a:r>
        </a:p>
        <a:p>
          <a:pPr lvl="0" algn="just" defTabSz="533400">
            <a:lnSpc>
              <a:spcPct val="100000"/>
            </a:lnSpc>
            <a:spcBef>
              <a:spcPct val="0"/>
            </a:spcBef>
            <a:spcAft>
              <a:spcPct val="35000"/>
            </a:spcAft>
          </a:pPr>
          <a:r>
            <a:rPr lang="en-US" sz="1100" kern="1200" dirty="0" smtClean="0">
              <a:latin typeface="+mj-lt"/>
              <a:cs typeface="Arial"/>
            </a:rPr>
            <a:t>• </a:t>
          </a:r>
          <a:r>
            <a:rPr lang="en-US" sz="1100" kern="1200" dirty="0" smtClean="0">
              <a:latin typeface="+mj-lt"/>
              <a:cs typeface="Arial" pitchFamily="34" charset="0"/>
            </a:rPr>
            <a:t>Fabrication plant requires significant initial investment.</a:t>
          </a:r>
        </a:p>
        <a:p>
          <a:pPr lvl="0" algn="just" defTabSz="533400">
            <a:lnSpc>
              <a:spcPct val="100000"/>
            </a:lnSpc>
            <a:spcBef>
              <a:spcPct val="0"/>
            </a:spcBef>
            <a:spcAft>
              <a:spcPct val="35000"/>
            </a:spcAft>
          </a:pPr>
          <a:r>
            <a:rPr lang="en-US" sz="1100" kern="1200" dirty="0" smtClean="0">
              <a:latin typeface="+mj-lt"/>
              <a:cs typeface="Arial"/>
            </a:rPr>
            <a:t>• </a:t>
          </a:r>
          <a:r>
            <a:rPr lang="en-US" sz="1100" kern="1200" dirty="0" smtClean="0">
              <a:latin typeface="+mj-lt"/>
              <a:cs typeface="Arial" pitchFamily="34" charset="0"/>
            </a:rPr>
            <a:t>Suppliers are manufacturers of equipment for fabs, and manufacturers of ultrapure semiconductor wafers; such companies are rare increasing supplier power. </a:t>
          </a:r>
        </a:p>
        <a:p>
          <a:pPr lvl="0" algn="just" defTabSz="533400">
            <a:lnSpc>
              <a:spcPct val="100000"/>
            </a:lnSpc>
            <a:spcBef>
              <a:spcPct val="0"/>
            </a:spcBef>
            <a:spcAft>
              <a:spcPct val="35000"/>
            </a:spcAft>
          </a:pPr>
          <a:r>
            <a:rPr lang="en-US" sz="1100" kern="1200" dirty="0" smtClean="0">
              <a:latin typeface="+mj-lt"/>
              <a:cs typeface="Arial"/>
            </a:rPr>
            <a:t>• </a:t>
          </a:r>
          <a:r>
            <a:rPr lang="en-US" sz="1100" kern="1200" dirty="0" smtClean="0">
              <a:latin typeface="+mj-lt"/>
              <a:cs typeface="Arial" pitchFamily="34" charset="0"/>
            </a:rPr>
            <a:t>Switching costs include risk of sourcing raw materials of inadequate quality and interruptions in the supply chain. </a:t>
          </a:r>
        </a:p>
        <a:p>
          <a:pPr lvl="0" algn="just" defTabSz="533400">
            <a:lnSpc>
              <a:spcPct val="100000"/>
            </a:lnSpc>
            <a:spcBef>
              <a:spcPct val="0"/>
            </a:spcBef>
            <a:spcAft>
              <a:spcPct val="35000"/>
            </a:spcAft>
          </a:pPr>
          <a:r>
            <a:rPr lang="en-US" sz="1100" kern="1200" dirty="0" smtClean="0">
              <a:latin typeface="+mj-lt"/>
              <a:cs typeface="Arial"/>
            </a:rPr>
            <a:t>• </a:t>
          </a:r>
          <a:r>
            <a:rPr lang="en-US" sz="1100" kern="1200" dirty="0" smtClean="0">
              <a:latin typeface="+mj-lt"/>
              <a:cs typeface="Arial" pitchFamily="34" charset="0"/>
            </a:rPr>
            <a:t>Less likelihood of vertical integration between semiconductor manufacturers and their suppliers.</a:t>
          </a:r>
          <a:endParaRPr lang="en-US" sz="1100" kern="1200" dirty="0">
            <a:latin typeface="+mj-lt"/>
            <a:cs typeface="Arial" pitchFamily="34" charset="0"/>
          </a:endParaRPr>
        </a:p>
      </dsp:txBody>
      <dsp:txXfrm rot="16200000">
        <a:off x="1142995" y="-971544"/>
        <a:ext cx="1828808" cy="3962387"/>
      </dsp:txXfrm>
    </dsp:sp>
    <dsp:sp modelId="{77388376-0139-43DB-8626-5773B5696A90}">
      <dsp:nvSpPr>
        <dsp:cNvPr id="0" name=""/>
        <dsp:cNvSpPr/>
      </dsp:nvSpPr>
      <dsp:spPr>
        <a:xfrm>
          <a:off x="4191006" y="95245"/>
          <a:ext cx="3962387" cy="2438411"/>
        </a:xfrm>
        <a:prstGeom prst="round1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200000"/>
            </a:lnSpc>
            <a:spcBef>
              <a:spcPct val="0"/>
            </a:spcBef>
            <a:spcAft>
              <a:spcPct val="35000"/>
            </a:spcAft>
          </a:pPr>
          <a:r>
            <a:rPr lang="en-US" sz="1200" b="1" kern="1200" dirty="0" smtClean="0">
              <a:latin typeface="+mj-lt"/>
              <a:cs typeface="Arial" pitchFamily="34" charset="0"/>
            </a:rPr>
            <a:t>New Entrants</a:t>
          </a:r>
        </a:p>
        <a:p>
          <a:pPr lvl="0" algn="just" defTabSz="533400">
            <a:lnSpc>
              <a:spcPct val="200000"/>
            </a:lnSpc>
            <a:spcBef>
              <a:spcPct val="0"/>
            </a:spcBef>
            <a:spcAft>
              <a:spcPct val="35000"/>
            </a:spcAft>
          </a:pPr>
          <a:r>
            <a:rPr lang="en-US" sz="1100" kern="1200" dirty="0" smtClean="0">
              <a:latin typeface="+mj-lt"/>
              <a:cs typeface="Arial" pitchFamily="34" charset="0"/>
            </a:rPr>
            <a:t>• High entry barriers due to the level of investment required.</a:t>
          </a:r>
        </a:p>
        <a:p>
          <a:pPr lvl="0" algn="just" defTabSz="533400">
            <a:lnSpc>
              <a:spcPct val="200000"/>
            </a:lnSpc>
            <a:spcBef>
              <a:spcPct val="0"/>
            </a:spcBef>
            <a:spcAft>
              <a:spcPct val="35000"/>
            </a:spcAft>
          </a:pPr>
          <a:r>
            <a:rPr lang="en-US" sz="1100" kern="1200" dirty="0" smtClean="0">
              <a:latin typeface="+mj-lt"/>
              <a:cs typeface="Arial" pitchFamily="34" charset="0"/>
            </a:rPr>
            <a:t>• </a:t>
          </a:r>
          <a:r>
            <a:rPr lang="en-US" sz="1100" kern="1200" dirty="0" err="1" smtClean="0">
              <a:latin typeface="+mj-lt"/>
              <a:cs typeface="Arial" pitchFamily="34" charset="0"/>
            </a:rPr>
            <a:t>Fabless</a:t>
          </a:r>
          <a:r>
            <a:rPr lang="en-US" sz="1100" kern="1200" dirty="0" smtClean="0">
              <a:latin typeface="+mj-lt"/>
              <a:cs typeface="Arial" pitchFamily="34" charset="0"/>
            </a:rPr>
            <a:t> manufacturing offers a lower cost route.</a:t>
          </a:r>
        </a:p>
        <a:p>
          <a:pPr lvl="0" algn="just" defTabSz="533400">
            <a:lnSpc>
              <a:spcPct val="200000"/>
            </a:lnSpc>
            <a:spcBef>
              <a:spcPct val="0"/>
            </a:spcBef>
            <a:spcAft>
              <a:spcPct val="35000"/>
            </a:spcAft>
          </a:pPr>
          <a:r>
            <a:rPr lang="en-US" sz="1100" kern="1200" dirty="0" smtClean="0">
              <a:latin typeface="+mj-lt"/>
              <a:cs typeface="Arial" pitchFamily="34" charset="0"/>
            </a:rPr>
            <a:t>• High level of R&amp;D required.</a:t>
          </a:r>
          <a:endParaRPr lang="en-US" sz="1100" kern="1200" dirty="0">
            <a:latin typeface="+mj-lt"/>
            <a:cs typeface="Arial" pitchFamily="34" charset="0"/>
          </a:endParaRPr>
        </a:p>
      </dsp:txBody>
      <dsp:txXfrm>
        <a:off x="4191006" y="95245"/>
        <a:ext cx="3962387" cy="1828808"/>
      </dsp:txXfrm>
    </dsp:sp>
    <dsp:sp modelId="{8C684996-A495-4419-B7BB-263407A4AD53}">
      <dsp:nvSpPr>
        <dsp:cNvPr id="0" name=""/>
        <dsp:cNvSpPr/>
      </dsp:nvSpPr>
      <dsp:spPr>
        <a:xfrm rot="10800000">
          <a:off x="76206" y="2724147"/>
          <a:ext cx="3962387" cy="2514607"/>
        </a:xfrm>
        <a:prstGeom prst="round1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00000"/>
            </a:lnSpc>
            <a:spcBef>
              <a:spcPct val="0"/>
            </a:spcBef>
            <a:spcAft>
              <a:spcPct val="35000"/>
            </a:spcAft>
          </a:pPr>
          <a:r>
            <a:rPr lang="en-US" sz="1200" b="1" kern="1200" dirty="0" smtClean="0">
              <a:latin typeface="+mj-lt"/>
              <a:cs typeface="Arial" pitchFamily="34" charset="0"/>
            </a:rPr>
            <a:t>Buyer Power</a:t>
          </a:r>
        </a:p>
        <a:p>
          <a:pPr lvl="0" algn="just" defTabSz="533400">
            <a:lnSpc>
              <a:spcPct val="100000"/>
            </a:lnSpc>
            <a:spcBef>
              <a:spcPct val="0"/>
            </a:spcBef>
            <a:spcAft>
              <a:spcPct val="35000"/>
            </a:spcAft>
          </a:pPr>
          <a:r>
            <a:rPr lang="en-US" sz="1100" kern="1200" dirty="0" smtClean="0">
              <a:latin typeface="+mj-lt"/>
              <a:cs typeface="Arial"/>
            </a:rPr>
            <a:t>• </a:t>
          </a:r>
          <a:r>
            <a:rPr lang="en-US" sz="1100" kern="1200" dirty="0" smtClean="0">
              <a:latin typeface="+mj-lt"/>
              <a:cs typeface="Arial" pitchFamily="34" charset="0"/>
            </a:rPr>
            <a:t>Buyers include makers of electronic products: computer &amp; network hardware, defense systems, industrial controls, vehicles and consumer electronics.</a:t>
          </a:r>
        </a:p>
        <a:p>
          <a:pPr lvl="0" algn="just" defTabSz="533400">
            <a:lnSpc>
              <a:spcPct val="100000"/>
            </a:lnSpc>
            <a:spcBef>
              <a:spcPct val="0"/>
            </a:spcBef>
            <a:spcAft>
              <a:spcPct val="35000"/>
            </a:spcAft>
          </a:pPr>
          <a:r>
            <a:rPr lang="en-US" sz="1100" kern="1200" dirty="0" smtClean="0">
              <a:latin typeface="+mj-lt"/>
              <a:cs typeface="Arial"/>
            </a:rPr>
            <a:t>• </a:t>
          </a:r>
          <a:r>
            <a:rPr lang="en-US" sz="1100" kern="1200" dirty="0" smtClean="0">
              <a:latin typeface="+mj-lt"/>
              <a:cs typeface="Arial" pitchFamily="34" charset="0"/>
            </a:rPr>
            <a:t>Semiconductors are found in wide range of products, making the number of potential customers high.</a:t>
          </a:r>
        </a:p>
        <a:p>
          <a:pPr lvl="0" algn="just" defTabSz="533400">
            <a:lnSpc>
              <a:spcPct val="100000"/>
            </a:lnSpc>
            <a:spcBef>
              <a:spcPct val="0"/>
            </a:spcBef>
            <a:spcAft>
              <a:spcPct val="35000"/>
            </a:spcAft>
          </a:pPr>
          <a:r>
            <a:rPr lang="en-US" sz="1100" kern="1200" dirty="0" smtClean="0">
              <a:latin typeface="+mj-lt"/>
              <a:cs typeface="Arial"/>
            </a:rPr>
            <a:t>• </a:t>
          </a:r>
          <a:r>
            <a:rPr lang="en-US" sz="1100" kern="1200" dirty="0" smtClean="0">
              <a:latin typeface="+mj-lt"/>
              <a:cs typeface="Arial" pitchFamily="34" charset="0"/>
            </a:rPr>
            <a:t>Strong product differentiation.</a:t>
          </a:r>
        </a:p>
        <a:p>
          <a:pPr lvl="0" algn="just" defTabSz="533400">
            <a:lnSpc>
              <a:spcPct val="100000"/>
            </a:lnSpc>
            <a:spcBef>
              <a:spcPct val="0"/>
            </a:spcBef>
            <a:spcAft>
              <a:spcPct val="35000"/>
            </a:spcAft>
          </a:pPr>
          <a:r>
            <a:rPr lang="en-US" sz="1100" kern="1200" dirty="0" smtClean="0">
              <a:latin typeface="+mj-lt"/>
              <a:cs typeface="Arial"/>
            </a:rPr>
            <a:t>• </a:t>
          </a:r>
          <a:r>
            <a:rPr lang="en-US" sz="1100" kern="1200" dirty="0" smtClean="0">
              <a:latin typeface="+mj-lt"/>
              <a:cs typeface="Arial" pitchFamily="34" charset="0"/>
            </a:rPr>
            <a:t>Scope of vertical integration: for e.g. companies like Samsung make both electronic products and semiconductor devices.                               </a:t>
          </a:r>
          <a:endParaRPr lang="en-US" sz="1100" kern="1200" dirty="0">
            <a:latin typeface="+mj-lt"/>
            <a:cs typeface="Arial" pitchFamily="34" charset="0"/>
          </a:endParaRPr>
        </a:p>
      </dsp:txBody>
      <dsp:txXfrm rot="10800000">
        <a:off x="76206" y="3352799"/>
        <a:ext cx="3962387" cy="1885955"/>
      </dsp:txXfrm>
    </dsp:sp>
    <dsp:sp modelId="{ECD3462E-8404-48C1-9ED6-4F9D47ADDC59}">
      <dsp:nvSpPr>
        <dsp:cNvPr id="0" name=""/>
        <dsp:cNvSpPr/>
      </dsp:nvSpPr>
      <dsp:spPr>
        <a:xfrm rot="5400000">
          <a:off x="4914896" y="2000257"/>
          <a:ext cx="2514607" cy="3962387"/>
        </a:xfrm>
        <a:prstGeom prst="round1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150000"/>
            </a:lnSpc>
            <a:spcBef>
              <a:spcPct val="0"/>
            </a:spcBef>
            <a:spcAft>
              <a:spcPct val="35000"/>
            </a:spcAft>
          </a:pPr>
          <a:r>
            <a:rPr lang="en-US" sz="1200" b="1" kern="1200" dirty="0" smtClean="0">
              <a:latin typeface="+mj-lt"/>
              <a:cs typeface="Arial" pitchFamily="34" charset="0"/>
            </a:rPr>
            <a:t>Threat of Substitutes </a:t>
          </a:r>
        </a:p>
        <a:p>
          <a:pPr lvl="0" algn="just" defTabSz="533400">
            <a:lnSpc>
              <a:spcPct val="120000"/>
            </a:lnSpc>
            <a:spcBef>
              <a:spcPct val="0"/>
            </a:spcBef>
            <a:spcAft>
              <a:spcPct val="35000"/>
            </a:spcAft>
          </a:pPr>
          <a:r>
            <a:rPr lang="en-US" sz="1100" kern="1200" dirty="0" smtClean="0">
              <a:latin typeface="+mj-lt"/>
              <a:cs typeface="Arial" pitchFamily="34" charset="0"/>
            </a:rPr>
            <a:t>• No significant alternatives to semiconductors. </a:t>
          </a:r>
        </a:p>
        <a:p>
          <a:pPr lvl="0" algn="just" defTabSz="533400">
            <a:lnSpc>
              <a:spcPct val="120000"/>
            </a:lnSpc>
            <a:spcBef>
              <a:spcPct val="0"/>
            </a:spcBef>
            <a:spcAft>
              <a:spcPct val="35000"/>
            </a:spcAft>
          </a:pPr>
          <a:r>
            <a:rPr lang="en-US" sz="1100" kern="1200" dirty="0" smtClean="0">
              <a:latin typeface="+mj-lt"/>
              <a:cs typeface="Arial" pitchFamily="34" charset="0"/>
            </a:rPr>
            <a:t>• Semiconductor devices are usually very successful substitutes for older technologies.</a:t>
          </a:r>
        </a:p>
        <a:p>
          <a:pPr lvl="0" algn="just" defTabSz="533400">
            <a:lnSpc>
              <a:spcPct val="120000"/>
            </a:lnSpc>
            <a:spcBef>
              <a:spcPct val="0"/>
            </a:spcBef>
            <a:spcAft>
              <a:spcPct val="35000"/>
            </a:spcAft>
          </a:pPr>
          <a:r>
            <a:rPr lang="en-US" sz="1100" kern="1200" dirty="0" smtClean="0">
              <a:latin typeface="+mj-lt"/>
              <a:cs typeface="Arial" pitchFamily="34" charset="0"/>
            </a:rPr>
            <a:t>• ‘Bottom up‘ fabrication using nanotechnology may offer devices with superior characteristics to conventional semiconductors in the long term.</a:t>
          </a:r>
          <a:endParaRPr lang="en-US" sz="1100" kern="1200" dirty="0">
            <a:latin typeface="+mj-lt"/>
            <a:cs typeface="Arial" pitchFamily="34" charset="0"/>
          </a:endParaRPr>
        </a:p>
      </dsp:txBody>
      <dsp:txXfrm rot="5400000">
        <a:off x="5229222" y="2314583"/>
        <a:ext cx="1885955" cy="3962387"/>
      </dsp:txXfrm>
    </dsp:sp>
    <dsp:sp modelId="{9F2583ED-98CB-4DCD-A714-DAD1D261A478}">
      <dsp:nvSpPr>
        <dsp:cNvPr id="0" name=""/>
        <dsp:cNvSpPr/>
      </dsp:nvSpPr>
      <dsp:spPr>
        <a:xfrm>
          <a:off x="2484401" y="1778002"/>
          <a:ext cx="3236356" cy="1623389"/>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150000"/>
            </a:lnSpc>
            <a:spcBef>
              <a:spcPct val="0"/>
            </a:spcBef>
            <a:spcAft>
              <a:spcPct val="35000"/>
            </a:spcAft>
          </a:pPr>
          <a:r>
            <a:rPr lang="en-US" sz="1200" b="1" kern="1200" dirty="0" smtClean="0">
              <a:solidFill>
                <a:schemeClr val="tx1"/>
              </a:solidFill>
              <a:latin typeface="+mj-lt"/>
              <a:cs typeface="Arial" pitchFamily="34" charset="0"/>
            </a:rPr>
            <a:t>Rivalry</a:t>
          </a:r>
        </a:p>
        <a:p>
          <a:pPr lvl="0" algn="just" defTabSz="533400">
            <a:lnSpc>
              <a:spcPct val="150000"/>
            </a:lnSpc>
            <a:spcBef>
              <a:spcPct val="0"/>
            </a:spcBef>
            <a:spcAft>
              <a:spcPct val="35000"/>
            </a:spcAft>
          </a:pPr>
          <a:r>
            <a:rPr lang="en-US" sz="1100" kern="1200" dirty="0" smtClean="0">
              <a:solidFill>
                <a:schemeClr val="tx1"/>
              </a:solidFill>
              <a:latin typeface="+mj-lt"/>
              <a:cs typeface="Arial" pitchFamily="34" charset="0"/>
            </a:rPr>
            <a:t>• Players in US semiconductor market range in size from medium to large, and are rare as sophisticated know-how is required.</a:t>
          </a:r>
        </a:p>
        <a:p>
          <a:pPr lvl="0" algn="just" defTabSz="533400">
            <a:lnSpc>
              <a:spcPct val="150000"/>
            </a:lnSpc>
            <a:spcBef>
              <a:spcPct val="0"/>
            </a:spcBef>
            <a:spcAft>
              <a:spcPct val="35000"/>
            </a:spcAft>
          </a:pPr>
          <a:r>
            <a:rPr lang="en-US" sz="1100" kern="1200" dirty="0" smtClean="0">
              <a:solidFill>
                <a:schemeClr val="tx1"/>
              </a:solidFill>
              <a:latin typeface="+mj-lt"/>
              <a:cs typeface="Arial" pitchFamily="34" charset="0"/>
            </a:rPr>
            <a:t>• Switching costs for end-users vary according to the type of semiconductor in question.</a:t>
          </a:r>
          <a:endParaRPr lang="en-US" sz="1100" kern="1200" dirty="0">
            <a:solidFill>
              <a:schemeClr val="tx1"/>
            </a:solidFill>
            <a:latin typeface="+mj-lt"/>
            <a:cs typeface="Arial" pitchFamily="34" charset="0"/>
          </a:endParaRPr>
        </a:p>
      </dsp:txBody>
      <dsp:txXfrm>
        <a:off x="2484401" y="1778002"/>
        <a:ext cx="3236356" cy="1623389"/>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9461350-D73C-4F58-A1E3-93FFB1ABC826}" type="datetimeFigureOut">
              <a:rPr lang="en-US"/>
              <a:pPr>
                <a:defRPr/>
              </a:pPr>
              <a:t>7/19/2012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21E0A4A-1C31-445C-818B-650DEA9C5C0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suppli.com/Semiconductor-Value-Chain/News/Pages/Pure-Play-Semiconductor-Foundry-Market-Set-for-12-Percent-Growth-in-2012.asp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ia-online.org/news/2012/06/05/global-sales-report-2012/global-semiconductor-sales-grow-at-fastest-rate-in-almost-two-years-on-sequential-monthly-basis-top-24-billion-for-first-time-in-2012/"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en.wikipedia.org/wiki/Semiconductor_consolida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zdnet.com/blog/btl/cio-in-the-cloud-7-saas-questions-with-flextronics-david-smoley/33756"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isuppli.com/Semiconductor-Value-Chain/News/Pages/Mobile-Phones-and-Tablets-Spur-Modest-Upgrade-in-2012-Chip-Industry-Growth-Forecast.aspx"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isuppli.com/Semiconductor-Value-Chain/News/Pages/One-Counterfeit-Part-Every-15-Seconds.aspx"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www.isuppli.com/Semiconductor-Value-Chain/News/Pages/Top-5-Most-Counterfeited-Parts-Represent-a-$169-Billion-Potential-Challenge-for-Global-Semiconductor-Market.aspx" TargetMode="External"/><Relationship Id="rId4" Type="http://schemas.openxmlformats.org/officeDocument/2006/relationships/hyperlink" Target="http://www.isuppli.com/Semiconductor-Value-Chain/News/Pages/One-of-Every-Two-Counterfeit-PartsisObsolete%E2%80%94But-Managing-Obsolescence-is-Not-Enough.aspx"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product-lifecycle-management.info/white-papers/kalypso/PLM-White-Paper-Kalypso-Semiconductor-Product-Lifecycle-Management.pdf"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isuppli.com/Semiconductor-Value-Chain/News/Pages/Top-5-Most-Counterfeited-Parts-Represent-a-$169-Billion-Potential-Challenge-for-Global-Semiconductor-Market.aspx"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www.isuppli.com/Semiconductor-Value-Chain/News/Pages/One-Counterfeit-Part-Every-15-Seconds.aspx"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www.infosys.com/industries/high-technology/white-papers/Documents/supply-chain-planning-semiconductor.pdf"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www.jda.com/file_bin/brochures/jda-high-tech-semiconductor_industry-brochure.pdf"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hp.com/hpinfo/newsroom/press/2012/120425a.html"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www.juniper.net/au/en/company/press-center/press-releases/2011/pr_2011_10_06-14_54.html"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www.newelectronics.co.uk/electronics-news/intel-semiconductor-market-share-reaches-10-year-high/41244/"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www.alacrastore.com/mergers-acquisitions/Intel_Corporation-503434"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www.newelectronics.co.uk/electronics-news/intel-semiconductor-market-share-reaches-10-year-high/41244/"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isuppli.com/Semiconductor-Value-Chain/News/Pages/IHS-iSuppli-News-Flash-Covering-Texas-Instruments-Acquisition-of-National-Semiconductor.aspx"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ia-online.org/news/2012/06/05/global-sales-report-2012/global-semiconductor-sales-grow-at-fastest-rate-in-almost-two-years-on-sequential-monthly-basis-top-24-billion-for-first-time-in-201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2</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Sources:</a:t>
            </a:r>
          </a:p>
          <a:p>
            <a:pPr eaLnBrk="1" hangingPunct="1">
              <a:spcBef>
                <a:spcPct val="0"/>
              </a:spcBef>
            </a:pPr>
            <a:r>
              <a:rPr lang="en-US" dirty="0" smtClean="0">
                <a:hlinkClick r:id="rId3"/>
              </a:rPr>
              <a:t>http://www.isuppli.com/Semiconductor-Value-Chain/News/Pages/Pure-Play-Semiconductor-Foundry-Market-Set-for-12-Percent-Growth-in-2012.aspx</a:t>
            </a:r>
            <a:endParaRPr lang="en-US" dirty="0" smtClean="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322CE33-B1D4-49B0-B11A-E633940C0E1F}" type="slidenum">
              <a:rPr lang="en-US" smtClean="0"/>
              <a:pPr/>
              <a:t>11</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Sources:</a:t>
            </a:r>
          </a:p>
          <a:p>
            <a:pPr eaLnBrk="1" hangingPunct="1">
              <a:spcBef>
                <a:spcPct val="0"/>
              </a:spcBef>
            </a:pPr>
            <a:r>
              <a:rPr lang="en-US" dirty="0" smtClean="0">
                <a:hlinkClick r:id="rId3"/>
              </a:rPr>
              <a:t>http://www.sia-online.org/news/2012/06/05/global-sales-report-2012/global-semiconductor-sales-grow-at-fastest-rate-in-almost-two-years-on-sequential-monthly-basis-top-24-billion-for-first-time-in-2012/</a:t>
            </a:r>
            <a:endParaRPr lang="en-US" dirty="0" smtClean="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322CE33-B1D4-49B0-B11A-E633940C0E1F}" type="slidenum">
              <a:rPr lang="en-US" smtClean="0"/>
              <a:pPr/>
              <a:t>12</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14</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Sources:</a:t>
            </a:r>
          </a:p>
          <a:p>
            <a:pPr eaLnBrk="1" hangingPunct="1">
              <a:spcBef>
                <a:spcPct val="0"/>
              </a:spcBef>
            </a:pPr>
            <a:r>
              <a:rPr lang="en-US" smtClean="0"/>
              <a:t>Datamonitor</a:t>
            </a:r>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0E45A23-A31E-4B7A-AA66-C6F6337337E1}" type="slidenum">
              <a:rPr lang="en-US" smtClean="0"/>
              <a:pPr/>
              <a:t>15</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Sources:</a:t>
            </a:r>
          </a:p>
          <a:p>
            <a:pPr eaLnBrk="1" hangingPunct="1">
              <a:spcBef>
                <a:spcPct val="0"/>
              </a:spcBef>
            </a:pPr>
            <a:r>
              <a:rPr lang="en-US" dirty="0" smtClean="0"/>
              <a:t>Wikipedia</a:t>
            </a:r>
          </a:p>
          <a:p>
            <a:pPr eaLnBrk="1" hangingPunct="1">
              <a:spcBef>
                <a:spcPct val="0"/>
              </a:spcBef>
            </a:pPr>
            <a:r>
              <a:rPr lang="en-US" dirty="0" err="1" smtClean="0"/>
              <a:t>iSuppli</a:t>
            </a:r>
            <a:r>
              <a:rPr lang="en-US" dirty="0" smtClean="0"/>
              <a:t> Corporation supplied rankings for 2011</a:t>
            </a:r>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322CE33-B1D4-49B0-B11A-E633940C0E1F}" type="slidenum">
              <a:rPr lang="en-US" smtClean="0"/>
              <a:pPr/>
              <a:t>16</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17</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IDC</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21E0A4A-1C31-445C-818B-650DEA9C5C0C}" type="slidenum">
              <a:rPr lang="en-US" smtClean="0"/>
              <a:pPr>
                <a:defRPr/>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IDC</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21E0A4A-1C31-445C-818B-650DEA9C5C0C}" type="slidenum">
              <a:rPr lang="en-US" smtClean="0"/>
              <a:pPr>
                <a:defRPr/>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IDC</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21E0A4A-1C31-445C-818B-650DEA9C5C0C}" type="slidenum">
              <a:rPr lang="en-US" smtClean="0"/>
              <a:pPr>
                <a:defRPr/>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IDC</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21E0A4A-1C31-445C-818B-650DEA9C5C0C}" type="slidenum">
              <a:rPr lang="en-US" smtClean="0"/>
              <a:pPr>
                <a:defRPr/>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3</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IDC</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pPr>
              <a:defRPr/>
            </a:pPr>
            <a:fld id="{321E0A4A-1C31-445C-818B-650DEA9C5C0C}" type="slidenum">
              <a:rPr lang="en-US" smtClean="0"/>
              <a:pPr>
                <a:defRPr/>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23</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latin typeface="Arial" pitchFamily="34" charset="0"/>
              </a:rPr>
              <a:t>Sources:</a:t>
            </a:r>
          </a:p>
          <a:p>
            <a:pPr eaLnBrk="1" hangingPunct="1"/>
            <a:r>
              <a:rPr lang="en-US" sz="1400" smtClean="0">
                <a:latin typeface="Arial" pitchFamily="34" charset="0"/>
              </a:rPr>
              <a:t>http://www.articlesbase.com/project-management-articles/semiconductors-changing-business-models-to-meet-the-post-silicon-era-the-semiconductor-silicon-era-after-the-electronics-industry-3295122.html#ixzz1Jxm3nE1W </a:t>
            </a:r>
            <a:br>
              <a:rPr lang="en-US" sz="1400" smtClean="0">
                <a:latin typeface="Arial" pitchFamily="34" charset="0"/>
              </a:rPr>
            </a:br>
            <a:r>
              <a:rPr lang="en-US" smtClean="0">
                <a:latin typeface="Arial" pitchFamily="34" charset="0"/>
              </a:rPr>
              <a:t>PWC Report: A change of pace in the semiconductor industry, November 2009</a:t>
            </a:r>
          </a:p>
          <a:p>
            <a:pPr eaLnBrk="1" hangingPunct="1"/>
            <a:r>
              <a:rPr lang="en-US" smtClean="0">
                <a:latin typeface="Arial" pitchFamily="34" charset="0"/>
              </a:rPr>
              <a:t>http://www2.renesas.com/news/en/archive/0904/2701.html</a:t>
            </a:r>
          </a:p>
          <a:p>
            <a:pPr eaLnBrk="1" hangingPunct="1">
              <a:spcBef>
                <a:spcPct val="0"/>
              </a:spcBef>
            </a:pPr>
            <a:r>
              <a:rPr lang="en-US" smtClean="0">
                <a:latin typeface="Arial" pitchFamily="34" charset="0"/>
              </a:rPr>
              <a:t>http://www.ft.com/cms/s/2/1391c66e-35e8-11de-a997-00144feabdc0.html#ixzz1JxpXBuwZ</a:t>
            </a:r>
          </a:p>
          <a:p>
            <a:pPr eaLnBrk="1" hangingPunct="1">
              <a:spcBef>
                <a:spcPct val="0"/>
              </a:spcBef>
            </a:pPr>
            <a:r>
              <a:rPr lang="en-US" smtClean="0">
                <a:latin typeface="Arial" pitchFamily="34" charset="0"/>
              </a:rPr>
              <a:t>http://www.cio.in/news/ti-buys-national-semiconductor-65-billion-103862011</a:t>
            </a:r>
          </a:p>
          <a:p>
            <a:pPr eaLnBrk="1" hangingPunct="1"/>
            <a:endParaRPr lang="en-US" smtClean="0">
              <a:latin typeface="Arial" pitchFamily="34" charset="0"/>
            </a:endParaRPr>
          </a:p>
          <a:p>
            <a:pPr eaLnBrk="1" hangingPunct="1"/>
            <a:endParaRPr 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pPr eaLnBrk="1" hangingPunct="1"/>
            <a:r>
              <a:rPr lang="en-US" dirty="0" smtClean="0">
                <a:latin typeface="Arial" pitchFamily="34" charset="0"/>
              </a:rPr>
              <a:t>PWC Report: A change of pace in the semiconductor industry, November 2009</a:t>
            </a:r>
          </a:p>
          <a:p>
            <a:pPr eaLnBrk="1" hangingPunct="1"/>
            <a:r>
              <a:rPr lang="en-US" dirty="0" smtClean="0">
                <a:latin typeface="Arial" pitchFamily="34" charset="0"/>
              </a:rPr>
              <a:t>http://en.wikipedia.org/wiki/Semiconductor_consolidation</a:t>
            </a:r>
          </a:p>
          <a:p>
            <a:pPr eaLnBrk="1" hangingPunct="1">
              <a:spcBef>
                <a:spcPct val="0"/>
              </a:spcBef>
            </a:pPr>
            <a:endParaRPr lang="en-US" dirty="0" smtClean="0">
              <a:latin typeface="Arial" pitchFamily="34" charset="0"/>
            </a:endParaRPr>
          </a:p>
          <a:p>
            <a:pPr eaLnBrk="1" hangingPunct="1"/>
            <a:r>
              <a:rPr lang="en-US" dirty="0" smtClean="0">
                <a:hlinkClick r:id="rId3"/>
              </a:rPr>
              <a:t>http://en.wikipedia.org/wiki/Semiconductor_consolidation</a:t>
            </a:r>
            <a:endParaRPr lang="en-US" dirty="0" smtClean="0">
              <a:latin typeface="Arial" pitchFamily="34" charset="0"/>
            </a:endParaRPr>
          </a:p>
          <a:p>
            <a:pPr eaLnBrk="1" hangingPunct="1"/>
            <a:endParaRPr lang="en-US" dirty="0"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Sources:</a:t>
            </a:r>
          </a:p>
          <a:p>
            <a:r>
              <a:rPr lang="en-US" smtClean="0"/>
              <a:t>Onesource</a:t>
            </a:r>
          </a:p>
          <a:p>
            <a:r>
              <a:rPr lang="en-US" smtClean="0"/>
              <a:t>http://financial.tmcnet.com//topics/mergers-acquisitions/articles/170945-merger-news-applied-materials-acquire-varian-semiconductor.htm</a:t>
            </a:r>
          </a:p>
          <a:p>
            <a:r>
              <a:rPr lang="en-US" smtClean="0"/>
              <a:t>http://www.zdnet.co.uk/news/mergers-and-acquisitions/2011/04/05/texas-instruments-to-buy-national-semiconductor-40092390/</a:t>
            </a:r>
          </a:p>
          <a:p>
            <a:r>
              <a:rPr lang="en-US" smtClean="0"/>
              <a:t>http://www.microcontroller.com/news/Renesas_NEC_Merge.asp</a:t>
            </a:r>
          </a:p>
          <a:p>
            <a:r>
              <a:rPr lang="en-US" smtClean="0"/>
              <a:t>http://news.micron.com/releasedetail.cfm?ReleaseID=467632</a:t>
            </a:r>
          </a:p>
          <a:p>
            <a:endParaRPr lang="en-US" smtClean="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DC90749-5FC2-4DFD-92FE-71302929248F}" type="slidenum">
              <a:rPr lang="en-US" smtClean="0"/>
              <a:pPr/>
              <a:t>26</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pPr eaLnBrk="1" hangingPunct="1"/>
            <a:r>
              <a:rPr lang="en-US" dirty="0" smtClean="0">
                <a:latin typeface="Arial" pitchFamily="34" charset="0"/>
              </a:rPr>
              <a:t>PWC Report: A change of pace in the semiconductor industry, November 2009</a:t>
            </a:r>
          </a:p>
          <a:p>
            <a:pPr eaLnBrk="1" hangingPunct="1"/>
            <a:r>
              <a:rPr lang="en-US" dirty="0" smtClean="0">
                <a:latin typeface="Arial" pitchFamily="34" charset="0"/>
              </a:rPr>
              <a:t>Gartner Report - Predicts 2011: Semiconductor Industry Structure and Products Continue to Adapt</a:t>
            </a:r>
          </a:p>
          <a:p>
            <a:pPr eaLnBrk="1" hangingPunct="1"/>
            <a:r>
              <a:rPr lang="en-US" dirty="0" smtClean="0">
                <a:latin typeface="Arial" pitchFamily="34" charset="0"/>
              </a:rPr>
              <a:t>http://www.fairchildsemi.com/company/green/rohs_green.html</a:t>
            </a:r>
          </a:p>
          <a:p>
            <a:pPr eaLnBrk="1" hangingPunct="1"/>
            <a:r>
              <a:rPr lang="en-US" dirty="0" smtClean="0">
                <a:latin typeface="Arial" pitchFamily="34" charset="0"/>
              </a:rPr>
              <a:t>http://www.ti.com/corp/docs/rennerroadfab/gdoverview.shtml</a:t>
            </a:r>
          </a:p>
          <a:p>
            <a:pPr eaLnBrk="1" hangingPunct="1"/>
            <a:r>
              <a:rPr lang="en-US" dirty="0" smtClean="0">
                <a:latin typeface="Arial" pitchFamily="34" charset="0"/>
              </a:rPr>
              <a:t>http://www.infoworld.com/d/green-it/intel-invests-10-million-in-green-technology-companies-244</a:t>
            </a:r>
          </a:p>
          <a:p>
            <a:pPr eaLnBrk="1" hangingPunct="1"/>
            <a:r>
              <a:rPr lang="en-US" dirty="0" smtClean="0">
                <a:latin typeface="Arial" pitchFamily="34" charset="0"/>
              </a:rPr>
              <a:t>http://www.ranker.com/list/top-green-companies-2010/eco-warrior-chick</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pPr eaLnBrk="1" hangingPunct="1"/>
            <a:r>
              <a:rPr lang="en-US" dirty="0" smtClean="0">
                <a:latin typeface="Arial" pitchFamily="34" charset="0"/>
              </a:rPr>
              <a:t>PWC Report: A change of pace in the semiconductor industry, November 2009</a:t>
            </a:r>
          </a:p>
          <a:p>
            <a:pPr eaLnBrk="1" hangingPunct="1"/>
            <a:r>
              <a:rPr lang="en-US" dirty="0" smtClean="0">
                <a:latin typeface="Arial" pitchFamily="34" charset="0"/>
              </a:rPr>
              <a:t>Gartner Report - Predicts 2011: Semiconductor Industry Structure and Products Continue to Adapt</a:t>
            </a:r>
          </a:p>
          <a:p>
            <a:pPr eaLnBrk="1" hangingPunct="1"/>
            <a:r>
              <a:rPr lang="en-US" dirty="0" smtClean="0">
                <a:latin typeface="Arial" pitchFamily="34" charset="0"/>
              </a:rPr>
              <a:t>http://www.fairchildsemi.com/company/green/rohs_green.html</a:t>
            </a:r>
          </a:p>
          <a:p>
            <a:pPr eaLnBrk="1" hangingPunct="1"/>
            <a:r>
              <a:rPr lang="en-US" dirty="0" smtClean="0">
                <a:latin typeface="Arial" pitchFamily="34" charset="0"/>
              </a:rPr>
              <a:t>http://www.ti.com/corp/docs/rennerroadfab/gdoverview.shtml</a:t>
            </a:r>
          </a:p>
          <a:p>
            <a:pPr eaLnBrk="1" hangingPunct="1"/>
            <a:r>
              <a:rPr lang="en-US" dirty="0" smtClean="0">
                <a:latin typeface="Arial" pitchFamily="34" charset="0"/>
              </a:rPr>
              <a:t>http://www.infoworld.com/d/green-it/intel-invests-10-million-in-green-technology-companies-244</a:t>
            </a:r>
          </a:p>
          <a:p>
            <a:pPr eaLnBrk="1" hangingPunct="1"/>
            <a:r>
              <a:rPr lang="en-US" dirty="0" smtClean="0">
                <a:latin typeface="Arial" pitchFamily="34" charset="0"/>
              </a:rPr>
              <a:t>http://www.ranker.com/list/top-green-companies-2010/eco-warrior-chick</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a:t>
            </a:r>
          </a:p>
          <a:p>
            <a:pPr eaLnBrk="1" hangingPunct="1"/>
            <a:r>
              <a:rPr lang="en-US" dirty="0" smtClean="0">
                <a:latin typeface="Arial" pitchFamily="34" charset="0"/>
              </a:rPr>
              <a:t>Creating</a:t>
            </a:r>
            <a:r>
              <a:rPr lang="en-US" baseline="0" dirty="0" smtClean="0">
                <a:latin typeface="Arial" pitchFamily="34" charset="0"/>
              </a:rPr>
              <a:t> Value in the Semiconductor Industry- </a:t>
            </a:r>
            <a:r>
              <a:rPr lang="en-US" baseline="0" dirty="0" err="1" smtClean="0">
                <a:latin typeface="Arial" pitchFamily="34" charset="0"/>
              </a:rPr>
              <a:t>Mckinsey</a:t>
            </a:r>
            <a:r>
              <a:rPr lang="en-US" baseline="0" dirty="0" smtClean="0">
                <a:latin typeface="Arial" pitchFamily="34" charset="0"/>
              </a:rPr>
              <a:t> on Semiconductors 2011</a:t>
            </a:r>
          </a:p>
          <a:p>
            <a:pPr eaLnBrk="1" hangingPunct="1"/>
            <a:r>
              <a:rPr lang="en-US" dirty="0" smtClean="0">
                <a:latin typeface="Arial" pitchFamily="34" charset="0"/>
              </a:rPr>
              <a:t>A</a:t>
            </a:r>
            <a:r>
              <a:rPr lang="en-US" baseline="0" dirty="0" smtClean="0">
                <a:latin typeface="Arial" pitchFamily="34" charset="0"/>
              </a:rPr>
              <a:t> change of pace for the semiconductor industry – </a:t>
            </a:r>
            <a:r>
              <a:rPr lang="en-US" baseline="0" dirty="0" err="1" smtClean="0">
                <a:latin typeface="Arial" pitchFamily="34" charset="0"/>
              </a:rPr>
              <a:t>Pricewaterhouse</a:t>
            </a:r>
            <a:r>
              <a:rPr lang="en-US" baseline="0" dirty="0" smtClean="0">
                <a:latin typeface="Arial" pitchFamily="34" charset="0"/>
              </a:rPr>
              <a:t> Coopers report 2009</a:t>
            </a:r>
            <a:endParaRPr lang="en-US" dirty="0"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a:t>
            </a:r>
          </a:p>
          <a:p>
            <a:pPr eaLnBrk="1" hangingPunct="1"/>
            <a:r>
              <a:rPr lang="en-US" dirty="0" smtClean="0">
                <a:latin typeface="Arial" pitchFamily="34" charset="0"/>
              </a:rPr>
              <a:t>Creating</a:t>
            </a:r>
            <a:r>
              <a:rPr lang="en-US" baseline="0" dirty="0" smtClean="0">
                <a:latin typeface="Arial" pitchFamily="34" charset="0"/>
              </a:rPr>
              <a:t> Value in the Semiconductor Industry- </a:t>
            </a:r>
            <a:r>
              <a:rPr lang="en-US" baseline="0" dirty="0" err="1" smtClean="0">
                <a:latin typeface="Arial" pitchFamily="34" charset="0"/>
              </a:rPr>
              <a:t>Mckinsey</a:t>
            </a:r>
            <a:r>
              <a:rPr lang="en-US" baseline="0" dirty="0" smtClean="0">
                <a:latin typeface="Arial" pitchFamily="34" charset="0"/>
              </a:rPr>
              <a:t> on Semiconductors 2011</a:t>
            </a:r>
            <a:endParaRPr lang="en-US" dirty="0"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31</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Semiconductors &amp; Semiconductor Equipment (May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4</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r>
              <a:rPr lang="en-US" dirty="0" smtClean="0">
                <a:latin typeface="Arial" pitchFamily="34" charset="0"/>
              </a:rPr>
              <a:t>Gartner- </a:t>
            </a:r>
            <a:r>
              <a:rPr lang="en-US" sz="1200" kern="1200" baseline="0" dirty="0" smtClean="0">
                <a:solidFill>
                  <a:schemeClr val="tx1"/>
                </a:solidFill>
                <a:latin typeface="+mn-lt"/>
                <a:ea typeface="+mn-ea"/>
                <a:cs typeface="+mn-cs"/>
              </a:rPr>
              <a:t>Hype Cycle for Semiconductors and Electronics Technologies, 2011 (Published: 25 July 2011)</a:t>
            </a:r>
            <a:endParaRPr lang="en-US" dirty="0"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r>
              <a:rPr lang="en-US" dirty="0" smtClean="0">
                <a:latin typeface="Arial" pitchFamily="34" charset="0"/>
              </a:rPr>
              <a:t>Gartner- </a:t>
            </a:r>
            <a:r>
              <a:rPr lang="en-US" sz="1200" kern="1200" baseline="0" dirty="0" smtClean="0">
                <a:solidFill>
                  <a:schemeClr val="tx1"/>
                </a:solidFill>
                <a:latin typeface="+mn-lt"/>
                <a:ea typeface="+mn-ea"/>
                <a:cs typeface="+mn-cs"/>
              </a:rPr>
              <a:t>Hype Cycle for Semiconductors and Electronics Technologies, 2011 (Published: 25 July 2011)</a:t>
            </a:r>
            <a:endParaRPr lang="en-US" dirty="0"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r>
              <a:rPr lang="en-US" dirty="0" smtClean="0">
                <a:latin typeface="Arial" pitchFamily="34" charset="0"/>
              </a:rPr>
              <a:t>Gartner- </a:t>
            </a:r>
            <a:r>
              <a:rPr lang="en-US" sz="1200" kern="1200" baseline="0" dirty="0" smtClean="0">
                <a:solidFill>
                  <a:schemeClr val="tx1"/>
                </a:solidFill>
                <a:latin typeface="+mn-lt"/>
                <a:ea typeface="+mn-ea"/>
                <a:cs typeface="+mn-cs"/>
              </a:rPr>
              <a:t>Hype Cycle for Semiconductors and Electronics Technologies, 2011 (Published: 25 July 2011)	</a:t>
            </a:r>
            <a:endParaRPr lang="en-US" dirty="0" smtClean="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r>
              <a:rPr lang="en-US" dirty="0" smtClean="0">
                <a:latin typeface="Arial" pitchFamily="34" charset="0"/>
              </a:rPr>
              <a:t>Gartner- </a:t>
            </a:r>
            <a:r>
              <a:rPr lang="en-US" sz="1200" kern="1200" baseline="0" dirty="0" smtClean="0">
                <a:solidFill>
                  <a:schemeClr val="tx1"/>
                </a:solidFill>
                <a:latin typeface="+mn-lt"/>
                <a:ea typeface="+mn-ea"/>
                <a:cs typeface="+mn-cs"/>
              </a:rPr>
              <a:t>Hype Cycle for Semiconductors and Electronics Technologies, 2011 (Published: 25 July 2011)	</a:t>
            </a:r>
            <a:endParaRPr lang="en-US" dirty="0"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r>
              <a:rPr lang="en-US" dirty="0" smtClean="0">
                <a:latin typeface="Arial" pitchFamily="34" charset="0"/>
              </a:rPr>
              <a:t>Gartner- </a:t>
            </a:r>
            <a:r>
              <a:rPr lang="en-US" sz="1200" kern="1200" baseline="0" dirty="0" smtClean="0">
                <a:solidFill>
                  <a:schemeClr val="tx1"/>
                </a:solidFill>
                <a:latin typeface="+mn-lt"/>
                <a:ea typeface="+mn-ea"/>
                <a:cs typeface="+mn-cs"/>
              </a:rPr>
              <a:t>Hype Cycle for Semiconductors and Electronics Technologies, 2011 (Published: 25 July 2011)	</a:t>
            </a:r>
            <a:endParaRPr lang="en-US" dirty="0"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r>
              <a:rPr lang="en-US" dirty="0" smtClean="0">
                <a:latin typeface="Arial" pitchFamily="34" charset="0"/>
              </a:rPr>
              <a:t>Gartner- </a:t>
            </a:r>
            <a:r>
              <a:rPr lang="en-US" sz="1200" kern="1200" baseline="0" dirty="0" smtClean="0">
                <a:solidFill>
                  <a:schemeClr val="tx1"/>
                </a:solidFill>
                <a:latin typeface="+mn-lt"/>
                <a:ea typeface="+mn-ea"/>
                <a:cs typeface="+mn-cs"/>
              </a:rPr>
              <a:t>Hype Cycle for Semiconductors and Electronics Technologies, 2011 (Published: 25 July 2011)	</a:t>
            </a:r>
            <a:endParaRPr lang="en-US" dirty="0" smtClean="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r>
              <a:rPr lang="en-US" dirty="0" smtClean="0">
                <a:latin typeface="Arial" pitchFamily="34" charset="0"/>
              </a:rPr>
              <a:t>Gartner- </a:t>
            </a:r>
            <a:r>
              <a:rPr lang="en-US" sz="1200" kern="1200" baseline="0" dirty="0" smtClean="0">
                <a:solidFill>
                  <a:schemeClr val="tx1"/>
                </a:solidFill>
                <a:latin typeface="+mn-lt"/>
                <a:ea typeface="+mn-ea"/>
                <a:cs typeface="+mn-cs"/>
              </a:rPr>
              <a:t>Hype Cycle for Semiconductors and Electronics Technologies, 2011 (Published: 25 July 2011)	</a:t>
            </a:r>
            <a:endParaRPr lang="en-US" dirty="0" smtClean="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r>
              <a:rPr lang="en-US" dirty="0" smtClean="0">
                <a:latin typeface="Arial" pitchFamily="34" charset="0"/>
              </a:rPr>
              <a:t>Gartner- </a:t>
            </a:r>
            <a:r>
              <a:rPr lang="en-US" sz="1200" kern="1200" baseline="0" dirty="0" smtClean="0">
                <a:solidFill>
                  <a:schemeClr val="tx1"/>
                </a:solidFill>
                <a:latin typeface="+mn-lt"/>
                <a:ea typeface="+mn-ea"/>
                <a:cs typeface="+mn-cs"/>
              </a:rPr>
              <a:t>Hype Cycle for Semiconductors and Electronics Technologies, 2011 (Published: 25 July 2011)	</a:t>
            </a:r>
            <a:endParaRPr lang="en-US" dirty="0"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r>
              <a:rPr lang="en-US" dirty="0" smtClean="0">
                <a:latin typeface="Arial" pitchFamily="34" charset="0"/>
              </a:rPr>
              <a:t>Gartner- </a:t>
            </a:r>
            <a:r>
              <a:rPr lang="en-US" sz="1200" kern="1200" baseline="0" dirty="0" smtClean="0">
                <a:solidFill>
                  <a:schemeClr val="tx1"/>
                </a:solidFill>
                <a:latin typeface="+mn-lt"/>
                <a:ea typeface="+mn-ea"/>
                <a:cs typeface="+mn-cs"/>
              </a:rPr>
              <a:t>Hype Cycle for Semiconductors and Electronics Technologies, 2011 (Published: 25 July 2011)	</a:t>
            </a:r>
            <a:endParaRPr lang="en-US" dirty="0"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r>
              <a:rPr lang="en-US" dirty="0" smtClean="0">
                <a:latin typeface="Arial" pitchFamily="34" charset="0"/>
              </a:rPr>
              <a:t>Gartner- </a:t>
            </a:r>
            <a:r>
              <a:rPr lang="en-US" sz="1200" kern="1200" baseline="0" dirty="0" smtClean="0">
                <a:solidFill>
                  <a:schemeClr val="tx1"/>
                </a:solidFill>
                <a:latin typeface="+mn-lt"/>
                <a:ea typeface="+mn-ea"/>
                <a:cs typeface="+mn-cs"/>
              </a:rPr>
              <a:t>Hype Cycle for Semiconductors and Electronics Technologies, 2011 (Published: 25 July 2011)	</a:t>
            </a:r>
            <a:endParaRPr lang="en-US" dirty="0"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Semiconductors &amp; Semiconductor Equipment (May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5</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latin typeface="Arial" pitchFamily="34" charset="0"/>
              </a:rPr>
              <a:t>Sources:</a:t>
            </a:r>
          </a:p>
          <a:p>
            <a:r>
              <a:rPr lang="en-US" dirty="0" smtClean="0">
                <a:latin typeface="Arial" pitchFamily="34" charset="0"/>
              </a:rPr>
              <a:t>Gartner- </a:t>
            </a:r>
            <a:r>
              <a:rPr lang="en-US" sz="1200" kern="1200" baseline="0" dirty="0" smtClean="0">
                <a:solidFill>
                  <a:schemeClr val="tx1"/>
                </a:solidFill>
                <a:latin typeface="+mn-lt"/>
                <a:ea typeface="+mn-ea"/>
                <a:cs typeface="+mn-cs"/>
              </a:rPr>
              <a:t>Hype Cycle for Semiconductors and Electronics Technologies, 2011 (Published: 25 July 2011)	</a:t>
            </a:r>
            <a:endParaRPr lang="en-US" dirty="0" smtClean="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latin typeface="Arial" pitchFamily="34" charset="0"/>
              </a:rPr>
              <a:t>Sources:</a:t>
            </a:r>
          </a:p>
          <a:p>
            <a:pPr eaLnBrk="1" hangingPunct="1"/>
            <a:r>
              <a:rPr lang="en-US" smtClean="0">
                <a:latin typeface="Arial" pitchFamily="34" charset="0"/>
              </a:rPr>
              <a:t>http://www.semi.org/node/36821</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065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latin typeface="Arial" pitchFamily="34" charset="0"/>
              </a:rPr>
              <a:t>Sources:</a:t>
            </a:r>
          </a:p>
          <a:p>
            <a:pPr eaLnBrk="1" hangingPunct="1"/>
            <a:r>
              <a:rPr lang="en-US" smtClean="0">
                <a:latin typeface="Arial" pitchFamily="34" charset="0"/>
              </a:rPr>
              <a:t>Gartner Hype Cycle for PC Technologies, July 2010</a:t>
            </a:r>
          </a:p>
          <a:p>
            <a:pPr eaLnBrk="1" hangingPunct="1"/>
            <a:endParaRPr lang="en-US"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6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latin typeface="Arial" pitchFamily="34" charset="0"/>
              </a:rPr>
              <a:t>Sources:</a:t>
            </a:r>
          </a:p>
          <a:p>
            <a:pPr eaLnBrk="1" hangingPunct="1"/>
            <a:r>
              <a:rPr lang="en-US" smtClean="0">
                <a:latin typeface="Arial" pitchFamily="34" charset="0"/>
              </a:rPr>
              <a:t>Gartner Hype Cycle for PC Technologies, July 2010</a:t>
            </a:r>
          </a:p>
          <a:p>
            <a:pPr eaLnBrk="1" hangingPunct="1"/>
            <a:r>
              <a:rPr lang="en-US" smtClean="0">
                <a:latin typeface="Arial" pitchFamily="34" charset="0"/>
              </a:rPr>
              <a:t>http://www.ocoudert.com/blog/2011/03/16/cloud-computing-an-opportunity-for-eda/</a:t>
            </a:r>
          </a:p>
          <a:p>
            <a:pPr eaLnBrk="1" hangingPunct="1"/>
            <a:r>
              <a:rPr lang="en-US" smtClean="0">
                <a:latin typeface="Arial" pitchFamily="34" charset="0"/>
              </a:rPr>
              <a:t>http://blogs.computerworld.com/17473/ten_it_trends_to_watch_in_2011</a:t>
            </a:r>
          </a:p>
          <a:p>
            <a:pPr eaLnBrk="1" hangingPunct="1"/>
            <a:r>
              <a:rPr lang="en-US" smtClean="0">
                <a:latin typeface="Arial" pitchFamily="34" charset="0"/>
              </a:rPr>
              <a:t>http://www.xuropa.com/blog/2008/12/12/cloud-computing-saas-and-electronic-design-part-4/</a:t>
            </a:r>
          </a:p>
          <a:p>
            <a:pPr eaLnBrk="1" hangingPunct="1"/>
            <a:r>
              <a:rPr lang="en-US" smtClean="0">
                <a:latin typeface="Arial" pitchFamily="34" charset="0"/>
              </a:rPr>
              <a:t>http://www.gsaglobal.org/forum/2010/2/articles_deloitte.asp</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000" smtClean="0"/>
              <a:t>Sources:</a:t>
            </a:r>
          </a:p>
          <a:p>
            <a:r>
              <a:rPr lang="en-US" sz="1000" u="sng" smtClean="0">
                <a:hlinkClick r:id="rId3"/>
              </a:rPr>
              <a:t>http://www.zdnet.com/blog/gardner/case-study-how-fairchild-semiconductor-leverages-the-workday-integration-cloud/4150</a:t>
            </a:r>
          </a:p>
          <a:p>
            <a:r>
              <a:rPr lang="en-US" sz="1000" u="sng" smtClean="0">
                <a:hlinkClick r:id="rId3"/>
              </a:rPr>
              <a:t>http://www.zdnet.com/blog/btl/cio-in-the-cloud-7-saas-questions-with-flextronics-david-smoley/33756</a:t>
            </a:r>
            <a:endParaRPr lang="en-US" sz="1000" smtClean="0"/>
          </a:p>
        </p:txBody>
      </p:sp>
      <p:sp>
        <p:nvSpPr>
          <p:cNvPr id="72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2E5FEEC-9017-4F2F-8A70-CC100CB64010}" type="slidenum">
              <a:rPr lang="en-US" smtClean="0"/>
              <a:pPr/>
              <a:t>46</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Sources:</a:t>
            </a:r>
          </a:p>
          <a:p>
            <a:pPr eaLnBrk="1" hangingPunct="1">
              <a:spcBef>
                <a:spcPct val="0"/>
              </a:spcBef>
            </a:pPr>
            <a:r>
              <a:rPr lang="en-US" smtClean="0"/>
              <a:t>IDC</a:t>
            </a:r>
          </a:p>
          <a:p>
            <a:pPr eaLnBrk="1" hangingPunct="1">
              <a:spcBef>
                <a:spcPct val="0"/>
              </a:spcBef>
            </a:pPr>
            <a:r>
              <a:rPr lang="en-US" smtClean="0"/>
              <a:t>http://www.businesswire.com/news/home/20110419007283/en/Worldwide-Semiconductor-Market-Grew-24-2010-283</a:t>
            </a:r>
          </a:p>
          <a:p>
            <a:pPr eaLnBrk="1" hangingPunct="1">
              <a:spcBef>
                <a:spcPct val="0"/>
              </a:spcBef>
            </a:pPr>
            <a:r>
              <a:rPr lang="en-US" smtClean="0"/>
              <a:t>http://www.ecnmag.com/News/2011/03/Industry-News/Automotive-Semiconductor-Market-Grew-by-37-per-cent-in-2010/</a:t>
            </a:r>
          </a:p>
          <a:p>
            <a:endParaRPr lang="en-US"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1C5D6AA-080A-4ABC-A46C-6FD886E75263}" type="slidenum">
              <a:rPr lang="en-US" smtClean="0"/>
              <a:pPr/>
              <a:t>47</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Sources:</a:t>
            </a:r>
          </a:p>
          <a:p>
            <a:pPr eaLnBrk="1" hangingPunct="1">
              <a:spcBef>
                <a:spcPct val="0"/>
              </a:spcBef>
            </a:pPr>
            <a:r>
              <a:rPr lang="en-US" smtClean="0"/>
              <a:t>http://www.eeherald.com/section/news/nws201012226.html</a:t>
            </a:r>
          </a:p>
          <a:p>
            <a:pPr eaLnBrk="1" hangingPunct="1">
              <a:spcBef>
                <a:spcPct val="0"/>
              </a:spcBef>
            </a:pPr>
            <a:r>
              <a:rPr lang="en-US" smtClean="0"/>
              <a:t>iSuppli - http://www.isuppli.com/semiconductor-value-chain/news/pages/semiconductor-revenue-expands-by-record-margin-in-2010.aspx</a:t>
            </a:r>
          </a:p>
        </p:txBody>
      </p:sp>
      <p:sp>
        <p:nvSpPr>
          <p:cNvPr id="74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B7EA9D9-E155-4491-8D81-DA4A6413F09E}" type="slidenum">
              <a:rPr lang="en-US" smtClean="0"/>
              <a:pPr/>
              <a:t>48</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Sources:</a:t>
            </a:r>
          </a:p>
          <a:p>
            <a:pPr eaLnBrk="1" hangingPunct="1">
              <a:spcBef>
                <a:spcPct val="0"/>
              </a:spcBef>
            </a:pPr>
            <a:r>
              <a:rPr lang="en-US" smtClean="0"/>
              <a:t>http://www.eeherald.com/section/news/nws201012226.html</a:t>
            </a:r>
          </a:p>
          <a:p>
            <a:pPr eaLnBrk="1" hangingPunct="1">
              <a:spcBef>
                <a:spcPct val="0"/>
              </a:spcBef>
            </a:pPr>
            <a:r>
              <a:rPr lang="en-US" smtClean="0"/>
              <a:t>iSuppli - http://www.isuppli.com/semiconductor-value-chain/news/pages/semiconductor-revenue-expands-by-record-margin-in-2010.aspx</a:t>
            </a:r>
          </a:p>
          <a:p>
            <a:pPr eaLnBrk="1" hangingPunct="1">
              <a:spcBef>
                <a:spcPct val="0"/>
              </a:spcBef>
            </a:pPr>
            <a:r>
              <a:rPr lang="en-US" smtClean="0"/>
              <a:t>http://www.echannelline.com/usa/story.cfm?item=26106</a:t>
            </a:r>
          </a:p>
        </p:txBody>
      </p:sp>
      <p:sp>
        <p:nvSpPr>
          <p:cNvPr id="757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BF093BC-E35B-4192-8C8C-822182D197C5}" type="slidenum">
              <a:rPr lang="en-US" smtClean="0"/>
              <a:pPr/>
              <a:t>49</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Sources:</a:t>
            </a:r>
          </a:p>
          <a:p>
            <a:pPr eaLnBrk="1" hangingPunct="1">
              <a:spcBef>
                <a:spcPct val="0"/>
              </a:spcBef>
            </a:pPr>
            <a:r>
              <a:rPr lang="en-US" smtClean="0"/>
              <a:t>http://www.pr-inside.com/system-on-a-chip-soc-a-global-strategic-r2507154.htm</a:t>
            </a:r>
          </a:p>
          <a:p>
            <a:pPr eaLnBrk="1" hangingPunct="1">
              <a:spcBef>
                <a:spcPct val="0"/>
              </a:spcBef>
            </a:pPr>
            <a:endParaRPr lang="en-US" smtClean="0"/>
          </a:p>
        </p:txBody>
      </p:sp>
      <p:sp>
        <p:nvSpPr>
          <p:cNvPr id="768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7909B4C-A42A-4E21-89B0-A2FBA98BA1E4}" type="slidenum">
              <a:rPr lang="en-US" smtClean="0"/>
              <a:pPr/>
              <a:t>50</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51</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Semiconductors &amp; Semiconductor Equipment (May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6</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t>Gartner Report: Foundries Can Stem Semiconductor Production Losses by Japanese Vendors, March 2011</a:t>
            </a:r>
          </a:p>
          <a:p>
            <a:r>
              <a:rPr lang="en-US" dirty="0" smtClean="0"/>
              <a:t>Gartner Report: Disasters in Japan Make Semiconductor Industry Face Silicon Shortage, March 2011  </a:t>
            </a:r>
          </a:p>
          <a:p>
            <a:r>
              <a:rPr lang="en-US" dirty="0" smtClean="0"/>
              <a:t>http://www.eetimes.com/electronics-blogs/semi-conscious/4211463/What-s-your-forecast-for-the-2011-semiconductor-market-?pageNumber=0</a:t>
            </a:r>
          </a:p>
          <a:p>
            <a:r>
              <a:rPr lang="en-US" dirty="0" smtClean="0"/>
              <a:t>http://www.isuppli.com/semiconductor-value-chain/news/pages/semiconductor-revenue-expands-by-record-margin-in-2010.aspx</a:t>
            </a:r>
          </a:p>
          <a:p>
            <a:r>
              <a:rPr lang="en-US" dirty="0" smtClean="0">
                <a:hlinkClick r:id="rId3"/>
              </a:rPr>
              <a:t>http://www.isuppli.com/Semiconductor-Value-Chain/News/Pages/Mobile-Phones-and-Tablets-Spur-Modest-Upgrade-in-2012-Chip-Industry-Growth-Forecast.aspx</a:t>
            </a:r>
            <a:endParaRPr lang="en-US" dirty="0" smtClean="0"/>
          </a:p>
          <a:p>
            <a:endParaRPr lang="en-US" dirty="0"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9049361-3361-481F-95FB-03A2FEF63801}" type="slidenum">
              <a:rPr lang="en-US" smtClean="0"/>
              <a:pPr/>
              <a:t>52</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hlinkClick r:id="rId3"/>
              </a:rPr>
              <a:t>http://www.isuppli.com/Semiconductor-Value-Chain/News/Pages/One-Counterfeit-Part-Every-15-Seconds.aspx</a:t>
            </a:r>
            <a:endParaRPr lang="en-US" dirty="0" smtClean="0"/>
          </a:p>
          <a:p>
            <a:r>
              <a:rPr lang="en-US" dirty="0" smtClean="0">
                <a:hlinkClick r:id="rId4"/>
              </a:rPr>
              <a:t>http://www.isuppli.com/Semiconductor-Value-Chain/News/Pages/One-of-Every-Two-Counterfeit-PartsisObsolete%E2%80%94But-Managing-Obsolescence-is-Not-Enough.aspx</a:t>
            </a:r>
            <a:endParaRPr lang="en-US" dirty="0" smtClean="0"/>
          </a:p>
          <a:p>
            <a:r>
              <a:rPr lang="en-US" dirty="0" smtClean="0">
                <a:hlinkClick r:id="rId5"/>
              </a:rPr>
              <a:t>http://www.isuppli.com/Semiconductor-Value-Chain/News/Pages/Top-5-Most-Counterfeited-Parts-Represent-a-$169-Billion-Potential-Challenge-for-Global-Semiconductor-Market.aspx</a:t>
            </a:r>
            <a:endParaRPr lang="en-US" dirty="0"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9049361-3361-481F-95FB-03A2FEF63801}" type="slidenum">
              <a:rPr lang="en-US" smtClean="0"/>
              <a:pPr/>
              <a:t>53</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Sources:</a:t>
            </a:r>
          </a:p>
          <a:p>
            <a:r>
              <a:rPr lang="en-US" smtClean="0"/>
              <a:t>http://www.gsaglobal.org/documents/2010/Supply_Chain_Oracle.pdf</a:t>
            </a:r>
          </a:p>
          <a:p>
            <a:r>
              <a:rPr lang="en-US" smtClean="0"/>
              <a:t>http://www.eetimes.com/electronics-news/4215239/A-wakeup-call-for-the-global-semiconductor-supply-chain</a:t>
            </a:r>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FF1B894-96C3-41C2-99FC-44D2205C3E9F}" type="slidenum">
              <a:rPr lang="en-US" smtClean="0"/>
              <a:pPr/>
              <a:t>54</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hlinkClick r:id="rId3"/>
              </a:rPr>
              <a:t>http://www.product-lifecycle-management.info/white-papers/kalypso/PLM-White-Paper-Kalypso-Semiconductor-Product-Lifecycle-Management.pdf</a:t>
            </a:r>
            <a:endParaRPr lang="en-US" dirty="0"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FF1B894-96C3-41C2-99FC-44D2205C3E9F}" type="slidenum">
              <a:rPr lang="en-US" smtClean="0"/>
              <a:pPr/>
              <a:t>55</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hlinkClick r:id="rId3"/>
              </a:rPr>
              <a:t>http://www.isuppli.com/Semiconductor-Value-Chain/News/Pages/Top-5-Most-Counterfeited-Parts-Represent-a-$169-Billion-Potential-Challenge-for-Global-Semiconductor-Market.aspx</a:t>
            </a:r>
            <a:endParaRPr lang="en-US" dirty="0" smtClean="0"/>
          </a:p>
          <a:p>
            <a:r>
              <a:rPr lang="en-US" dirty="0" smtClean="0">
                <a:hlinkClick r:id="rId4"/>
              </a:rPr>
              <a:t>http://www.isuppli.com/Semiconductor-Value-Chain/News/Pages/One-Counterfeit-Part-Every-15-Seconds.aspx</a:t>
            </a:r>
            <a:endParaRPr lang="en-US" dirty="0"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FF1B894-96C3-41C2-99FC-44D2205C3E9F}" type="slidenum">
              <a:rPr lang="en-US" smtClean="0"/>
              <a:pPr/>
              <a:t>56</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FF1B894-96C3-41C2-99FC-44D2205C3E9F}" type="slidenum">
              <a:rPr lang="en-US" smtClean="0"/>
              <a:pPr/>
              <a:t>57</a:t>
            </a:fld>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hlinkClick r:id="rId3"/>
              </a:rPr>
              <a:t>http://www.infosys.com/industries/high-technology/white-papers/Documents/supply-chain-planning-semiconductor.pdf</a:t>
            </a:r>
            <a:endParaRPr lang="en-US" dirty="0" smtClean="0"/>
          </a:p>
          <a:p>
            <a:r>
              <a:rPr lang="en-US" dirty="0" smtClean="0">
                <a:hlinkClick r:id="rId4"/>
              </a:rPr>
              <a:t>http://www.jda.com/file_bin/brochures/jda-high-tech-semiconductor_industry-brochure.pdf</a:t>
            </a:r>
            <a:endParaRPr lang="en-US" dirty="0"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FF1B894-96C3-41C2-99FC-44D2205C3E9F}" type="slidenum">
              <a:rPr lang="en-US" smtClean="0"/>
              <a:pPr/>
              <a:t>58</a:t>
            </a:fld>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hlinkClick r:id="rId3"/>
              </a:rPr>
              <a:t>http://www.hp.com/hpinfo/newsroom/press/2012/120425a.html</a:t>
            </a:r>
            <a:endParaRPr lang="en-US" dirty="0" smtClean="0"/>
          </a:p>
          <a:p>
            <a:r>
              <a:rPr lang="en-US" dirty="0" smtClean="0">
                <a:hlinkClick r:id="rId4"/>
              </a:rPr>
              <a:t>http://www.juniper.net/au/en/company/press-center/press-releases/2011/pr_2011_10_06-14_54.html</a:t>
            </a:r>
            <a:endParaRPr lang="en-US" dirty="0"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C6C0989-01CF-431F-B026-9B5CA332659A}" type="slidenum">
              <a:rPr lang="en-US" smtClean="0"/>
              <a:pPr/>
              <a:t>59</a:t>
            </a:fld>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Sources:</a:t>
            </a:r>
          </a:p>
          <a:p>
            <a:r>
              <a:rPr lang="en-US" smtClean="0"/>
              <a:t>http://www.jda.com/file_bin/casestudies/Fairchild-Semiconductor_JDA-case-study.pdf</a:t>
            </a:r>
          </a:p>
          <a:p>
            <a:r>
              <a:rPr lang="en-US" smtClean="0"/>
              <a:t>http://www.salesforce.com/platform/success_stories/stories/maxim.jsp</a:t>
            </a:r>
          </a:p>
          <a:p>
            <a:endParaRPr lang="en-US"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C6C0989-01CF-431F-B026-9B5CA332659A}" type="slidenum">
              <a:rPr lang="en-US" smtClean="0"/>
              <a:pPr/>
              <a:t>60</a:t>
            </a:fld>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61</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Semiconductor Equipment (May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7</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t>OneSource</a:t>
            </a:r>
          </a:p>
          <a:p>
            <a:r>
              <a:rPr lang="en-US" dirty="0" smtClean="0"/>
              <a:t>Wikipedia</a:t>
            </a:r>
          </a:p>
          <a:p>
            <a:r>
              <a:rPr lang="en-US" dirty="0" smtClean="0">
                <a:hlinkClick r:id="rId3"/>
              </a:rPr>
              <a:t>http://www.newelectronics.co.uk/electronics-news/intel-semiconductor-market-share-reaches-10-year-high/41244/</a:t>
            </a:r>
            <a:endParaRPr lang="en-US" dirty="0" smtClean="0"/>
          </a:p>
          <a:p>
            <a:r>
              <a:rPr lang="en-US" dirty="0" smtClean="0">
                <a:hlinkClick r:id="rId4"/>
              </a:rPr>
              <a:t>http://www.alacrastore.com/mergers-acquisitions/Intel_Corporation-503434</a:t>
            </a:r>
            <a:endParaRPr lang="en-US" dirty="0"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ED39E41-5EAD-4C6F-B428-A2F54329BAC5}" type="slidenum">
              <a:rPr lang="en-US" smtClean="0"/>
              <a:pPr/>
              <a:t>62</a:t>
            </a:fld>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t>OneSource</a:t>
            </a:r>
          </a:p>
          <a:p>
            <a:r>
              <a:rPr lang="en-US" dirty="0" smtClean="0">
                <a:hlinkClick r:id="rId3"/>
              </a:rPr>
              <a:t>http://www.newelectronics.co.uk/electronics-news/intel-semiconductor-market-share-reaches-10-year-high/41244/</a:t>
            </a:r>
            <a:endParaRPr lang="en-US" dirty="0"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ED39E41-5EAD-4C6F-B428-A2F54329BAC5}" type="slidenum">
              <a:rPr lang="en-US" smtClean="0"/>
              <a:pPr/>
              <a:t>63</a:t>
            </a:fld>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t>OneSource</a:t>
            </a:r>
          </a:p>
          <a:p>
            <a:r>
              <a:rPr lang="en-US" dirty="0" smtClean="0">
                <a:hlinkClick r:id="rId3"/>
              </a:rPr>
              <a:t>http://www.isuppli.com/Semiconductor-Value-Chain/News/Pages/IHS-iSuppli-News-Flash-Covering-Texas-Instruments-Acquisition-of-National-Semiconductor.aspx</a:t>
            </a:r>
            <a:endParaRPr lang="en-US" dirty="0"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ED39E41-5EAD-4C6F-B428-A2F54329BAC5}" type="slidenum">
              <a:rPr lang="en-US" smtClean="0"/>
              <a:pPr/>
              <a:t>64</a:t>
            </a:fld>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t>OneSource</a:t>
            </a:r>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ED39E41-5EAD-4C6F-B428-A2F54329BAC5}" type="slidenum">
              <a:rPr lang="en-US" smtClean="0"/>
              <a:pPr/>
              <a:t>65</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t>OneSource</a:t>
            </a:r>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ED39E41-5EAD-4C6F-B428-A2F54329BAC5}" type="slidenum">
              <a:rPr lang="en-US" smtClean="0"/>
              <a:pPr/>
              <a:t>66</a:t>
            </a:fld>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t>OneSource</a:t>
            </a:r>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ED39E41-5EAD-4C6F-B428-A2F54329BAC5}" type="slidenum">
              <a:rPr lang="en-US" smtClean="0"/>
              <a:pPr/>
              <a:t>67</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Semiconductor Equipment (May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8</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Semiconductor Equipment (May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9</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Sources:</a:t>
            </a:r>
          </a:p>
          <a:p>
            <a:pPr eaLnBrk="1" hangingPunct="1">
              <a:spcBef>
                <a:spcPct val="0"/>
              </a:spcBef>
            </a:pPr>
            <a:r>
              <a:rPr lang="en-US" dirty="0" smtClean="0">
                <a:hlinkClick r:id="rId3"/>
              </a:rPr>
              <a:t>http://www.sia-online.org/news/2012/06/05/global-sales-report-2012/global-semiconductor-sales-grow-at-fastest-rate-in-almost-two-years-on-sequential-monthly-basis-top-24-billion-for-first-time-in-2012/</a:t>
            </a:r>
            <a:endParaRPr lang="en-US" dirty="0" smtClean="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322CE33-B1D4-49B0-B11A-E633940C0E1F}" type="slidenum">
              <a:rPr lang="en-US" smtClean="0"/>
              <a:pPr/>
              <a:t>10</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image" Target="../media/image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slideMaster" Target="../slideMasters/slideMaster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51"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50" cstate="print"/>
          <a:srcRect l="19376" t="20410" r="5469" b="9375"/>
          <a:stretch>
            <a:fillRect/>
          </a:stretch>
        </p:blipFill>
        <p:spPr bwMode="auto">
          <a:xfrm>
            <a:off x="-28575" y="0"/>
            <a:ext cx="9163050" cy="6848475"/>
          </a:xfrm>
          <a:prstGeom prst="rect">
            <a:avLst/>
          </a:prstGeom>
          <a:noFill/>
          <a:ln w="9525">
            <a:noFill/>
            <a:miter lim="800000"/>
            <a:headEnd/>
            <a:tailEnd/>
          </a:ln>
        </p:spPr>
      </p:pic>
      <p:grpSp>
        <p:nvGrpSpPr>
          <p:cNvPr id="5" name="Group 8"/>
          <p:cNvGrpSpPr>
            <a:grpSpLocks/>
          </p:cNvGrpSpPr>
          <p:nvPr userDrawn="1"/>
        </p:nvGrpSpPr>
        <p:grpSpPr bwMode="auto">
          <a:xfrm>
            <a:off x="127000" y="0"/>
            <a:ext cx="7937500" cy="6118225"/>
            <a:chOff x="127000" y="0"/>
            <a:chExt cx="7937500" cy="6118999"/>
          </a:xfrm>
        </p:grpSpPr>
        <p:grpSp>
          <p:nvGrpSpPr>
            <p:cNvPr id="6" name="Group 53"/>
            <p:cNvGrpSpPr>
              <a:grpSpLocks/>
            </p:cNvGrpSpPr>
            <p:nvPr/>
          </p:nvGrpSpPr>
          <p:grpSpPr bwMode="auto">
            <a:xfrm>
              <a:off x="952500" y="508064"/>
              <a:ext cx="7112000" cy="5610935"/>
              <a:chOff x="952500" y="508064"/>
              <a:chExt cx="7112000" cy="5610935"/>
            </a:xfrm>
          </p:grpSpPr>
          <p:sp>
            <p:nvSpPr>
              <p:cNvPr id="8" name="Rounded Rectangle 8"/>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109</a:t>
                </a:r>
              </a:p>
              <a:p>
                <a:pPr fontAlgn="auto">
                  <a:spcBef>
                    <a:spcPts val="0"/>
                  </a:spcBef>
                  <a:spcAft>
                    <a:spcPts val="0"/>
                  </a:spcAft>
                  <a:defRPr/>
                </a:pPr>
                <a:r>
                  <a:rPr lang="en-US" sz="1200"/>
                  <a:t>207</a:t>
                </a:r>
              </a:p>
              <a:p>
                <a:pPr fontAlgn="auto">
                  <a:spcBef>
                    <a:spcPts val="0"/>
                  </a:spcBef>
                  <a:spcAft>
                    <a:spcPts val="0"/>
                  </a:spcAft>
                  <a:defRPr/>
                </a:pPr>
                <a:r>
                  <a:rPr lang="en-US" sz="1200"/>
                  <a:t>246</a:t>
                </a:r>
              </a:p>
            </p:txBody>
          </p:sp>
          <p:sp>
            <p:nvSpPr>
              <p:cNvPr id="9" name="TextBox 9"/>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Dark 1</a:t>
                </a:r>
              </a:p>
            </p:txBody>
          </p:sp>
          <p:sp>
            <p:nvSpPr>
              <p:cNvPr id="10" name="Rounded Rectangle 10"/>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chemeClr val="dk2"/>
                    </a:solidFill>
                  </a:rPr>
                  <a:t>255</a:t>
                </a:r>
              </a:p>
              <a:p>
                <a:pPr fontAlgn="auto">
                  <a:spcBef>
                    <a:spcPts val="0"/>
                  </a:spcBef>
                  <a:spcAft>
                    <a:spcPts val="0"/>
                  </a:spcAft>
                  <a:defRPr/>
                </a:pPr>
                <a:r>
                  <a:rPr lang="en-US" sz="1200">
                    <a:solidFill>
                      <a:schemeClr val="dk2"/>
                    </a:solidFill>
                  </a:rPr>
                  <a:t>255</a:t>
                </a:r>
              </a:p>
              <a:p>
                <a:pPr fontAlgn="auto">
                  <a:spcBef>
                    <a:spcPts val="0"/>
                  </a:spcBef>
                  <a:spcAft>
                    <a:spcPts val="0"/>
                  </a:spcAft>
                  <a:defRPr/>
                </a:pPr>
                <a:r>
                  <a:rPr lang="en-US" sz="1200">
                    <a:solidFill>
                      <a:schemeClr val="dk2"/>
                    </a:solidFill>
                  </a:rPr>
                  <a:t>255</a:t>
                </a:r>
              </a:p>
            </p:txBody>
          </p:sp>
          <p:sp>
            <p:nvSpPr>
              <p:cNvPr id="11" name="TextBox 11"/>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Light 1</a:t>
                </a:r>
              </a:p>
            </p:txBody>
          </p:sp>
          <p:sp>
            <p:nvSpPr>
              <p:cNvPr id="12" name="Rounded Rectangle 12"/>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131</a:t>
                </a:r>
              </a:p>
              <a:p>
                <a:pPr fontAlgn="auto">
                  <a:spcBef>
                    <a:spcPts val="0"/>
                  </a:spcBef>
                  <a:spcAft>
                    <a:spcPts val="0"/>
                  </a:spcAft>
                  <a:defRPr/>
                </a:pPr>
                <a:r>
                  <a:rPr lang="en-US" sz="1200"/>
                  <a:t>56</a:t>
                </a:r>
              </a:p>
              <a:p>
                <a:pPr fontAlgn="auto">
                  <a:spcBef>
                    <a:spcPts val="0"/>
                  </a:spcBef>
                  <a:spcAft>
                    <a:spcPts val="0"/>
                  </a:spcAft>
                  <a:defRPr/>
                </a:pPr>
                <a:r>
                  <a:rPr lang="en-US" sz="1200"/>
                  <a:t>155</a:t>
                </a:r>
              </a:p>
            </p:txBody>
          </p:sp>
          <p:sp>
            <p:nvSpPr>
              <p:cNvPr id="13" name="TextBox 13"/>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Dark 2</a:t>
                </a:r>
              </a:p>
            </p:txBody>
          </p:sp>
          <p:sp>
            <p:nvSpPr>
              <p:cNvPr id="14" name="Rounded Rectangle 14"/>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0</a:t>
                </a:r>
              </a:p>
              <a:p>
                <a:pPr fontAlgn="auto">
                  <a:spcBef>
                    <a:spcPts val="0"/>
                  </a:spcBef>
                  <a:spcAft>
                    <a:spcPts val="0"/>
                  </a:spcAft>
                  <a:defRPr/>
                </a:pPr>
                <a:r>
                  <a:rPr lang="en-US" sz="1200"/>
                  <a:t>99</a:t>
                </a:r>
              </a:p>
              <a:p>
                <a:pPr fontAlgn="auto">
                  <a:spcBef>
                    <a:spcPts val="0"/>
                  </a:spcBef>
                  <a:spcAft>
                    <a:spcPts val="0"/>
                  </a:spcAft>
                  <a:defRPr/>
                </a:pPr>
                <a:r>
                  <a:rPr lang="en-US" sz="1200"/>
                  <a:t>190</a:t>
                </a:r>
              </a:p>
            </p:txBody>
          </p:sp>
          <p:sp>
            <p:nvSpPr>
              <p:cNvPr id="15" name="TextBox 15"/>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Light 2</a:t>
                </a:r>
              </a:p>
            </p:txBody>
          </p:sp>
          <p:sp>
            <p:nvSpPr>
              <p:cNvPr id="16" name="Rounded Rectangle 16"/>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85</a:t>
                </a:r>
              </a:p>
              <a:p>
                <a:pPr fontAlgn="auto">
                  <a:spcBef>
                    <a:spcPts val="0"/>
                  </a:spcBef>
                  <a:spcAft>
                    <a:spcPts val="0"/>
                  </a:spcAft>
                  <a:defRPr/>
                </a:pPr>
                <a:r>
                  <a:rPr lang="en-US" sz="1200"/>
                  <a:t>165</a:t>
                </a:r>
              </a:p>
              <a:p>
                <a:pPr fontAlgn="auto">
                  <a:spcBef>
                    <a:spcPts val="0"/>
                  </a:spcBef>
                  <a:spcAft>
                    <a:spcPts val="0"/>
                  </a:spcAft>
                  <a:defRPr/>
                </a:pPr>
                <a:r>
                  <a:rPr lang="en-US" sz="1200"/>
                  <a:t>28</a:t>
                </a:r>
              </a:p>
            </p:txBody>
          </p:sp>
          <p:sp>
            <p:nvSpPr>
              <p:cNvPr id="17" name="TextBox 17"/>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1</a:t>
                </a:r>
              </a:p>
            </p:txBody>
          </p:sp>
          <p:sp>
            <p:nvSpPr>
              <p:cNvPr id="18" name="Rounded Rectangle 18"/>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214</a:t>
                </a:r>
              </a:p>
              <a:p>
                <a:pPr fontAlgn="auto">
                  <a:spcBef>
                    <a:spcPts val="0"/>
                  </a:spcBef>
                  <a:spcAft>
                    <a:spcPts val="0"/>
                  </a:spcAft>
                  <a:defRPr/>
                </a:pPr>
                <a:r>
                  <a:rPr lang="en-US" sz="1200"/>
                  <a:t>73</a:t>
                </a:r>
              </a:p>
              <a:p>
                <a:pPr fontAlgn="auto">
                  <a:spcBef>
                    <a:spcPts val="0"/>
                  </a:spcBef>
                  <a:spcAft>
                    <a:spcPts val="0"/>
                  </a:spcAft>
                  <a:defRPr/>
                </a:pPr>
                <a:r>
                  <a:rPr lang="en-US" sz="1200"/>
                  <a:t>42</a:t>
                </a:r>
              </a:p>
            </p:txBody>
          </p:sp>
          <p:sp>
            <p:nvSpPr>
              <p:cNvPr id="19" name="TextBox 19"/>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2</a:t>
                </a:r>
              </a:p>
            </p:txBody>
          </p:sp>
          <p:sp>
            <p:nvSpPr>
              <p:cNvPr id="20" name="Rounded Rectangle 20"/>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185</a:t>
                </a:r>
              </a:p>
              <a:p>
                <a:pPr fontAlgn="auto">
                  <a:spcBef>
                    <a:spcPts val="0"/>
                  </a:spcBef>
                  <a:spcAft>
                    <a:spcPts val="0"/>
                  </a:spcAft>
                  <a:defRPr/>
                </a:pPr>
                <a:r>
                  <a:rPr lang="en-US" sz="1200"/>
                  <a:t>175</a:t>
                </a:r>
              </a:p>
              <a:p>
                <a:pPr fontAlgn="auto">
                  <a:spcBef>
                    <a:spcPts val="0"/>
                  </a:spcBef>
                  <a:spcAft>
                    <a:spcPts val="0"/>
                  </a:spcAft>
                  <a:defRPr/>
                </a:pPr>
                <a:r>
                  <a:rPr lang="en-US" sz="1200"/>
                  <a:t>164</a:t>
                </a:r>
              </a:p>
            </p:txBody>
          </p:sp>
          <p:sp>
            <p:nvSpPr>
              <p:cNvPr id="21" name="TextBox 21"/>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3</a:t>
                </a:r>
              </a:p>
            </p:txBody>
          </p:sp>
          <p:sp>
            <p:nvSpPr>
              <p:cNvPr id="22" name="Rounded Rectangle 22"/>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151</a:t>
                </a:r>
              </a:p>
              <a:p>
                <a:pPr fontAlgn="auto">
                  <a:spcBef>
                    <a:spcPts val="0"/>
                  </a:spcBef>
                  <a:spcAft>
                    <a:spcPts val="0"/>
                  </a:spcAft>
                  <a:defRPr/>
                </a:pPr>
                <a:r>
                  <a:rPr lang="en-US" sz="1200"/>
                  <a:t>75</a:t>
                </a:r>
              </a:p>
              <a:p>
                <a:pPr fontAlgn="auto">
                  <a:spcBef>
                    <a:spcPts val="0"/>
                  </a:spcBef>
                  <a:spcAft>
                    <a:spcPts val="0"/>
                  </a:spcAft>
                  <a:defRPr/>
                </a:pPr>
                <a:r>
                  <a:rPr lang="en-US" sz="1200"/>
                  <a:t>7</a:t>
                </a:r>
              </a:p>
            </p:txBody>
          </p:sp>
          <p:sp>
            <p:nvSpPr>
              <p:cNvPr id="23" name="TextBox 23"/>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4</a:t>
                </a:r>
              </a:p>
            </p:txBody>
          </p:sp>
          <p:sp>
            <p:nvSpPr>
              <p:cNvPr id="24" name="Rounded Rectangle 24"/>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193</a:t>
                </a:r>
              </a:p>
              <a:p>
                <a:pPr fontAlgn="auto">
                  <a:spcBef>
                    <a:spcPts val="0"/>
                  </a:spcBef>
                  <a:spcAft>
                    <a:spcPts val="0"/>
                  </a:spcAft>
                  <a:defRPr/>
                </a:pPr>
                <a:r>
                  <a:rPr lang="en-US" sz="1200"/>
                  <a:t>187</a:t>
                </a:r>
              </a:p>
              <a:p>
                <a:pPr fontAlgn="auto">
                  <a:spcBef>
                    <a:spcPts val="0"/>
                  </a:spcBef>
                  <a:spcAft>
                    <a:spcPts val="0"/>
                  </a:spcAft>
                  <a:defRPr/>
                </a:pPr>
                <a:r>
                  <a:rPr lang="en-US" sz="1200"/>
                  <a:t>0</a:t>
                </a:r>
              </a:p>
            </p:txBody>
          </p:sp>
          <p:sp>
            <p:nvSpPr>
              <p:cNvPr id="25" name="TextBox 25"/>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5</a:t>
                </a:r>
              </a:p>
            </p:txBody>
          </p:sp>
          <p:sp>
            <p:nvSpPr>
              <p:cNvPr id="26" name="Rounded Rectangle 26"/>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221</a:t>
                </a:r>
              </a:p>
              <a:p>
                <a:pPr fontAlgn="auto">
                  <a:spcBef>
                    <a:spcPts val="0"/>
                  </a:spcBef>
                  <a:spcAft>
                    <a:spcPts val="0"/>
                  </a:spcAft>
                  <a:defRPr/>
                </a:pPr>
                <a:r>
                  <a:rPr lang="en-US" sz="1200"/>
                  <a:t>62</a:t>
                </a:r>
              </a:p>
            </p:txBody>
          </p:sp>
          <p:sp>
            <p:nvSpPr>
              <p:cNvPr id="27" name="TextBox 27"/>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6</a:t>
                </a:r>
              </a:p>
            </p:txBody>
          </p:sp>
          <p:sp>
            <p:nvSpPr>
              <p:cNvPr id="28" name="Rounded Rectangle 28"/>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255</a:t>
                </a:r>
              </a:p>
              <a:p>
                <a:pPr fontAlgn="auto">
                  <a:spcBef>
                    <a:spcPts val="0"/>
                  </a:spcBef>
                  <a:spcAft>
                    <a:spcPts val="0"/>
                  </a:spcAft>
                  <a:defRPr/>
                </a:pPr>
                <a:r>
                  <a:rPr lang="en-US" sz="1200"/>
                  <a:t>255</a:t>
                </a:r>
              </a:p>
            </p:txBody>
          </p:sp>
          <p:sp>
            <p:nvSpPr>
              <p:cNvPr id="29" name="TextBox 29"/>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Hyperlink</a:t>
                </a:r>
              </a:p>
            </p:txBody>
          </p:sp>
          <p:sp>
            <p:nvSpPr>
              <p:cNvPr id="30" name="Rounded Rectangle 30"/>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236</a:t>
                </a:r>
              </a:p>
              <a:p>
                <a:pPr fontAlgn="auto">
                  <a:spcBef>
                    <a:spcPts val="0"/>
                  </a:spcBef>
                  <a:spcAft>
                    <a:spcPts val="0"/>
                  </a:spcAft>
                  <a:defRPr/>
                </a:pPr>
                <a:r>
                  <a:rPr lang="en-US" sz="1200"/>
                  <a:t>137</a:t>
                </a:r>
              </a:p>
              <a:p>
                <a:pPr fontAlgn="auto">
                  <a:spcBef>
                    <a:spcPts val="0"/>
                  </a:spcBef>
                  <a:spcAft>
                    <a:spcPts val="0"/>
                  </a:spcAft>
                  <a:defRPr/>
                </a:pPr>
                <a:r>
                  <a:rPr lang="en-US" sz="1200"/>
                  <a:t>29</a:t>
                </a:r>
              </a:p>
            </p:txBody>
          </p:sp>
          <p:sp>
            <p:nvSpPr>
              <p:cNvPr id="31" name="TextBox 31"/>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Followed Hyperlink</a:t>
                </a:r>
              </a:p>
            </p:txBody>
          </p:sp>
          <p:sp>
            <p:nvSpPr>
              <p:cNvPr id="32" name="Rounded Rectangle 32"/>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127</a:t>
                </a:r>
              </a:p>
              <a:p>
                <a:pPr fontAlgn="auto">
                  <a:spcBef>
                    <a:spcPts val="0"/>
                  </a:spcBef>
                  <a:spcAft>
                    <a:spcPts val="0"/>
                  </a:spcAft>
                  <a:defRPr/>
                </a:pPr>
                <a:r>
                  <a:rPr lang="en-US" sz="1200"/>
                  <a:t>175</a:t>
                </a:r>
              </a:p>
              <a:p>
                <a:pPr fontAlgn="auto">
                  <a:spcBef>
                    <a:spcPts val="0"/>
                  </a:spcBef>
                  <a:spcAft>
                    <a:spcPts val="0"/>
                  </a:spcAft>
                  <a:defRPr/>
                </a:pPr>
                <a:r>
                  <a:rPr lang="en-US" sz="1200"/>
                  <a:t>221</a:t>
                </a:r>
              </a:p>
            </p:txBody>
          </p:sp>
          <p:sp>
            <p:nvSpPr>
              <p:cNvPr id="33" name="TextBox 33"/>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Tata Blue 50%</a:t>
                </a:r>
              </a:p>
            </p:txBody>
          </p:sp>
          <p:sp>
            <p:nvSpPr>
              <p:cNvPr id="34" name="Rounded Rectangle 34"/>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203</a:t>
                </a:r>
              </a:p>
              <a:p>
                <a:pPr fontAlgn="auto">
                  <a:spcBef>
                    <a:spcPts val="0"/>
                  </a:spcBef>
                  <a:spcAft>
                    <a:spcPts val="0"/>
                  </a:spcAft>
                  <a:defRPr/>
                </a:pPr>
                <a:r>
                  <a:rPr lang="en-US" sz="1200"/>
                  <a:t>215</a:t>
                </a:r>
              </a:p>
              <a:p>
                <a:pPr fontAlgn="auto">
                  <a:spcBef>
                    <a:spcPts val="0"/>
                  </a:spcBef>
                  <a:spcAft>
                    <a:spcPts val="0"/>
                  </a:spcAft>
                  <a:defRPr/>
                </a:pPr>
                <a:r>
                  <a:rPr lang="en-US" sz="1200"/>
                  <a:t>238</a:t>
                </a:r>
              </a:p>
            </p:txBody>
          </p:sp>
          <p:sp>
            <p:nvSpPr>
              <p:cNvPr id="35" name="TextBox 35"/>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Tata Blue 25%</a:t>
                </a:r>
              </a:p>
            </p:txBody>
          </p:sp>
          <p:sp>
            <p:nvSpPr>
              <p:cNvPr id="36" name="Rounded Rectangle 36"/>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chemeClr val="dk2"/>
                    </a:solidFill>
                  </a:rPr>
                  <a:t>179</a:t>
                </a:r>
              </a:p>
              <a:p>
                <a:pPr fontAlgn="auto">
                  <a:spcBef>
                    <a:spcPts val="0"/>
                  </a:spcBef>
                  <a:spcAft>
                    <a:spcPts val="0"/>
                  </a:spcAft>
                  <a:defRPr/>
                </a:pPr>
                <a:r>
                  <a:rPr lang="en-US" sz="1200">
                    <a:solidFill>
                      <a:schemeClr val="dk2"/>
                    </a:solidFill>
                  </a:rPr>
                  <a:t>149</a:t>
                </a:r>
              </a:p>
              <a:p>
                <a:pPr fontAlgn="auto">
                  <a:spcBef>
                    <a:spcPts val="0"/>
                  </a:spcBef>
                  <a:spcAft>
                    <a:spcPts val="0"/>
                  </a:spcAft>
                  <a:defRPr/>
                </a:pPr>
                <a:r>
                  <a:rPr lang="en-US" sz="1200">
                    <a:solidFill>
                      <a:schemeClr val="dk2"/>
                    </a:solidFill>
                  </a:rPr>
                  <a:t>197</a:t>
                </a:r>
              </a:p>
            </p:txBody>
          </p:sp>
          <p:sp>
            <p:nvSpPr>
              <p:cNvPr id="37" name="TextBox 37"/>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Purple 50 %</a:t>
                </a:r>
              </a:p>
            </p:txBody>
          </p:sp>
          <p:sp>
            <p:nvSpPr>
              <p:cNvPr id="38" name="Rounded Rectangle 38"/>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212</a:t>
                </a:r>
              </a:p>
              <a:p>
                <a:pPr fontAlgn="auto">
                  <a:spcBef>
                    <a:spcPts val="0"/>
                  </a:spcBef>
                  <a:spcAft>
                    <a:spcPts val="0"/>
                  </a:spcAft>
                  <a:defRPr/>
                </a:pPr>
                <a:r>
                  <a:rPr lang="en-US" sz="1200"/>
                  <a:t>195</a:t>
                </a:r>
              </a:p>
              <a:p>
                <a:pPr fontAlgn="auto">
                  <a:spcBef>
                    <a:spcPts val="0"/>
                  </a:spcBef>
                  <a:spcAft>
                    <a:spcPts val="0"/>
                  </a:spcAft>
                  <a:defRPr/>
                </a:pPr>
                <a:r>
                  <a:rPr lang="en-US" sz="1200"/>
                  <a:t>223</a:t>
                </a:r>
              </a:p>
            </p:txBody>
          </p:sp>
          <p:sp>
            <p:nvSpPr>
              <p:cNvPr id="39" name="TextBox 39"/>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Purple 25 %</a:t>
                </a:r>
              </a:p>
            </p:txBody>
          </p:sp>
          <p:sp>
            <p:nvSpPr>
              <p:cNvPr id="40" name="Rounded Rectangle 40"/>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242</a:t>
                </a:r>
              </a:p>
              <a:p>
                <a:pPr fontAlgn="auto">
                  <a:spcBef>
                    <a:spcPts val="0"/>
                  </a:spcBef>
                  <a:spcAft>
                    <a:spcPts val="0"/>
                  </a:spcAft>
                  <a:defRPr/>
                </a:pPr>
                <a:r>
                  <a:rPr lang="en-US" sz="1200"/>
                  <a:t>171</a:t>
                </a:r>
              </a:p>
            </p:txBody>
          </p:sp>
          <p:sp>
            <p:nvSpPr>
              <p:cNvPr id="41" name="TextBox 41"/>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Yellow 50 %</a:t>
                </a:r>
              </a:p>
            </p:txBody>
          </p:sp>
          <p:sp>
            <p:nvSpPr>
              <p:cNvPr id="42" name="Rounded Rectangle 42"/>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249</a:t>
                </a:r>
              </a:p>
              <a:p>
                <a:pPr fontAlgn="auto">
                  <a:spcBef>
                    <a:spcPts val="0"/>
                  </a:spcBef>
                  <a:spcAft>
                    <a:spcPts val="0"/>
                  </a:spcAft>
                  <a:defRPr/>
                </a:pPr>
                <a:r>
                  <a:rPr lang="en-US" sz="1200"/>
                  <a:t>213</a:t>
                </a:r>
                <a:endParaRPr lang="en-US" sz="1200" dirty="0"/>
              </a:p>
            </p:txBody>
          </p:sp>
          <p:sp>
            <p:nvSpPr>
              <p:cNvPr id="43" name="TextBox 43"/>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Yellow 25 %</a:t>
                </a:r>
              </a:p>
            </p:txBody>
          </p:sp>
          <p:sp>
            <p:nvSpPr>
              <p:cNvPr id="44" name="Rounded Rectangle 44"/>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229</a:t>
                </a:r>
              </a:p>
              <a:p>
                <a:pPr fontAlgn="auto">
                  <a:spcBef>
                    <a:spcPts val="0"/>
                  </a:spcBef>
                  <a:spcAft>
                    <a:spcPts val="0"/>
                  </a:spcAft>
                  <a:defRPr/>
                </a:pPr>
                <a:r>
                  <a:rPr lang="en-US" sz="1200"/>
                  <a:t>205</a:t>
                </a:r>
              </a:p>
              <a:p>
                <a:pPr fontAlgn="auto">
                  <a:spcBef>
                    <a:spcPts val="0"/>
                  </a:spcBef>
                  <a:spcAft>
                    <a:spcPts val="0"/>
                  </a:spcAft>
                  <a:defRPr/>
                </a:pPr>
                <a:r>
                  <a:rPr lang="en-US" sz="1200"/>
                  <a:t>186</a:t>
                </a:r>
                <a:endParaRPr lang="en-US" sz="1200" dirty="0"/>
              </a:p>
            </p:txBody>
          </p:sp>
          <p:sp>
            <p:nvSpPr>
              <p:cNvPr id="45" name="TextBox 45"/>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Brown 50 %</a:t>
                </a:r>
              </a:p>
            </p:txBody>
          </p:sp>
          <p:sp>
            <p:nvSpPr>
              <p:cNvPr id="46" name="Rounded Rectangle 46"/>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248</a:t>
                </a:r>
              </a:p>
              <a:p>
                <a:pPr fontAlgn="auto">
                  <a:spcBef>
                    <a:spcPts val="0"/>
                  </a:spcBef>
                  <a:spcAft>
                    <a:spcPts val="0"/>
                  </a:spcAft>
                  <a:defRPr/>
                </a:pPr>
                <a:r>
                  <a:rPr lang="en-US" sz="1200"/>
                  <a:t>241</a:t>
                </a:r>
              </a:p>
              <a:p>
                <a:pPr fontAlgn="auto">
                  <a:spcBef>
                    <a:spcPts val="0"/>
                  </a:spcBef>
                  <a:spcAft>
                    <a:spcPts val="0"/>
                  </a:spcAft>
                  <a:defRPr/>
                </a:pPr>
                <a:r>
                  <a:rPr lang="en-US" sz="1200"/>
                  <a:t>235</a:t>
                </a:r>
              </a:p>
            </p:txBody>
          </p:sp>
          <p:sp>
            <p:nvSpPr>
              <p:cNvPr id="47" name="TextBox 47"/>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Brown 25 %</a:t>
                </a:r>
              </a:p>
            </p:txBody>
          </p:sp>
          <p:sp>
            <p:nvSpPr>
              <p:cNvPr id="48" name="Rounded Rectangle 48"/>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7FAFDD"/>
                    </a:solidFill>
                  </a:rPr>
                  <a:t>180</a:t>
                </a:r>
              </a:p>
              <a:p>
                <a:pPr fontAlgn="auto">
                  <a:spcBef>
                    <a:spcPts val="0"/>
                  </a:spcBef>
                  <a:spcAft>
                    <a:spcPts val="0"/>
                  </a:spcAft>
                  <a:defRPr/>
                </a:pPr>
                <a:r>
                  <a:rPr lang="en-US" sz="1200">
                    <a:solidFill>
                      <a:srgbClr val="7FAFDD"/>
                    </a:solidFill>
                  </a:rPr>
                  <a:t>213</a:t>
                </a:r>
              </a:p>
              <a:p>
                <a:pPr fontAlgn="auto">
                  <a:spcBef>
                    <a:spcPts val="0"/>
                  </a:spcBef>
                  <a:spcAft>
                    <a:spcPts val="0"/>
                  </a:spcAft>
                  <a:defRPr/>
                </a:pPr>
                <a:r>
                  <a:rPr lang="en-US" sz="1200">
                    <a:solidFill>
                      <a:srgbClr val="7FAFDD"/>
                    </a:solidFill>
                  </a:rPr>
                  <a:t>154</a:t>
                </a:r>
                <a:endParaRPr lang="en-US" sz="1200" dirty="0">
                  <a:solidFill>
                    <a:srgbClr val="7FAFDD"/>
                  </a:solidFill>
                </a:endParaRPr>
              </a:p>
            </p:txBody>
          </p:sp>
          <p:sp>
            <p:nvSpPr>
              <p:cNvPr id="49" name="TextBox 49"/>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Green 50 %</a:t>
                </a:r>
              </a:p>
            </p:txBody>
          </p:sp>
          <p:sp>
            <p:nvSpPr>
              <p:cNvPr id="50" name="Rounded Rectangle 50"/>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214</a:t>
                </a:r>
              </a:p>
              <a:p>
                <a:pPr fontAlgn="auto">
                  <a:spcBef>
                    <a:spcPts val="0"/>
                  </a:spcBef>
                  <a:spcAft>
                    <a:spcPts val="0"/>
                  </a:spcAft>
                  <a:defRPr/>
                </a:pPr>
                <a:r>
                  <a:rPr lang="en-US" sz="1200"/>
                  <a:t>231</a:t>
                </a:r>
              </a:p>
              <a:p>
                <a:pPr fontAlgn="auto">
                  <a:spcBef>
                    <a:spcPts val="0"/>
                  </a:spcBef>
                  <a:spcAft>
                    <a:spcPts val="0"/>
                  </a:spcAft>
                  <a:defRPr/>
                </a:pPr>
                <a:r>
                  <a:rPr lang="en-US" sz="1200"/>
                  <a:t>200</a:t>
                </a:r>
                <a:endParaRPr lang="en-US" sz="1200" dirty="0"/>
              </a:p>
            </p:txBody>
          </p:sp>
          <p:sp>
            <p:nvSpPr>
              <p:cNvPr id="51" name="TextBox 51"/>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Green 25 %</a:t>
                </a:r>
              </a:p>
            </p:txBody>
          </p:sp>
          <p:sp>
            <p:nvSpPr>
              <p:cNvPr id="52" name="Rounded Rectangle 52"/>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241</a:t>
                </a:r>
              </a:p>
              <a:p>
                <a:pPr fontAlgn="auto">
                  <a:spcBef>
                    <a:spcPts val="0"/>
                  </a:spcBef>
                  <a:spcAft>
                    <a:spcPts val="0"/>
                  </a:spcAft>
                  <a:defRPr/>
                </a:pPr>
                <a:r>
                  <a:rPr lang="en-US" sz="1200"/>
                  <a:t>240</a:t>
                </a:r>
              </a:p>
              <a:p>
                <a:pPr fontAlgn="auto">
                  <a:spcBef>
                    <a:spcPts val="0"/>
                  </a:spcBef>
                  <a:spcAft>
                    <a:spcPts val="0"/>
                  </a:spcAft>
                  <a:defRPr/>
                </a:pPr>
                <a:r>
                  <a:rPr lang="en-US" sz="1200"/>
                  <a:t>202</a:t>
                </a:r>
                <a:endParaRPr lang="en-US" sz="1200" dirty="0"/>
              </a:p>
            </p:txBody>
          </p:sp>
          <p:sp>
            <p:nvSpPr>
              <p:cNvPr id="53" name="TextBox 53"/>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Light Green 50%</a:t>
                </a:r>
              </a:p>
            </p:txBody>
          </p:sp>
          <p:sp>
            <p:nvSpPr>
              <p:cNvPr id="54" name="Rounded Rectangle 54"/>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251</a:t>
                </a:r>
              </a:p>
              <a:p>
                <a:pPr fontAlgn="auto">
                  <a:spcBef>
                    <a:spcPts val="0"/>
                  </a:spcBef>
                  <a:spcAft>
                    <a:spcPts val="0"/>
                  </a:spcAft>
                  <a:defRPr/>
                </a:pPr>
                <a:r>
                  <a:rPr lang="en-US" sz="1200"/>
                  <a:t>251</a:t>
                </a:r>
              </a:p>
              <a:p>
                <a:pPr fontAlgn="auto">
                  <a:spcBef>
                    <a:spcPts val="0"/>
                  </a:spcBef>
                  <a:spcAft>
                    <a:spcPts val="0"/>
                  </a:spcAft>
                  <a:defRPr/>
                </a:pPr>
                <a:r>
                  <a:rPr lang="en-US" sz="1200"/>
                  <a:t>241</a:t>
                </a:r>
                <a:endParaRPr lang="en-US" sz="1200" dirty="0"/>
              </a:p>
            </p:txBody>
          </p:sp>
          <p:sp>
            <p:nvSpPr>
              <p:cNvPr id="55" name="TextBox 55"/>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Light Green 25%</a:t>
                </a:r>
              </a:p>
            </p:txBody>
          </p:sp>
        </p:grpSp>
        <p:sp>
          <p:nvSpPr>
            <p:cNvPr id="7" name="TextBox 7"/>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dirty="0">
                  <a:solidFill>
                    <a:schemeClr val="dk1"/>
                  </a:solidFill>
                  <a:latin typeface="+mn-lt"/>
                </a:rPr>
                <a:t>Title and Content</a:t>
              </a:r>
            </a:p>
          </p:txBody>
        </p:sp>
      </p:grpSp>
      <p:pic>
        <p:nvPicPr>
          <p:cNvPr id="56" name="Picture 4"/>
          <p:cNvPicPr>
            <a:picLocks noChangeAspect="1" noChangeArrowheads="1"/>
          </p:cNvPicPr>
          <p:nvPr userDrawn="1"/>
        </p:nvPicPr>
        <p:blipFill>
          <a:blip r:embed="rId51" cstate="print"/>
          <a:srcRect l="19609" t="20313" r="5391" b="9277"/>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79525" y="1"/>
            <a:ext cx="6873875" cy="630238"/>
          </a:xfrm>
        </p:spPr>
        <p:txBody>
          <a:bodyPr anchor="t"/>
          <a:lstStyle>
            <a:lvl1pPr algn="l">
              <a:defRPr sz="2400"/>
            </a:lvl1p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a:xfrm>
            <a:off x="4572000" y="6356350"/>
            <a:ext cx="365760" cy="365125"/>
          </a:xfrm>
        </p:spPr>
        <p:txBody>
          <a:bodyPr/>
          <a:lstStyle>
            <a:lvl1pPr>
              <a:defRPr/>
            </a:lvl1pPr>
          </a:lstStyle>
          <a:p>
            <a:pPr>
              <a:defRPr/>
            </a:pPr>
            <a:fld id="{EE200C3C-FAF2-4852-88A5-E5568CFB4E94}"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Title 1"/>
          <p:cNvSpPr>
            <a:spLocks noGrp="1"/>
          </p:cNvSpPr>
          <p:nvPr>
            <p:ph type="title"/>
          </p:nvPr>
        </p:nvSpPr>
        <p:spPr>
          <a:xfrm>
            <a:off x="1279525" y="1"/>
            <a:ext cx="6873875" cy="630238"/>
          </a:xfrm>
        </p:spPr>
        <p:txBody>
          <a:bodyPr anchor="t"/>
          <a:lstStyle>
            <a:lvl1pPr algn="l">
              <a:defRPr sz="2400"/>
            </a:lvl1pPr>
          </a:lstStyle>
          <a:p>
            <a:r>
              <a:rPr lang="en-US" smtClean="0"/>
              <a:t>Click to edit Master title style</a:t>
            </a:r>
            <a:endParaRPr lang="en-US"/>
          </a:p>
        </p:txBody>
      </p:sp>
      <p:sp>
        <p:nvSpPr>
          <p:cNvPr id="4" name="Slide Number Placeholder 5"/>
          <p:cNvSpPr>
            <a:spLocks noGrp="1"/>
          </p:cNvSpPr>
          <p:nvPr>
            <p:ph type="sldNum" sz="quarter" idx="11"/>
          </p:nvPr>
        </p:nvSpPr>
        <p:spPr>
          <a:xfrm>
            <a:off x="4572000" y="6356350"/>
            <a:ext cx="365760" cy="365125"/>
          </a:xfrm>
        </p:spPr>
        <p:txBody>
          <a:bodyPr/>
          <a:lstStyle>
            <a:lvl1pPr>
              <a:defRPr/>
            </a:lvl1pPr>
          </a:lstStyle>
          <a:p>
            <a:pPr>
              <a:defRPr/>
            </a:pPr>
            <a:fld id="{EE200C3C-FAF2-4852-88A5-E5568CFB4E94}"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12339"/>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21864"/>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21864"/>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extBox 1"/>
          <p:cNvSpPr txBox="1"/>
          <p:nvPr userDrawn="1"/>
        </p:nvSpPr>
        <p:spPr>
          <a:xfrm>
            <a:off x="295275" y="3248025"/>
            <a:ext cx="8239125" cy="554038"/>
          </a:xfrm>
          <a:prstGeom prst="rect">
            <a:avLst/>
          </a:prstGeom>
          <a:noFill/>
        </p:spPr>
        <p:txBody>
          <a:bodyPr>
            <a:spAutoFit/>
          </a:bodyPr>
          <a:lstStyle/>
          <a:p>
            <a:pPr fontAlgn="auto">
              <a:spcAft>
                <a:spcPts val="0"/>
              </a:spcAft>
              <a:defRPr/>
            </a:pPr>
            <a:r>
              <a:rPr lang="en-US" sz="3000" dirty="0">
                <a:solidFill>
                  <a:schemeClr val="bg1"/>
                </a:solidFill>
                <a:latin typeface="Myriad Pro" pitchFamily="34" charset="0"/>
                <a:ea typeface="+mj-ea"/>
                <a:cs typeface="+mj-cs"/>
              </a:rPr>
              <a:t>Thank You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5" cstate="print"/>
          <a:srcRect l="19376" t="20410" r="5469" b="9375"/>
          <a:stretch>
            <a:fillRect/>
          </a:stretch>
        </p:blipFill>
        <p:spPr bwMode="auto">
          <a:xfrm>
            <a:off x="-28575" y="0"/>
            <a:ext cx="9163050" cy="6848475"/>
          </a:xfrm>
          <a:prstGeom prst="rect">
            <a:avLst/>
          </a:prstGeom>
          <a:noFill/>
          <a:ln w="9525">
            <a:noFill/>
            <a:miter lim="800000"/>
            <a:headEnd/>
            <a:tailEnd/>
          </a:ln>
        </p:spPr>
      </p:pic>
      <p:sp>
        <p:nvSpPr>
          <p:cNvPr id="2051" name="Title Placeholder 1"/>
          <p:cNvSpPr>
            <a:spLocks noGrp="1"/>
          </p:cNvSpPr>
          <p:nvPr>
            <p:ph type="title"/>
          </p:nvPr>
        </p:nvSpPr>
        <p:spPr bwMode="auto">
          <a:xfrm>
            <a:off x="1279525" y="0"/>
            <a:ext cx="6873875" cy="563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2"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8" name="Slide Number Placeholder 5"/>
          <p:cNvSpPr>
            <a:spLocks noGrp="1"/>
          </p:cNvSpPr>
          <p:nvPr>
            <p:ph type="sldNum" sz="quarter" idx="4"/>
          </p:nvPr>
        </p:nvSpPr>
        <p:spPr>
          <a:xfrm>
            <a:off x="4572000" y="6356350"/>
            <a:ext cx="36576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49482E6-1DBE-4886-BB9A-EFB4F2218A40}" type="slidenum">
              <a:rPr lang="en-US"/>
              <a:pPr>
                <a:defRPr/>
              </a:pPr>
              <a:t>‹#›</a:t>
            </a:fld>
            <a:endParaRPr lang="en-US" dirty="0"/>
          </a:p>
        </p:txBody>
      </p:sp>
      <p:pic>
        <p:nvPicPr>
          <p:cNvPr id="2054" name="Picture 15" descr="Corporate Research Logo"/>
          <p:cNvPicPr>
            <a:picLocks noChangeAspect="1" noChangeArrowheads="1"/>
          </p:cNvPicPr>
          <p:nvPr/>
        </p:nvPicPr>
        <p:blipFill>
          <a:blip r:embed="rId6" cstate="print"/>
          <a:srcRect/>
          <a:stretch>
            <a:fillRect/>
          </a:stretch>
        </p:blipFill>
        <p:spPr bwMode="auto">
          <a:xfrm>
            <a:off x="8153400" y="0"/>
            <a:ext cx="990600" cy="762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42" r:id="rId1"/>
    <p:sldLayoutId id="2147483838" r:id="rId2"/>
    <p:sldLayoutId id="2147483843" r:id="rId3"/>
  </p:sldLayoutIdLst>
  <p:timing>
    <p:tnLst>
      <p:par>
        <p:cTn id="1" dur="indefinite" restart="never" nodeType="tmRoot"/>
      </p:par>
    </p:tnLst>
  </p:timing>
  <p:hf hdr="0" ftr="0" dt="0"/>
  <p:txStyles>
    <p:titleStyle>
      <a:lvl1pPr algn="l" rtl="0" eaLnBrk="0" fontAlgn="base" hangingPunct="0">
        <a:spcBef>
          <a:spcPct val="0"/>
        </a:spcBef>
        <a:spcAft>
          <a:spcPct val="0"/>
        </a:spcAft>
        <a:defRPr lang="en-US" sz="24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p:cNvPicPr>
            <a:picLocks noChangeAspect="1" noChangeArrowheads="1"/>
          </p:cNvPicPr>
          <p:nvPr/>
        </p:nvPicPr>
        <p:blipFill>
          <a:blip r:embed="rId3" cstate="print"/>
          <a:srcRect l="19609" t="20410" r="5469" b="9277"/>
          <a:stretch>
            <a:fillRect/>
          </a:stretch>
        </p:blipFill>
        <p:spPr bwMode="auto">
          <a:xfrm>
            <a:off x="0" y="0"/>
            <a:ext cx="9134475" cy="6858000"/>
          </a:xfrm>
          <a:prstGeom prst="rect">
            <a:avLst/>
          </a:prstGeom>
          <a:noFill/>
          <a:ln w="9525">
            <a:noFill/>
            <a:miter lim="800000"/>
            <a:headEnd/>
            <a:tailEnd/>
          </a:ln>
        </p:spPr>
      </p:pic>
      <p:pic>
        <p:nvPicPr>
          <p:cNvPr id="3075" name="Picture 156" descr="tata-trans-new"/>
          <p:cNvPicPr>
            <a:picLocks noChangeAspect="1" noChangeArrowheads="1"/>
          </p:cNvPicPr>
          <p:nvPr/>
        </p:nvPicPr>
        <p:blipFill>
          <a:blip r:embed="rId4" cstate="print"/>
          <a:srcRect/>
          <a:stretch>
            <a:fillRect/>
          </a:stretch>
        </p:blipFill>
        <p:spPr bwMode="auto">
          <a:xfrm>
            <a:off x="8229600" y="428625"/>
            <a:ext cx="466725" cy="430213"/>
          </a:xfrm>
          <a:prstGeom prst="rect">
            <a:avLst/>
          </a:prstGeom>
          <a:noFill/>
          <a:ln w="9525">
            <a:noFill/>
            <a:miter lim="800000"/>
            <a:headEnd/>
            <a:tailEnd/>
          </a:ln>
        </p:spPr>
      </p:pic>
      <p:sp>
        <p:nvSpPr>
          <p:cNvPr id="3076"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839"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4"/>
          <p:cNvPicPr>
            <a:picLocks noChangeAspect="1" noChangeArrowheads="1"/>
          </p:cNvPicPr>
          <p:nvPr/>
        </p:nvPicPr>
        <p:blipFill>
          <a:blip r:embed="rId3" cstate="print"/>
          <a:srcRect l="19609" t="20410" r="5391" b="8757"/>
          <a:stretch>
            <a:fillRect/>
          </a:stretch>
        </p:blipFill>
        <p:spPr bwMode="auto">
          <a:xfrm>
            <a:off x="0" y="0"/>
            <a:ext cx="9144000" cy="6908800"/>
          </a:xfrm>
          <a:prstGeom prst="rect">
            <a:avLst/>
          </a:prstGeom>
          <a:noFill/>
          <a:ln w="9525">
            <a:noFill/>
            <a:miter lim="800000"/>
            <a:headEnd/>
            <a:tailEnd/>
          </a:ln>
        </p:spPr>
      </p:pic>
      <p:pic>
        <p:nvPicPr>
          <p:cNvPr id="4099" name="Picture 156" descr="tata-trans-new"/>
          <p:cNvPicPr>
            <a:picLocks noChangeAspect="1" noChangeArrowheads="1"/>
          </p:cNvPicPr>
          <p:nvPr/>
        </p:nvPicPr>
        <p:blipFill>
          <a:blip r:embed="rId4" cstate="print"/>
          <a:srcRect/>
          <a:stretch>
            <a:fillRect/>
          </a:stretch>
        </p:blipFill>
        <p:spPr bwMode="auto">
          <a:xfrm>
            <a:off x="8229600" y="428625"/>
            <a:ext cx="466725" cy="430213"/>
          </a:xfrm>
          <a:prstGeom prst="rect">
            <a:avLst/>
          </a:prstGeom>
          <a:noFill/>
          <a:ln w="9525">
            <a:noFill/>
            <a:miter lim="800000"/>
            <a:headEnd/>
            <a:tailEnd/>
          </a:ln>
        </p:spPr>
      </p:pic>
      <p:sp>
        <p:nvSpPr>
          <p:cNvPr id="4100"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840"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
          <p:cNvPicPr>
            <a:picLocks noChangeAspect="1" noChangeArrowheads="1"/>
          </p:cNvPicPr>
          <p:nvPr/>
        </p:nvPicPr>
        <p:blipFill>
          <a:blip r:embed="rId3" cstate="print"/>
          <a:srcRect l="19531" t="20410" r="5391" b="9375"/>
          <a:stretch>
            <a:fillRect/>
          </a:stretch>
        </p:blipFill>
        <p:spPr bwMode="auto">
          <a:xfrm>
            <a:off x="-9525" y="0"/>
            <a:ext cx="9153525" cy="6848475"/>
          </a:xfrm>
          <a:prstGeom prst="rect">
            <a:avLst/>
          </a:prstGeom>
          <a:noFill/>
          <a:ln w="9525">
            <a:noFill/>
            <a:miter lim="800000"/>
            <a:headEnd/>
            <a:tailEnd/>
          </a:ln>
        </p:spPr>
      </p:pic>
      <p:pic>
        <p:nvPicPr>
          <p:cNvPr id="5123" name="Picture 156" descr="tata-trans-new"/>
          <p:cNvPicPr>
            <a:picLocks noChangeAspect="1" noChangeArrowheads="1"/>
          </p:cNvPicPr>
          <p:nvPr/>
        </p:nvPicPr>
        <p:blipFill>
          <a:blip r:embed="rId4" cstate="print"/>
          <a:srcRect/>
          <a:stretch>
            <a:fillRect/>
          </a:stretch>
        </p:blipFill>
        <p:spPr bwMode="auto">
          <a:xfrm>
            <a:off x="8229600" y="428625"/>
            <a:ext cx="466725" cy="430213"/>
          </a:xfrm>
          <a:prstGeom prst="rect">
            <a:avLst/>
          </a:prstGeom>
          <a:noFill/>
          <a:ln w="9525">
            <a:noFill/>
            <a:miter lim="800000"/>
            <a:headEnd/>
            <a:tailEnd/>
          </a:ln>
        </p:spPr>
      </p:pic>
      <p:sp>
        <p:nvSpPr>
          <p:cNvPr id="5124"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841"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3"/>
          <p:cNvPicPr>
            <a:picLocks noChangeAspect="1" noChangeArrowheads="1"/>
          </p:cNvPicPr>
          <p:nvPr/>
        </p:nvPicPr>
        <p:blipFill>
          <a:blip r:embed="rId3" cstate="print"/>
          <a:srcRect l="19609" t="20410" r="5391" b="9277"/>
          <a:stretch>
            <a:fillRect/>
          </a:stretch>
        </p:blipFill>
        <p:spPr bwMode="auto">
          <a:xfrm>
            <a:off x="0" y="0"/>
            <a:ext cx="9144000" cy="6858000"/>
          </a:xfrm>
          <a:prstGeom prst="rect">
            <a:avLst/>
          </a:prstGeom>
          <a:noFill/>
          <a:ln w="9525">
            <a:noFill/>
            <a:miter lim="800000"/>
            <a:headEnd/>
            <a:tailEnd/>
          </a:ln>
        </p:spPr>
      </p:pic>
      <p:sp>
        <p:nvSpPr>
          <p:cNvPr id="4" name="TextBox 3"/>
          <p:cNvSpPr txBox="1"/>
          <p:nvPr/>
        </p:nvSpPr>
        <p:spPr>
          <a:xfrm>
            <a:off x="295275" y="3248025"/>
            <a:ext cx="8239125" cy="554038"/>
          </a:xfrm>
          <a:prstGeom prst="rect">
            <a:avLst/>
          </a:prstGeom>
          <a:noFill/>
        </p:spPr>
        <p:txBody>
          <a:bodyPr>
            <a:spAutoFit/>
          </a:bodyPr>
          <a:lstStyle/>
          <a:p>
            <a:pPr fontAlgn="auto">
              <a:spcAft>
                <a:spcPts val="0"/>
              </a:spcAft>
              <a:defRPr/>
            </a:pPr>
            <a:r>
              <a:rPr lang="en-US" sz="3000" dirty="0">
                <a:solidFill>
                  <a:schemeClr val="bg1"/>
                </a:solidFill>
                <a:latin typeface="Myriad Pro" pitchFamily="34" charset="0"/>
                <a:ea typeface="+mj-ea"/>
                <a:cs typeface="+mj-cs"/>
              </a:rPr>
              <a:t>Thank You</a:t>
            </a:r>
          </a:p>
        </p:txBody>
      </p:sp>
    </p:spTree>
  </p:cSld>
  <p:clrMap bg1="lt1" tx1="dk1" bg2="lt2" tx2="dk2" accent1="accent1" accent2="accent2" accent3="accent3" accent4="accent4" accent5="accent5" accent6="accent6" hlink="hlink" folHlink="folHlink"/>
  <p:sldLayoutIdLst>
    <p:sldLayoutId id="2147483845"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6" name="TextBox 5"/>
          <p:cNvSpPr txBox="1"/>
          <p:nvPr/>
        </p:nvSpPr>
        <p:spPr>
          <a:xfrm>
            <a:off x="495300" y="2933700"/>
            <a:ext cx="8077200" cy="553998"/>
          </a:xfrm>
          <a:prstGeom prst="rect">
            <a:avLst/>
          </a:prstGeom>
          <a:noFill/>
        </p:spPr>
        <p:txBody>
          <a:bodyPr wrap="square" rtlCol="0">
            <a:noAutofit/>
          </a:bodyPr>
          <a:lstStyle/>
          <a:p>
            <a:pPr algn="l" defTabSz="914400" rtl="0" eaLnBrk="1" latinLnBrk="0" hangingPunct="1">
              <a:spcBef>
                <a:spcPct val="0"/>
              </a:spcBef>
              <a:buNone/>
            </a:pPr>
            <a:r>
              <a:rPr lang="en-US" sz="3000" kern="1200" dirty="0" smtClean="0">
                <a:solidFill>
                  <a:schemeClr val="bg1"/>
                </a:solidFill>
                <a:latin typeface="Myriad Pro" pitchFamily="34" charset="0"/>
                <a:ea typeface="+mj-ea"/>
                <a:cs typeface="+mj-cs"/>
              </a:rPr>
              <a:t>Thank You</a:t>
            </a:r>
          </a:p>
        </p:txBody>
      </p:sp>
      <p:sp>
        <p:nvSpPr>
          <p:cNvPr id="7" name="Rectangle 56"/>
          <p:cNvSpPr>
            <a:spLocks noChangeArrowheads="1"/>
          </p:cNvSpPr>
          <p:nvPr/>
        </p:nvSpPr>
        <p:spPr bwMode="auto">
          <a:xfrm>
            <a:off x="0" y="1976438"/>
            <a:ext cx="9144000" cy="847725"/>
          </a:xfrm>
          <a:prstGeom prst="rect">
            <a:avLst/>
          </a:prstGeom>
          <a:solidFill>
            <a:srgbClr val="0067A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noChangeAspect="1" noEditPoints="1"/>
          </p:cNvSpPr>
          <p:nvPr/>
        </p:nvSpPr>
        <p:spPr bwMode="auto">
          <a:xfrm>
            <a:off x="425450" y="5899150"/>
            <a:ext cx="1369254" cy="579120"/>
          </a:xfrm>
          <a:custGeom>
            <a:avLst/>
            <a:gdLst/>
            <a:ahLst/>
            <a:cxnLst>
              <a:cxn ang="0">
                <a:pos x="7259" y="452"/>
              </a:cxn>
              <a:cxn ang="0">
                <a:pos x="7360" y="1038"/>
              </a:cxn>
              <a:cxn ang="0">
                <a:pos x="8402" y="4682"/>
              </a:cxn>
              <a:cxn ang="0">
                <a:pos x="236" y="4403"/>
              </a:cxn>
              <a:cxn ang="0">
                <a:pos x="650" y="5315"/>
              </a:cxn>
              <a:cxn ang="0">
                <a:pos x="10" y="4582"/>
              </a:cxn>
              <a:cxn ang="0">
                <a:pos x="1283" y="4446"/>
              </a:cxn>
              <a:cxn ang="0">
                <a:pos x="2443" y="5310"/>
              </a:cxn>
              <a:cxn ang="0">
                <a:pos x="3347" y="4997"/>
              </a:cxn>
              <a:cxn ang="0">
                <a:pos x="2829" y="4604"/>
              </a:cxn>
              <a:cxn ang="0">
                <a:pos x="3682" y="5037"/>
              </a:cxn>
              <a:cxn ang="0">
                <a:pos x="4038" y="5169"/>
              </a:cxn>
              <a:cxn ang="0">
                <a:pos x="3681" y="4495"/>
              </a:cxn>
              <a:cxn ang="0">
                <a:pos x="4750" y="5150"/>
              </a:cxn>
              <a:cxn ang="0">
                <a:pos x="5715" y="4659"/>
              </a:cxn>
              <a:cxn ang="0">
                <a:pos x="6165" y="4876"/>
              </a:cxn>
              <a:cxn ang="0">
                <a:pos x="6032" y="5043"/>
              </a:cxn>
              <a:cxn ang="0">
                <a:pos x="6847" y="4187"/>
              </a:cxn>
              <a:cxn ang="0">
                <a:pos x="7892" y="4489"/>
              </a:cxn>
              <a:cxn ang="0">
                <a:pos x="8285" y="4592"/>
              </a:cxn>
              <a:cxn ang="0">
                <a:pos x="8666" y="5541"/>
              </a:cxn>
              <a:cxn ang="0">
                <a:pos x="13212" y="3247"/>
              </a:cxn>
              <a:cxn ang="0">
                <a:pos x="13278" y="2370"/>
              </a:cxn>
              <a:cxn ang="0">
                <a:pos x="13024" y="3129"/>
              </a:cxn>
              <a:cxn ang="0">
                <a:pos x="12368" y="2361"/>
              </a:cxn>
              <a:cxn ang="0">
                <a:pos x="11439" y="2374"/>
              </a:cxn>
              <a:cxn ang="0">
                <a:pos x="11126" y="3037"/>
              </a:cxn>
              <a:cxn ang="0">
                <a:pos x="11500" y="3058"/>
              </a:cxn>
              <a:cxn ang="0">
                <a:pos x="9999" y="2223"/>
              </a:cxn>
              <a:cxn ang="0">
                <a:pos x="9416" y="3111"/>
              </a:cxn>
              <a:cxn ang="0">
                <a:pos x="9705" y="3100"/>
              </a:cxn>
              <a:cxn ang="0">
                <a:pos x="7685" y="2454"/>
              </a:cxn>
              <a:cxn ang="0">
                <a:pos x="7705" y="2691"/>
              </a:cxn>
              <a:cxn ang="0">
                <a:pos x="6679" y="3195"/>
              </a:cxn>
              <a:cxn ang="0">
                <a:pos x="6833" y="2332"/>
              </a:cxn>
              <a:cxn ang="0">
                <a:pos x="6694" y="2451"/>
              </a:cxn>
              <a:cxn ang="0">
                <a:pos x="5759" y="3255"/>
              </a:cxn>
              <a:cxn ang="0">
                <a:pos x="6012" y="2502"/>
              </a:cxn>
              <a:cxn ang="0">
                <a:pos x="5888" y="3131"/>
              </a:cxn>
              <a:cxn ang="0">
                <a:pos x="5040" y="2594"/>
              </a:cxn>
              <a:cxn ang="0">
                <a:pos x="5206" y="2897"/>
              </a:cxn>
              <a:cxn ang="0">
                <a:pos x="4096" y="2480"/>
              </a:cxn>
              <a:cxn ang="0">
                <a:pos x="4195" y="3046"/>
              </a:cxn>
              <a:cxn ang="0">
                <a:pos x="3391" y="2493"/>
              </a:cxn>
              <a:cxn ang="0">
                <a:pos x="3051" y="2613"/>
              </a:cxn>
              <a:cxn ang="0">
                <a:pos x="2204" y="3250"/>
              </a:cxn>
              <a:cxn ang="0">
                <a:pos x="2314" y="2376"/>
              </a:cxn>
              <a:cxn ang="0">
                <a:pos x="2061" y="3135"/>
              </a:cxn>
              <a:cxn ang="0">
                <a:pos x="1221" y="3258"/>
              </a:cxn>
              <a:cxn ang="0">
                <a:pos x="634" y="2660"/>
              </a:cxn>
              <a:cxn ang="0">
                <a:pos x="576" y="2816"/>
              </a:cxn>
              <a:cxn ang="0">
                <a:pos x="447" y="2517"/>
              </a:cxn>
              <a:cxn ang="0">
                <a:pos x="2295" y="708"/>
              </a:cxn>
              <a:cxn ang="0">
                <a:pos x="1842" y="37"/>
              </a:cxn>
              <a:cxn ang="0">
                <a:pos x="2045" y="1088"/>
              </a:cxn>
              <a:cxn ang="0">
                <a:pos x="2501" y="799"/>
              </a:cxn>
              <a:cxn ang="0">
                <a:pos x="2657" y="680"/>
              </a:cxn>
              <a:cxn ang="0">
                <a:pos x="3723" y="364"/>
              </a:cxn>
              <a:cxn ang="0">
                <a:pos x="4978" y="22"/>
              </a:cxn>
              <a:cxn ang="0">
                <a:pos x="5529" y="545"/>
              </a:cxn>
              <a:cxn ang="0">
                <a:pos x="5535" y="1200"/>
              </a:cxn>
              <a:cxn ang="0">
                <a:pos x="6070" y="846"/>
              </a:cxn>
              <a:cxn ang="0">
                <a:pos x="6234" y="638"/>
              </a:cxn>
            </a:cxnLst>
            <a:rect l="0" t="0" r="r" b="b"/>
            <a:pathLst>
              <a:path w="13427" h="5676">
                <a:moveTo>
                  <a:pt x="6960" y="1172"/>
                </a:moveTo>
                <a:lnTo>
                  <a:pt x="6985" y="1184"/>
                </a:lnTo>
                <a:lnTo>
                  <a:pt x="7010" y="1196"/>
                </a:lnTo>
                <a:lnTo>
                  <a:pt x="7039" y="1206"/>
                </a:lnTo>
                <a:lnTo>
                  <a:pt x="7068" y="1215"/>
                </a:lnTo>
                <a:lnTo>
                  <a:pt x="7100" y="1223"/>
                </a:lnTo>
                <a:lnTo>
                  <a:pt x="7133" y="1228"/>
                </a:lnTo>
                <a:lnTo>
                  <a:pt x="7150" y="1230"/>
                </a:lnTo>
                <a:lnTo>
                  <a:pt x="7167" y="1231"/>
                </a:lnTo>
                <a:lnTo>
                  <a:pt x="7185" y="1232"/>
                </a:lnTo>
                <a:lnTo>
                  <a:pt x="7202" y="1232"/>
                </a:lnTo>
                <a:lnTo>
                  <a:pt x="7221" y="1232"/>
                </a:lnTo>
                <a:lnTo>
                  <a:pt x="7239" y="1231"/>
                </a:lnTo>
                <a:lnTo>
                  <a:pt x="7256" y="1230"/>
                </a:lnTo>
                <a:lnTo>
                  <a:pt x="7274" y="1227"/>
                </a:lnTo>
                <a:lnTo>
                  <a:pt x="7290" y="1225"/>
                </a:lnTo>
                <a:lnTo>
                  <a:pt x="7306" y="1222"/>
                </a:lnTo>
                <a:lnTo>
                  <a:pt x="7322" y="1218"/>
                </a:lnTo>
                <a:lnTo>
                  <a:pt x="7337" y="1213"/>
                </a:lnTo>
                <a:lnTo>
                  <a:pt x="7351" y="1208"/>
                </a:lnTo>
                <a:lnTo>
                  <a:pt x="7364" y="1202"/>
                </a:lnTo>
                <a:lnTo>
                  <a:pt x="7379" y="1197"/>
                </a:lnTo>
                <a:lnTo>
                  <a:pt x="7391" y="1190"/>
                </a:lnTo>
                <a:lnTo>
                  <a:pt x="7403" y="1183"/>
                </a:lnTo>
                <a:lnTo>
                  <a:pt x="7415" y="1176"/>
                </a:lnTo>
                <a:lnTo>
                  <a:pt x="7427" y="1168"/>
                </a:lnTo>
                <a:lnTo>
                  <a:pt x="7437" y="1159"/>
                </a:lnTo>
                <a:lnTo>
                  <a:pt x="7447" y="1151"/>
                </a:lnTo>
                <a:lnTo>
                  <a:pt x="7456" y="1142"/>
                </a:lnTo>
                <a:lnTo>
                  <a:pt x="7464" y="1132"/>
                </a:lnTo>
                <a:lnTo>
                  <a:pt x="7473" y="1122"/>
                </a:lnTo>
                <a:lnTo>
                  <a:pt x="7481" y="1111"/>
                </a:lnTo>
                <a:lnTo>
                  <a:pt x="7488" y="1100"/>
                </a:lnTo>
                <a:lnTo>
                  <a:pt x="7494" y="1089"/>
                </a:lnTo>
                <a:lnTo>
                  <a:pt x="7499" y="1078"/>
                </a:lnTo>
                <a:lnTo>
                  <a:pt x="7504" y="1065"/>
                </a:lnTo>
                <a:lnTo>
                  <a:pt x="7509" y="1053"/>
                </a:lnTo>
                <a:lnTo>
                  <a:pt x="7512" y="1041"/>
                </a:lnTo>
                <a:lnTo>
                  <a:pt x="7515" y="1028"/>
                </a:lnTo>
                <a:lnTo>
                  <a:pt x="7519" y="1014"/>
                </a:lnTo>
                <a:lnTo>
                  <a:pt x="7520" y="1001"/>
                </a:lnTo>
                <a:lnTo>
                  <a:pt x="7521" y="987"/>
                </a:lnTo>
                <a:lnTo>
                  <a:pt x="7522" y="972"/>
                </a:lnTo>
                <a:lnTo>
                  <a:pt x="7521" y="949"/>
                </a:lnTo>
                <a:lnTo>
                  <a:pt x="7518" y="928"/>
                </a:lnTo>
                <a:lnTo>
                  <a:pt x="7513" y="906"/>
                </a:lnTo>
                <a:lnTo>
                  <a:pt x="7506" y="886"/>
                </a:lnTo>
                <a:lnTo>
                  <a:pt x="7499" y="867"/>
                </a:lnTo>
                <a:lnTo>
                  <a:pt x="7489" y="849"/>
                </a:lnTo>
                <a:lnTo>
                  <a:pt x="7478" y="833"/>
                </a:lnTo>
                <a:lnTo>
                  <a:pt x="7463" y="816"/>
                </a:lnTo>
                <a:lnTo>
                  <a:pt x="7449" y="801"/>
                </a:lnTo>
                <a:lnTo>
                  <a:pt x="7432" y="787"/>
                </a:lnTo>
                <a:lnTo>
                  <a:pt x="7413" y="773"/>
                </a:lnTo>
                <a:lnTo>
                  <a:pt x="7393" y="761"/>
                </a:lnTo>
                <a:lnTo>
                  <a:pt x="7372" y="749"/>
                </a:lnTo>
                <a:lnTo>
                  <a:pt x="7348" y="737"/>
                </a:lnTo>
                <a:lnTo>
                  <a:pt x="7323" y="725"/>
                </a:lnTo>
                <a:lnTo>
                  <a:pt x="7296" y="715"/>
                </a:lnTo>
                <a:lnTo>
                  <a:pt x="7257" y="699"/>
                </a:lnTo>
                <a:lnTo>
                  <a:pt x="7224" y="684"/>
                </a:lnTo>
                <a:lnTo>
                  <a:pt x="7209" y="675"/>
                </a:lnTo>
                <a:lnTo>
                  <a:pt x="7196" y="668"/>
                </a:lnTo>
                <a:lnTo>
                  <a:pt x="7184" y="660"/>
                </a:lnTo>
                <a:lnTo>
                  <a:pt x="7174" y="652"/>
                </a:lnTo>
                <a:lnTo>
                  <a:pt x="7164" y="643"/>
                </a:lnTo>
                <a:lnTo>
                  <a:pt x="7156" y="634"/>
                </a:lnTo>
                <a:lnTo>
                  <a:pt x="7149" y="624"/>
                </a:lnTo>
                <a:lnTo>
                  <a:pt x="7144" y="614"/>
                </a:lnTo>
                <a:lnTo>
                  <a:pt x="7140" y="604"/>
                </a:lnTo>
                <a:lnTo>
                  <a:pt x="7137" y="593"/>
                </a:lnTo>
                <a:lnTo>
                  <a:pt x="7135" y="580"/>
                </a:lnTo>
                <a:lnTo>
                  <a:pt x="7135" y="568"/>
                </a:lnTo>
                <a:lnTo>
                  <a:pt x="7135" y="556"/>
                </a:lnTo>
                <a:lnTo>
                  <a:pt x="7137" y="545"/>
                </a:lnTo>
                <a:lnTo>
                  <a:pt x="7140" y="533"/>
                </a:lnTo>
                <a:lnTo>
                  <a:pt x="7144" y="522"/>
                </a:lnTo>
                <a:lnTo>
                  <a:pt x="7149" y="512"/>
                </a:lnTo>
                <a:lnTo>
                  <a:pt x="7155" y="503"/>
                </a:lnTo>
                <a:lnTo>
                  <a:pt x="7162" y="494"/>
                </a:lnTo>
                <a:lnTo>
                  <a:pt x="7171" y="485"/>
                </a:lnTo>
                <a:lnTo>
                  <a:pt x="7181" y="477"/>
                </a:lnTo>
                <a:lnTo>
                  <a:pt x="7191" y="471"/>
                </a:lnTo>
                <a:lnTo>
                  <a:pt x="7202" y="465"/>
                </a:lnTo>
                <a:lnTo>
                  <a:pt x="7215" y="460"/>
                </a:lnTo>
                <a:lnTo>
                  <a:pt x="7229" y="456"/>
                </a:lnTo>
                <a:lnTo>
                  <a:pt x="7244" y="453"/>
                </a:lnTo>
                <a:lnTo>
                  <a:pt x="7259" y="452"/>
                </a:lnTo>
                <a:lnTo>
                  <a:pt x="7277" y="451"/>
                </a:lnTo>
                <a:lnTo>
                  <a:pt x="7291" y="451"/>
                </a:lnTo>
                <a:lnTo>
                  <a:pt x="7305" y="452"/>
                </a:lnTo>
                <a:lnTo>
                  <a:pt x="7320" y="454"/>
                </a:lnTo>
                <a:lnTo>
                  <a:pt x="7333" y="456"/>
                </a:lnTo>
                <a:lnTo>
                  <a:pt x="7358" y="461"/>
                </a:lnTo>
                <a:lnTo>
                  <a:pt x="7382" y="468"/>
                </a:lnTo>
                <a:lnTo>
                  <a:pt x="7403" y="476"/>
                </a:lnTo>
                <a:lnTo>
                  <a:pt x="7422" y="484"/>
                </a:lnTo>
                <a:lnTo>
                  <a:pt x="7438" y="493"/>
                </a:lnTo>
                <a:lnTo>
                  <a:pt x="7452" y="501"/>
                </a:lnTo>
                <a:lnTo>
                  <a:pt x="7489" y="388"/>
                </a:lnTo>
                <a:lnTo>
                  <a:pt x="7471" y="377"/>
                </a:lnTo>
                <a:lnTo>
                  <a:pt x="7449" y="367"/>
                </a:lnTo>
                <a:lnTo>
                  <a:pt x="7426" y="359"/>
                </a:lnTo>
                <a:lnTo>
                  <a:pt x="7400" y="351"/>
                </a:lnTo>
                <a:lnTo>
                  <a:pt x="7373" y="345"/>
                </a:lnTo>
                <a:lnTo>
                  <a:pt x="7343" y="339"/>
                </a:lnTo>
                <a:lnTo>
                  <a:pt x="7312" y="336"/>
                </a:lnTo>
                <a:lnTo>
                  <a:pt x="7280" y="335"/>
                </a:lnTo>
                <a:lnTo>
                  <a:pt x="7263" y="335"/>
                </a:lnTo>
                <a:lnTo>
                  <a:pt x="7246" y="336"/>
                </a:lnTo>
                <a:lnTo>
                  <a:pt x="7231" y="338"/>
                </a:lnTo>
                <a:lnTo>
                  <a:pt x="7214" y="341"/>
                </a:lnTo>
                <a:lnTo>
                  <a:pt x="7199" y="344"/>
                </a:lnTo>
                <a:lnTo>
                  <a:pt x="7185" y="347"/>
                </a:lnTo>
                <a:lnTo>
                  <a:pt x="7171" y="351"/>
                </a:lnTo>
                <a:lnTo>
                  <a:pt x="7156" y="355"/>
                </a:lnTo>
                <a:lnTo>
                  <a:pt x="7143" y="360"/>
                </a:lnTo>
                <a:lnTo>
                  <a:pt x="7131" y="366"/>
                </a:lnTo>
                <a:lnTo>
                  <a:pt x="7117" y="372"/>
                </a:lnTo>
                <a:lnTo>
                  <a:pt x="7106" y="378"/>
                </a:lnTo>
                <a:lnTo>
                  <a:pt x="7094" y="385"/>
                </a:lnTo>
                <a:lnTo>
                  <a:pt x="7084" y="394"/>
                </a:lnTo>
                <a:lnTo>
                  <a:pt x="7074" y="401"/>
                </a:lnTo>
                <a:lnTo>
                  <a:pt x="7063" y="410"/>
                </a:lnTo>
                <a:lnTo>
                  <a:pt x="7054" y="418"/>
                </a:lnTo>
                <a:lnTo>
                  <a:pt x="7045" y="427"/>
                </a:lnTo>
                <a:lnTo>
                  <a:pt x="7037" y="436"/>
                </a:lnTo>
                <a:lnTo>
                  <a:pt x="7030" y="447"/>
                </a:lnTo>
                <a:lnTo>
                  <a:pt x="7023" y="457"/>
                </a:lnTo>
                <a:lnTo>
                  <a:pt x="7015" y="467"/>
                </a:lnTo>
                <a:lnTo>
                  <a:pt x="7009" y="478"/>
                </a:lnTo>
                <a:lnTo>
                  <a:pt x="7004" y="490"/>
                </a:lnTo>
                <a:lnTo>
                  <a:pt x="6999" y="501"/>
                </a:lnTo>
                <a:lnTo>
                  <a:pt x="6995" y="513"/>
                </a:lnTo>
                <a:lnTo>
                  <a:pt x="6992" y="524"/>
                </a:lnTo>
                <a:lnTo>
                  <a:pt x="6989" y="537"/>
                </a:lnTo>
                <a:lnTo>
                  <a:pt x="6987" y="549"/>
                </a:lnTo>
                <a:lnTo>
                  <a:pt x="6985" y="562"/>
                </a:lnTo>
                <a:lnTo>
                  <a:pt x="6984" y="574"/>
                </a:lnTo>
                <a:lnTo>
                  <a:pt x="6984" y="588"/>
                </a:lnTo>
                <a:lnTo>
                  <a:pt x="6985" y="606"/>
                </a:lnTo>
                <a:lnTo>
                  <a:pt x="6987" y="624"/>
                </a:lnTo>
                <a:lnTo>
                  <a:pt x="6991" y="643"/>
                </a:lnTo>
                <a:lnTo>
                  <a:pt x="6997" y="660"/>
                </a:lnTo>
                <a:lnTo>
                  <a:pt x="7005" y="677"/>
                </a:lnTo>
                <a:lnTo>
                  <a:pt x="7015" y="694"/>
                </a:lnTo>
                <a:lnTo>
                  <a:pt x="7027" y="710"/>
                </a:lnTo>
                <a:lnTo>
                  <a:pt x="7040" y="725"/>
                </a:lnTo>
                <a:lnTo>
                  <a:pt x="7054" y="741"/>
                </a:lnTo>
                <a:lnTo>
                  <a:pt x="7072" y="755"/>
                </a:lnTo>
                <a:lnTo>
                  <a:pt x="7090" y="769"/>
                </a:lnTo>
                <a:lnTo>
                  <a:pt x="7111" y="783"/>
                </a:lnTo>
                <a:lnTo>
                  <a:pt x="7134" y="796"/>
                </a:lnTo>
                <a:lnTo>
                  <a:pt x="7158" y="808"/>
                </a:lnTo>
                <a:lnTo>
                  <a:pt x="7184" y="819"/>
                </a:lnTo>
                <a:lnTo>
                  <a:pt x="7212" y="831"/>
                </a:lnTo>
                <a:lnTo>
                  <a:pt x="7233" y="839"/>
                </a:lnTo>
                <a:lnTo>
                  <a:pt x="7252" y="847"/>
                </a:lnTo>
                <a:lnTo>
                  <a:pt x="7270" y="854"/>
                </a:lnTo>
                <a:lnTo>
                  <a:pt x="7285" y="862"/>
                </a:lnTo>
                <a:lnTo>
                  <a:pt x="7299" y="870"/>
                </a:lnTo>
                <a:lnTo>
                  <a:pt x="7312" y="879"/>
                </a:lnTo>
                <a:lnTo>
                  <a:pt x="7324" y="888"/>
                </a:lnTo>
                <a:lnTo>
                  <a:pt x="7334" y="897"/>
                </a:lnTo>
                <a:lnTo>
                  <a:pt x="7343" y="906"/>
                </a:lnTo>
                <a:lnTo>
                  <a:pt x="7350" y="916"/>
                </a:lnTo>
                <a:lnTo>
                  <a:pt x="7356" y="927"/>
                </a:lnTo>
                <a:lnTo>
                  <a:pt x="7361" y="937"/>
                </a:lnTo>
                <a:lnTo>
                  <a:pt x="7365" y="948"/>
                </a:lnTo>
                <a:lnTo>
                  <a:pt x="7369" y="960"/>
                </a:lnTo>
                <a:lnTo>
                  <a:pt x="7370" y="974"/>
                </a:lnTo>
                <a:lnTo>
                  <a:pt x="7371" y="987"/>
                </a:lnTo>
                <a:lnTo>
                  <a:pt x="7370" y="1000"/>
                </a:lnTo>
                <a:lnTo>
                  <a:pt x="7368" y="1013"/>
                </a:lnTo>
                <a:lnTo>
                  <a:pt x="7364" y="1026"/>
                </a:lnTo>
                <a:lnTo>
                  <a:pt x="7360" y="1038"/>
                </a:lnTo>
                <a:lnTo>
                  <a:pt x="7354" y="1049"/>
                </a:lnTo>
                <a:lnTo>
                  <a:pt x="7348" y="1059"/>
                </a:lnTo>
                <a:lnTo>
                  <a:pt x="7340" y="1069"/>
                </a:lnTo>
                <a:lnTo>
                  <a:pt x="7330" y="1078"/>
                </a:lnTo>
                <a:lnTo>
                  <a:pt x="7319" y="1086"/>
                </a:lnTo>
                <a:lnTo>
                  <a:pt x="7307" y="1093"/>
                </a:lnTo>
                <a:lnTo>
                  <a:pt x="7293" y="1099"/>
                </a:lnTo>
                <a:lnTo>
                  <a:pt x="7279" y="1105"/>
                </a:lnTo>
                <a:lnTo>
                  <a:pt x="7262" y="1109"/>
                </a:lnTo>
                <a:lnTo>
                  <a:pt x="7245" y="1112"/>
                </a:lnTo>
                <a:lnTo>
                  <a:pt x="7226" y="1114"/>
                </a:lnTo>
                <a:lnTo>
                  <a:pt x="7205" y="1114"/>
                </a:lnTo>
                <a:lnTo>
                  <a:pt x="7191" y="1114"/>
                </a:lnTo>
                <a:lnTo>
                  <a:pt x="7176" y="1113"/>
                </a:lnTo>
                <a:lnTo>
                  <a:pt x="7161" y="1111"/>
                </a:lnTo>
                <a:lnTo>
                  <a:pt x="7147" y="1109"/>
                </a:lnTo>
                <a:lnTo>
                  <a:pt x="7118" y="1103"/>
                </a:lnTo>
                <a:lnTo>
                  <a:pt x="7090" y="1095"/>
                </a:lnTo>
                <a:lnTo>
                  <a:pt x="7064" y="1086"/>
                </a:lnTo>
                <a:lnTo>
                  <a:pt x="7040" y="1076"/>
                </a:lnTo>
                <a:lnTo>
                  <a:pt x="7017" y="1065"/>
                </a:lnTo>
                <a:lnTo>
                  <a:pt x="6998" y="1054"/>
                </a:lnTo>
                <a:lnTo>
                  <a:pt x="6960" y="1172"/>
                </a:lnTo>
                <a:close/>
                <a:moveTo>
                  <a:pt x="8843" y="4937"/>
                </a:moveTo>
                <a:lnTo>
                  <a:pt x="8842" y="4959"/>
                </a:lnTo>
                <a:lnTo>
                  <a:pt x="8840" y="4981"/>
                </a:lnTo>
                <a:lnTo>
                  <a:pt x="8838" y="4991"/>
                </a:lnTo>
                <a:lnTo>
                  <a:pt x="8836" y="5001"/>
                </a:lnTo>
                <a:lnTo>
                  <a:pt x="8834" y="5011"/>
                </a:lnTo>
                <a:lnTo>
                  <a:pt x="8831" y="5021"/>
                </a:lnTo>
                <a:lnTo>
                  <a:pt x="8824" y="5039"/>
                </a:lnTo>
                <a:lnTo>
                  <a:pt x="8817" y="5056"/>
                </a:lnTo>
                <a:lnTo>
                  <a:pt x="8808" y="5074"/>
                </a:lnTo>
                <a:lnTo>
                  <a:pt x="8797" y="5089"/>
                </a:lnTo>
                <a:lnTo>
                  <a:pt x="8786" y="5103"/>
                </a:lnTo>
                <a:lnTo>
                  <a:pt x="8774" y="5117"/>
                </a:lnTo>
                <a:lnTo>
                  <a:pt x="8761" y="5129"/>
                </a:lnTo>
                <a:lnTo>
                  <a:pt x="8747" y="5140"/>
                </a:lnTo>
                <a:lnTo>
                  <a:pt x="8733" y="5149"/>
                </a:lnTo>
                <a:lnTo>
                  <a:pt x="8718" y="5159"/>
                </a:lnTo>
                <a:lnTo>
                  <a:pt x="8701" y="5166"/>
                </a:lnTo>
                <a:lnTo>
                  <a:pt x="8685" y="5172"/>
                </a:lnTo>
                <a:lnTo>
                  <a:pt x="8668" y="5176"/>
                </a:lnTo>
                <a:lnTo>
                  <a:pt x="8650" y="5180"/>
                </a:lnTo>
                <a:lnTo>
                  <a:pt x="8632" y="5182"/>
                </a:lnTo>
                <a:lnTo>
                  <a:pt x="8615" y="5182"/>
                </a:lnTo>
                <a:lnTo>
                  <a:pt x="8599" y="5182"/>
                </a:lnTo>
                <a:lnTo>
                  <a:pt x="8584" y="5181"/>
                </a:lnTo>
                <a:lnTo>
                  <a:pt x="8570" y="5179"/>
                </a:lnTo>
                <a:lnTo>
                  <a:pt x="8556" y="5176"/>
                </a:lnTo>
                <a:lnTo>
                  <a:pt x="8542" y="5173"/>
                </a:lnTo>
                <a:lnTo>
                  <a:pt x="8529" y="5169"/>
                </a:lnTo>
                <a:lnTo>
                  <a:pt x="8517" y="5164"/>
                </a:lnTo>
                <a:lnTo>
                  <a:pt x="8504" y="5157"/>
                </a:lnTo>
                <a:lnTo>
                  <a:pt x="8493" y="5151"/>
                </a:lnTo>
                <a:lnTo>
                  <a:pt x="8482" y="5144"/>
                </a:lnTo>
                <a:lnTo>
                  <a:pt x="8471" y="5137"/>
                </a:lnTo>
                <a:lnTo>
                  <a:pt x="8461" y="5129"/>
                </a:lnTo>
                <a:lnTo>
                  <a:pt x="8451" y="5120"/>
                </a:lnTo>
                <a:lnTo>
                  <a:pt x="8442" y="5111"/>
                </a:lnTo>
                <a:lnTo>
                  <a:pt x="8433" y="5101"/>
                </a:lnTo>
                <a:lnTo>
                  <a:pt x="8425" y="5090"/>
                </a:lnTo>
                <a:lnTo>
                  <a:pt x="8417" y="5080"/>
                </a:lnTo>
                <a:lnTo>
                  <a:pt x="8410" y="5069"/>
                </a:lnTo>
                <a:lnTo>
                  <a:pt x="8403" y="5056"/>
                </a:lnTo>
                <a:lnTo>
                  <a:pt x="8397" y="5044"/>
                </a:lnTo>
                <a:lnTo>
                  <a:pt x="8391" y="5032"/>
                </a:lnTo>
                <a:lnTo>
                  <a:pt x="8386" y="5020"/>
                </a:lnTo>
                <a:lnTo>
                  <a:pt x="8381" y="5005"/>
                </a:lnTo>
                <a:lnTo>
                  <a:pt x="8377" y="4992"/>
                </a:lnTo>
                <a:lnTo>
                  <a:pt x="8373" y="4978"/>
                </a:lnTo>
                <a:lnTo>
                  <a:pt x="8370" y="4965"/>
                </a:lnTo>
                <a:lnTo>
                  <a:pt x="8367" y="4949"/>
                </a:lnTo>
                <a:lnTo>
                  <a:pt x="8365" y="4935"/>
                </a:lnTo>
                <a:lnTo>
                  <a:pt x="8362" y="4904"/>
                </a:lnTo>
                <a:lnTo>
                  <a:pt x="8361" y="4874"/>
                </a:lnTo>
                <a:lnTo>
                  <a:pt x="8361" y="4855"/>
                </a:lnTo>
                <a:lnTo>
                  <a:pt x="8362" y="4837"/>
                </a:lnTo>
                <a:lnTo>
                  <a:pt x="8364" y="4820"/>
                </a:lnTo>
                <a:lnTo>
                  <a:pt x="8366" y="4802"/>
                </a:lnTo>
                <a:lnTo>
                  <a:pt x="8368" y="4785"/>
                </a:lnTo>
                <a:lnTo>
                  <a:pt x="8372" y="4769"/>
                </a:lnTo>
                <a:lnTo>
                  <a:pt x="8375" y="4753"/>
                </a:lnTo>
                <a:lnTo>
                  <a:pt x="8380" y="4738"/>
                </a:lnTo>
                <a:lnTo>
                  <a:pt x="8384" y="4724"/>
                </a:lnTo>
                <a:lnTo>
                  <a:pt x="8390" y="4709"/>
                </a:lnTo>
                <a:lnTo>
                  <a:pt x="8395" y="4695"/>
                </a:lnTo>
                <a:lnTo>
                  <a:pt x="8402" y="4682"/>
                </a:lnTo>
                <a:lnTo>
                  <a:pt x="8410" y="4669"/>
                </a:lnTo>
                <a:lnTo>
                  <a:pt x="8417" y="4657"/>
                </a:lnTo>
                <a:lnTo>
                  <a:pt x="8424" y="4646"/>
                </a:lnTo>
                <a:lnTo>
                  <a:pt x="8432" y="4635"/>
                </a:lnTo>
                <a:lnTo>
                  <a:pt x="8441" y="4625"/>
                </a:lnTo>
                <a:lnTo>
                  <a:pt x="8450" y="4615"/>
                </a:lnTo>
                <a:lnTo>
                  <a:pt x="8460" y="4606"/>
                </a:lnTo>
                <a:lnTo>
                  <a:pt x="8470" y="4597"/>
                </a:lnTo>
                <a:lnTo>
                  <a:pt x="8480" y="4590"/>
                </a:lnTo>
                <a:lnTo>
                  <a:pt x="8491" y="4583"/>
                </a:lnTo>
                <a:lnTo>
                  <a:pt x="8501" y="4576"/>
                </a:lnTo>
                <a:lnTo>
                  <a:pt x="8514" y="4569"/>
                </a:lnTo>
                <a:lnTo>
                  <a:pt x="8525" y="4564"/>
                </a:lnTo>
                <a:lnTo>
                  <a:pt x="8537" y="4560"/>
                </a:lnTo>
                <a:lnTo>
                  <a:pt x="8549" y="4556"/>
                </a:lnTo>
                <a:lnTo>
                  <a:pt x="8563" y="4553"/>
                </a:lnTo>
                <a:lnTo>
                  <a:pt x="8575" y="4550"/>
                </a:lnTo>
                <a:lnTo>
                  <a:pt x="8589" y="4548"/>
                </a:lnTo>
                <a:lnTo>
                  <a:pt x="8602" y="4547"/>
                </a:lnTo>
                <a:lnTo>
                  <a:pt x="8616" y="4547"/>
                </a:lnTo>
                <a:lnTo>
                  <a:pt x="8637" y="4548"/>
                </a:lnTo>
                <a:lnTo>
                  <a:pt x="8658" y="4550"/>
                </a:lnTo>
                <a:lnTo>
                  <a:pt x="8677" y="4554"/>
                </a:lnTo>
                <a:lnTo>
                  <a:pt x="8695" y="4560"/>
                </a:lnTo>
                <a:lnTo>
                  <a:pt x="8712" y="4567"/>
                </a:lnTo>
                <a:lnTo>
                  <a:pt x="8728" y="4576"/>
                </a:lnTo>
                <a:lnTo>
                  <a:pt x="8743" y="4585"/>
                </a:lnTo>
                <a:lnTo>
                  <a:pt x="8758" y="4596"/>
                </a:lnTo>
                <a:lnTo>
                  <a:pt x="8771" y="4607"/>
                </a:lnTo>
                <a:lnTo>
                  <a:pt x="8783" y="4620"/>
                </a:lnTo>
                <a:lnTo>
                  <a:pt x="8794" y="4634"/>
                </a:lnTo>
                <a:lnTo>
                  <a:pt x="8805" y="4649"/>
                </a:lnTo>
                <a:lnTo>
                  <a:pt x="8814" y="4664"/>
                </a:lnTo>
                <a:lnTo>
                  <a:pt x="8822" y="4680"/>
                </a:lnTo>
                <a:lnTo>
                  <a:pt x="8829" y="4697"/>
                </a:lnTo>
                <a:lnTo>
                  <a:pt x="8834" y="4713"/>
                </a:lnTo>
                <a:lnTo>
                  <a:pt x="8839" y="4730"/>
                </a:lnTo>
                <a:lnTo>
                  <a:pt x="8841" y="4747"/>
                </a:lnTo>
                <a:lnTo>
                  <a:pt x="8843" y="4764"/>
                </a:lnTo>
                <a:lnTo>
                  <a:pt x="8843" y="4783"/>
                </a:lnTo>
                <a:lnTo>
                  <a:pt x="8843" y="4937"/>
                </a:lnTo>
                <a:close/>
                <a:moveTo>
                  <a:pt x="545" y="5198"/>
                </a:moveTo>
                <a:lnTo>
                  <a:pt x="522" y="5197"/>
                </a:lnTo>
                <a:lnTo>
                  <a:pt x="500" y="5195"/>
                </a:lnTo>
                <a:lnTo>
                  <a:pt x="478" y="5192"/>
                </a:lnTo>
                <a:lnTo>
                  <a:pt x="458" y="5188"/>
                </a:lnTo>
                <a:lnTo>
                  <a:pt x="438" y="5182"/>
                </a:lnTo>
                <a:lnTo>
                  <a:pt x="419" y="5175"/>
                </a:lnTo>
                <a:lnTo>
                  <a:pt x="400" y="5168"/>
                </a:lnTo>
                <a:lnTo>
                  <a:pt x="382" y="5159"/>
                </a:lnTo>
                <a:lnTo>
                  <a:pt x="365" y="5148"/>
                </a:lnTo>
                <a:lnTo>
                  <a:pt x="348" y="5137"/>
                </a:lnTo>
                <a:lnTo>
                  <a:pt x="332" y="5125"/>
                </a:lnTo>
                <a:lnTo>
                  <a:pt x="317" y="5112"/>
                </a:lnTo>
                <a:lnTo>
                  <a:pt x="302" y="5097"/>
                </a:lnTo>
                <a:lnTo>
                  <a:pt x="288" y="5083"/>
                </a:lnTo>
                <a:lnTo>
                  <a:pt x="275" y="5067"/>
                </a:lnTo>
                <a:lnTo>
                  <a:pt x="262" y="5050"/>
                </a:lnTo>
                <a:lnTo>
                  <a:pt x="251" y="5034"/>
                </a:lnTo>
                <a:lnTo>
                  <a:pt x="239" y="5016"/>
                </a:lnTo>
                <a:lnTo>
                  <a:pt x="229" y="4997"/>
                </a:lnTo>
                <a:lnTo>
                  <a:pt x="219" y="4978"/>
                </a:lnTo>
                <a:lnTo>
                  <a:pt x="211" y="4958"/>
                </a:lnTo>
                <a:lnTo>
                  <a:pt x="203" y="4938"/>
                </a:lnTo>
                <a:lnTo>
                  <a:pt x="195" y="4918"/>
                </a:lnTo>
                <a:lnTo>
                  <a:pt x="188" y="4896"/>
                </a:lnTo>
                <a:lnTo>
                  <a:pt x="182" y="4875"/>
                </a:lnTo>
                <a:lnTo>
                  <a:pt x="177" y="4852"/>
                </a:lnTo>
                <a:lnTo>
                  <a:pt x="173" y="4830"/>
                </a:lnTo>
                <a:lnTo>
                  <a:pt x="169" y="4807"/>
                </a:lnTo>
                <a:lnTo>
                  <a:pt x="166" y="4784"/>
                </a:lnTo>
                <a:lnTo>
                  <a:pt x="164" y="4760"/>
                </a:lnTo>
                <a:lnTo>
                  <a:pt x="163" y="4737"/>
                </a:lnTo>
                <a:lnTo>
                  <a:pt x="163" y="4713"/>
                </a:lnTo>
                <a:lnTo>
                  <a:pt x="163" y="4690"/>
                </a:lnTo>
                <a:lnTo>
                  <a:pt x="164" y="4665"/>
                </a:lnTo>
                <a:lnTo>
                  <a:pt x="166" y="4642"/>
                </a:lnTo>
                <a:lnTo>
                  <a:pt x="169" y="4618"/>
                </a:lnTo>
                <a:lnTo>
                  <a:pt x="172" y="4595"/>
                </a:lnTo>
                <a:lnTo>
                  <a:pt x="176" y="4571"/>
                </a:lnTo>
                <a:lnTo>
                  <a:pt x="181" y="4549"/>
                </a:lnTo>
                <a:lnTo>
                  <a:pt x="186" y="4527"/>
                </a:lnTo>
                <a:lnTo>
                  <a:pt x="194" y="4505"/>
                </a:lnTo>
                <a:lnTo>
                  <a:pt x="201" y="4484"/>
                </a:lnTo>
                <a:lnTo>
                  <a:pt x="208" y="4462"/>
                </a:lnTo>
                <a:lnTo>
                  <a:pt x="217" y="4442"/>
                </a:lnTo>
                <a:lnTo>
                  <a:pt x="226" y="4422"/>
                </a:lnTo>
                <a:lnTo>
                  <a:pt x="236" y="4403"/>
                </a:lnTo>
                <a:lnTo>
                  <a:pt x="248" y="4385"/>
                </a:lnTo>
                <a:lnTo>
                  <a:pt x="259" y="4367"/>
                </a:lnTo>
                <a:lnTo>
                  <a:pt x="271" y="4350"/>
                </a:lnTo>
                <a:lnTo>
                  <a:pt x="284" y="4335"/>
                </a:lnTo>
                <a:lnTo>
                  <a:pt x="299" y="4319"/>
                </a:lnTo>
                <a:lnTo>
                  <a:pt x="313" y="4304"/>
                </a:lnTo>
                <a:lnTo>
                  <a:pt x="328" y="4291"/>
                </a:lnTo>
                <a:lnTo>
                  <a:pt x="345" y="4278"/>
                </a:lnTo>
                <a:lnTo>
                  <a:pt x="361" y="4267"/>
                </a:lnTo>
                <a:lnTo>
                  <a:pt x="379" y="4257"/>
                </a:lnTo>
                <a:lnTo>
                  <a:pt x="398" y="4247"/>
                </a:lnTo>
                <a:lnTo>
                  <a:pt x="417" y="4239"/>
                </a:lnTo>
                <a:lnTo>
                  <a:pt x="436" y="4231"/>
                </a:lnTo>
                <a:lnTo>
                  <a:pt x="457" y="4225"/>
                </a:lnTo>
                <a:lnTo>
                  <a:pt x="479" y="4221"/>
                </a:lnTo>
                <a:lnTo>
                  <a:pt x="501" y="4218"/>
                </a:lnTo>
                <a:lnTo>
                  <a:pt x="524" y="4216"/>
                </a:lnTo>
                <a:lnTo>
                  <a:pt x="548" y="4215"/>
                </a:lnTo>
                <a:lnTo>
                  <a:pt x="571" y="4216"/>
                </a:lnTo>
                <a:lnTo>
                  <a:pt x="595" y="4218"/>
                </a:lnTo>
                <a:lnTo>
                  <a:pt x="617" y="4221"/>
                </a:lnTo>
                <a:lnTo>
                  <a:pt x="639" y="4226"/>
                </a:lnTo>
                <a:lnTo>
                  <a:pt x="659" y="4232"/>
                </a:lnTo>
                <a:lnTo>
                  <a:pt x="678" y="4240"/>
                </a:lnTo>
                <a:lnTo>
                  <a:pt x="698" y="4248"/>
                </a:lnTo>
                <a:lnTo>
                  <a:pt x="716" y="4258"/>
                </a:lnTo>
                <a:lnTo>
                  <a:pt x="733" y="4268"/>
                </a:lnTo>
                <a:lnTo>
                  <a:pt x="750" y="4279"/>
                </a:lnTo>
                <a:lnTo>
                  <a:pt x="766" y="4293"/>
                </a:lnTo>
                <a:lnTo>
                  <a:pt x="781" y="4306"/>
                </a:lnTo>
                <a:lnTo>
                  <a:pt x="796" y="4320"/>
                </a:lnTo>
                <a:lnTo>
                  <a:pt x="810" y="4336"/>
                </a:lnTo>
                <a:lnTo>
                  <a:pt x="823" y="4352"/>
                </a:lnTo>
                <a:lnTo>
                  <a:pt x="836" y="4369"/>
                </a:lnTo>
                <a:lnTo>
                  <a:pt x="847" y="4387"/>
                </a:lnTo>
                <a:lnTo>
                  <a:pt x="857" y="4405"/>
                </a:lnTo>
                <a:lnTo>
                  <a:pt x="867" y="4423"/>
                </a:lnTo>
                <a:lnTo>
                  <a:pt x="876" y="4443"/>
                </a:lnTo>
                <a:lnTo>
                  <a:pt x="884" y="4463"/>
                </a:lnTo>
                <a:lnTo>
                  <a:pt x="893" y="4484"/>
                </a:lnTo>
                <a:lnTo>
                  <a:pt x="900" y="4504"/>
                </a:lnTo>
                <a:lnTo>
                  <a:pt x="906" y="4526"/>
                </a:lnTo>
                <a:lnTo>
                  <a:pt x="911" y="4547"/>
                </a:lnTo>
                <a:lnTo>
                  <a:pt x="916" y="4568"/>
                </a:lnTo>
                <a:lnTo>
                  <a:pt x="920" y="4590"/>
                </a:lnTo>
                <a:lnTo>
                  <a:pt x="923" y="4612"/>
                </a:lnTo>
                <a:lnTo>
                  <a:pt x="926" y="4635"/>
                </a:lnTo>
                <a:lnTo>
                  <a:pt x="927" y="4656"/>
                </a:lnTo>
                <a:lnTo>
                  <a:pt x="929" y="4679"/>
                </a:lnTo>
                <a:lnTo>
                  <a:pt x="929" y="4701"/>
                </a:lnTo>
                <a:lnTo>
                  <a:pt x="928" y="4727"/>
                </a:lnTo>
                <a:lnTo>
                  <a:pt x="927" y="4752"/>
                </a:lnTo>
                <a:lnTo>
                  <a:pt x="925" y="4777"/>
                </a:lnTo>
                <a:lnTo>
                  <a:pt x="923" y="4801"/>
                </a:lnTo>
                <a:lnTo>
                  <a:pt x="919" y="4825"/>
                </a:lnTo>
                <a:lnTo>
                  <a:pt x="915" y="4848"/>
                </a:lnTo>
                <a:lnTo>
                  <a:pt x="910" y="4872"/>
                </a:lnTo>
                <a:lnTo>
                  <a:pt x="904" y="4894"/>
                </a:lnTo>
                <a:lnTo>
                  <a:pt x="897" y="4916"/>
                </a:lnTo>
                <a:lnTo>
                  <a:pt x="890" y="4937"/>
                </a:lnTo>
                <a:lnTo>
                  <a:pt x="881" y="4957"/>
                </a:lnTo>
                <a:lnTo>
                  <a:pt x="872" y="4978"/>
                </a:lnTo>
                <a:lnTo>
                  <a:pt x="863" y="4997"/>
                </a:lnTo>
                <a:lnTo>
                  <a:pt x="853" y="5017"/>
                </a:lnTo>
                <a:lnTo>
                  <a:pt x="842" y="5034"/>
                </a:lnTo>
                <a:lnTo>
                  <a:pt x="829" y="5051"/>
                </a:lnTo>
                <a:lnTo>
                  <a:pt x="817" y="5069"/>
                </a:lnTo>
                <a:lnTo>
                  <a:pt x="804" y="5084"/>
                </a:lnTo>
                <a:lnTo>
                  <a:pt x="790" y="5099"/>
                </a:lnTo>
                <a:lnTo>
                  <a:pt x="775" y="5113"/>
                </a:lnTo>
                <a:lnTo>
                  <a:pt x="760" y="5126"/>
                </a:lnTo>
                <a:lnTo>
                  <a:pt x="744" y="5138"/>
                </a:lnTo>
                <a:lnTo>
                  <a:pt x="726" y="5149"/>
                </a:lnTo>
                <a:lnTo>
                  <a:pt x="709" y="5159"/>
                </a:lnTo>
                <a:lnTo>
                  <a:pt x="692" y="5168"/>
                </a:lnTo>
                <a:lnTo>
                  <a:pt x="672" y="5176"/>
                </a:lnTo>
                <a:lnTo>
                  <a:pt x="653" y="5183"/>
                </a:lnTo>
                <a:lnTo>
                  <a:pt x="632" y="5188"/>
                </a:lnTo>
                <a:lnTo>
                  <a:pt x="612" y="5192"/>
                </a:lnTo>
                <a:lnTo>
                  <a:pt x="591" y="5196"/>
                </a:lnTo>
                <a:lnTo>
                  <a:pt x="569" y="5197"/>
                </a:lnTo>
                <a:lnTo>
                  <a:pt x="546" y="5198"/>
                </a:lnTo>
                <a:lnTo>
                  <a:pt x="545" y="5198"/>
                </a:lnTo>
                <a:close/>
                <a:moveTo>
                  <a:pt x="538" y="5325"/>
                </a:moveTo>
                <a:lnTo>
                  <a:pt x="567" y="5324"/>
                </a:lnTo>
                <a:lnTo>
                  <a:pt x="595" y="5322"/>
                </a:lnTo>
                <a:lnTo>
                  <a:pt x="622" y="5319"/>
                </a:lnTo>
                <a:lnTo>
                  <a:pt x="650" y="5315"/>
                </a:lnTo>
                <a:lnTo>
                  <a:pt x="676" y="5309"/>
                </a:lnTo>
                <a:lnTo>
                  <a:pt x="703" y="5301"/>
                </a:lnTo>
                <a:lnTo>
                  <a:pt x="728" y="5293"/>
                </a:lnTo>
                <a:lnTo>
                  <a:pt x="754" y="5284"/>
                </a:lnTo>
                <a:lnTo>
                  <a:pt x="778" y="5273"/>
                </a:lnTo>
                <a:lnTo>
                  <a:pt x="802" y="5261"/>
                </a:lnTo>
                <a:lnTo>
                  <a:pt x="825" y="5247"/>
                </a:lnTo>
                <a:lnTo>
                  <a:pt x="848" y="5233"/>
                </a:lnTo>
                <a:lnTo>
                  <a:pt x="869" y="5218"/>
                </a:lnTo>
                <a:lnTo>
                  <a:pt x="890" y="5200"/>
                </a:lnTo>
                <a:lnTo>
                  <a:pt x="910" y="5183"/>
                </a:lnTo>
                <a:lnTo>
                  <a:pt x="929" y="5164"/>
                </a:lnTo>
                <a:lnTo>
                  <a:pt x="948" y="5143"/>
                </a:lnTo>
                <a:lnTo>
                  <a:pt x="965" y="5121"/>
                </a:lnTo>
                <a:lnTo>
                  <a:pt x="981" y="5098"/>
                </a:lnTo>
                <a:lnTo>
                  <a:pt x="998" y="5074"/>
                </a:lnTo>
                <a:lnTo>
                  <a:pt x="1012" y="5048"/>
                </a:lnTo>
                <a:lnTo>
                  <a:pt x="1025" y="5022"/>
                </a:lnTo>
                <a:lnTo>
                  <a:pt x="1038" y="4994"/>
                </a:lnTo>
                <a:lnTo>
                  <a:pt x="1049" y="4966"/>
                </a:lnTo>
                <a:lnTo>
                  <a:pt x="1059" y="4936"/>
                </a:lnTo>
                <a:lnTo>
                  <a:pt x="1067" y="4904"/>
                </a:lnTo>
                <a:lnTo>
                  <a:pt x="1075" y="4873"/>
                </a:lnTo>
                <a:lnTo>
                  <a:pt x="1081" y="4839"/>
                </a:lnTo>
                <a:lnTo>
                  <a:pt x="1087" y="4804"/>
                </a:lnTo>
                <a:lnTo>
                  <a:pt x="1090" y="4769"/>
                </a:lnTo>
                <a:lnTo>
                  <a:pt x="1092" y="4732"/>
                </a:lnTo>
                <a:lnTo>
                  <a:pt x="1093" y="4694"/>
                </a:lnTo>
                <a:lnTo>
                  <a:pt x="1092" y="4661"/>
                </a:lnTo>
                <a:lnTo>
                  <a:pt x="1090" y="4629"/>
                </a:lnTo>
                <a:lnTo>
                  <a:pt x="1087" y="4597"/>
                </a:lnTo>
                <a:lnTo>
                  <a:pt x="1082" y="4566"/>
                </a:lnTo>
                <a:lnTo>
                  <a:pt x="1077" y="4536"/>
                </a:lnTo>
                <a:lnTo>
                  <a:pt x="1071" y="4506"/>
                </a:lnTo>
                <a:lnTo>
                  <a:pt x="1063" y="4478"/>
                </a:lnTo>
                <a:lnTo>
                  <a:pt x="1054" y="4450"/>
                </a:lnTo>
                <a:lnTo>
                  <a:pt x="1045" y="4422"/>
                </a:lnTo>
                <a:lnTo>
                  <a:pt x="1034" y="4397"/>
                </a:lnTo>
                <a:lnTo>
                  <a:pt x="1021" y="4371"/>
                </a:lnTo>
                <a:lnTo>
                  <a:pt x="1008" y="4347"/>
                </a:lnTo>
                <a:lnTo>
                  <a:pt x="995" y="4323"/>
                </a:lnTo>
                <a:lnTo>
                  <a:pt x="979" y="4301"/>
                </a:lnTo>
                <a:lnTo>
                  <a:pt x="963" y="4279"/>
                </a:lnTo>
                <a:lnTo>
                  <a:pt x="946" y="4259"/>
                </a:lnTo>
                <a:lnTo>
                  <a:pt x="928" y="4239"/>
                </a:lnTo>
                <a:lnTo>
                  <a:pt x="909" y="4220"/>
                </a:lnTo>
                <a:lnTo>
                  <a:pt x="889" y="4203"/>
                </a:lnTo>
                <a:lnTo>
                  <a:pt x="868" y="4187"/>
                </a:lnTo>
                <a:lnTo>
                  <a:pt x="847" y="4172"/>
                </a:lnTo>
                <a:lnTo>
                  <a:pt x="823" y="4158"/>
                </a:lnTo>
                <a:lnTo>
                  <a:pt x="800" y="4145"/>
                </a:lnTo>
                <a:lnTo>
                  <a:pt x="776" y="4133"/>
                </a:lnTo>
                <a:lnTo>
                  <a:pt x="751" y="4123"/>
                </a:lnTo>
                <a:lnTo>
                  <a:pt x="725" y="4114"/>
                </a:lnTo>
                <a:lnTo>
                  <a:pt x="698" y="4107"/>
                </a:lnTo>
                <a:lnTo>
                  <a:pt x="670" y="4101"/>
                </a:lnTo>
                <a:lnTo>
                  <a:pt x="643" y="4096"/>
                </a:lnTo>
                <a:lnTo>
                  <a:pt x="613" y="4092"/>
                </a:lnTo>
                <a:lnTo>
                  <a:pt x="583" y="4090"/>
                </a:lnTo>
                <a:lnTo>
                  <a:pt x="553" y="4089"/>
                </a:lnTo>
                <a:lnTo>
                  <a:pt x="523" y="4090"/>
                </a:lnTo>
                <a:lnTo>
                  <a:pt x="495" y="4092"/>
                </a:lnTo>
                <a:lnTo>
                  <a:pt x="466" y="4096"/>
                </a:lnTo>
                <a:lnTo>
                  <a:pt x="437" y="4101"/>
                </a:lnTo>
                <a:lnTo>
                  <a:pt x="410" y="4107"/>
                </a:lnTo>
                <a:lnTo>
                  <a:pt x="383" y="4114"/>
                </a:lnTo>
                <a:lnTo>
                  <a:pt x="357" y="4123"/>
                </a:lnTo>
                <a:lnTo>
                  <a:pt x="332" y="4133"/>
                </a:lnTo>
                <a:lnTo>
                  <a:pt x="307" y="4146"/>
                </a:lnTo>
                <a:lnTo>
                  <a:pt x="283" y="4158"/>
                </a:lnTo>
                <a:lnTo>
                  <a:pt x="260" y="4172"/>
                </a:lnTo>
                <a:lnTo>
                  <a:pt x="237" y="4188"/>
                </a:lnTo>
                <a:lnTo>
                  <a:pt x="216" y="4204"/>
                </a:lnTo>
                <a:lnTo>
                  <a:pt x="196" y="4222"/>
                </a:lnTo>
                <a:lnTo>
                  <a:pt x="175" y="4241"/>
                </a:lnTo>
                <a:lnTo>
                  <a:pt x="157" y="4261"/>
                </a:lnTo>
                <a:lnTo>
                  <a:pt x="138" y="4281"/>
                </a:lnTo>
                <a:lnTo>
                  <a:pt x="121" y="4304"/>
                </a:lnTo>
                <a:lnTo>
                  <a:pt x="106" y="4327"/>
                </a:lnTo>
                <a:lnTo>
                  <a:pt x="90" y="4352"/>
                </a:lnTo>
                <a:lnTo>
                  <a:pt x="76" y="4377"/>
                </a:lnTo>
                <a:lnTo>
                  <a:pt x="64" y="4403"/>
                </a:lnTo>
                <a:lnTo>
                  <a:pt x="52" y="4431"/>
                </a:lnTo>
                <a:lnTo>
                  <a:pt x="41" y="4459"/>
                </a:lnTo>
                <a:lnTo>
                  <a:pt x="31" y="4488"/>
                </a:lnTo>
                <a:lnTo>
                  <a:pt x="23" y="4518"/>
                </a:lnTo>
                <a:lnTo>
                  <a:pt x="16" y="4549"/>
                </a:lnTo>
                <a:lnTo>
                  <a:pt x="10" y="4582"/>
                </a:lnTo>
                <a:lnTo>
                  <a:pt x="6" y="4614"/>
                </a:lnTo>
                <a:lnTo>
                  <a:pt x="3" y="4648"/>
                </a:lnTo>
                <a:lnTo>
                  <a:pt x="1" y="4682"/>
                </a:lnTo>
                <a:lnTo>
                  <a:pt x="0" y="4717"/>
                </a:lnTo>
                <a:lnTo>
                  <a:pt x="0" y="4751"/>
                </a:lnTo>
                <a:lnTo>
                  <a:pt x="2" y="4784"/>
                </a:lnTo>
                <a:lnTo>
                  <a:pt x="5" y="4816"/>
                </a:lnTo>
                <a:lnTo>
                  <a:pt x="10" y="4847"/>
                </a:lnTo>
                <a:lnTo>
                  <a:pt x="15" y="4878"/>
                </a:lnTo>
                <a:lnTo>
                  <a:pt x="22" y="4908"/>
                </a:lnTo>
                <a:lnTo>
                  <a:pt x="30" y="4937"/>
                </a:lnTo>
                <a:lnTo>
                  <a:pt x="38" y="4965"/>
                </a:lnTo>
                <a:lnTo>
                  <a:pt x="49" y="4992"/>
                </a:lnTo>
                <a:lnTo>
                  <a:pt x="60" y="5019"/>
                </a:lnTo>
                <a:lnTo>
                  <a:pt x="72" y="5044"/>
                </a:lnTo>
                <a:lnTo>
                  <a:pt x="85" y="5069"/>
                </a:lnTo>
                <a:lnTo>
                  <a:pt x="101" y="5092"/>
                </a:lnTo>
                <a:lnTo>
                  <a:pt x="116" y="5115"/>
                </a:lnTo>
                <a:lnTo>
                  <a:pt x="132" y="5136"/>
                </a:lnTo>
                <a:lnTo>
                  <a:pt x="150" y="5156"/>
                </a:lnTo>
                <a:lnTo>
                  <a:pt x="167" y="5176"/>
                </a:lnTo>
                <a:lnTo>
                  <a:pt x="186" y="5194"/>
                </a:lnTo>
                <a:lnTo>
                  <a:pt x="207" y="5212"/>
                </a:lnTo>
                <a:lnTo>
                  <a:pt x="227" y="5228"/>
                </a:lnTo>
                <a:lnTo>
                  <a:pt x="249" y="5243"/>
                </a:lnTo>
                <a:lnTo>
                  <a:pt x="272" y="5257"/>
                </a:lnTo>
                <a:lnTo>
                  <a:pt x="295" y="5270"/>
                </a:lnTo>
                <a:lnTo>
                  <a:pt x="319" y="5281"/>
                </a:lnTo>
                <a:lnTo>
                  <a:pt x="344" y="5291"/>
                </a:lnTo>
                <a:lnTo>
                  <a:pt x="369" y="5299"/>
                </a:lnTo>
                <a:lnTo>
                  <a:pt x="396" y="5308"/>
                </a:lnTo>
                <a:lnTo>
                  <a:pt x="423" y="5314"/>
                </a:lnTo>
                <a:lnTo>
                  <a:pt x="451" y="5319"/>
                </a:lnTo>
                <a:lnTo>
                  <a:pt x="478" y="5322"/>
                </a:lnTo>
                <a:lnTo>
                  <a:pt x="508" y="5324"/>
                </a:lnTo>
                <a:lnTo>
                  <a:pt x="537" y="5325"/>
                </a:lnTo>
                <a:lnTo>
                  <a:pt x="538" y="5325"/>
                </a:lnTo>
                <a:close/>
                <a:moveTo>
                  <a:pt x="2006" y="4446"/>
                </a:moveTo>
                <a:lnTo>
                  <a:pt x="1850" y="4446"/>
                </a:lnTo>
                <a:lnTo>
                  <a:pt x="1850" y="4972"/>
                </a:lnTo>
                <a:lnTo>
                  <a:pt x="1849" y="4993"/>
                </a:lnTo>
                <a:lnTo>
                  <a:pt x="1847" y="5015"/>
                </a:lnTo>
                <a:lnTo>
                  <a:pt x="1842" y="5034"/>
                </a:lnTo>
                <a:lnTo>
                  <a:pt x="1836" y="5051"/>
                </a:lnTo>
                <a:lnTo>
                  <a:pt x="1831" y="5065"/>
                </a:lnTo>
                <a:lnTo>
                  <a:pt x="1823" y="5078"/>
                </a:lnTo>
                <a:lnTo>
                  <a:pt x="1815" y="5091"/>
                </a:lnTo>
                <a:lnTo>
                  <a:pt x="1806" y="5103"/>
                </a:lnTo>
                <a:lnTo>
                  <a:pt x="1797" y="5116"/>
                </a:lnTo>
                <a:lnTo>
                  <a:pt x="1786" y="5128"/>
                </a:lnTo>
                <a:lnTo>
                  <a:pt x="1774" y="5139"/>
                </a:lnTo>
                <a:lnTo>
                  <a:pt x="1762" y="5149"/>
                </a:lnTo>
                <a:lnTo>
                  <a:pt x="1748" y="5160"/>
                </a:lnTo>
                <a:lnTo>
                  <a:pt x="1734" y="5168"/>
                </a:lnTo>
                <a:lnTo>
                  <a:pt x="1718" y="5176"/>
                </a:lnTo>
                <a:lnTo>
                  <a:pt x="1703" y="5182"/>
                </a:lnTo>
                <a:lnTo>
                  <a:pt x="1686" y="5188"/>
                </a:lnTo>
                <a:lnTo>
                  <a:pt x="1668" y="5191"/>
                </a:lnTo>
                <a:lnTo>
                  <a:pt x="1649" y="5194"/>
                </a:lnTo>
                <a:lnTo>
                  <a:pt x="1631" y="5195"/>
                </a:lnTo>
                <a:lnTo>
                  <a:pt x="1617" y="5194"/>
                </a:lnTo>
                <a:lnTo>
                  <a:pt x="1605" y="5193"/>
                </a:lnTo>
                <a:lnTo>
                  <a:pt x="1593" y="5192"/>
                </a:lnTo>
                <a:lnTo>
                  <a:pt x="1582" y="5190"/>
                </a:lnTo>
                <a:lnTo>
                  <a:pt x="1570" y="5187"/>
                </a:lnTo>
                <a:lnTo>
                  <a:pt x="1560" y="5183"/>
                </a:lnTo>
                <a:lnTo>
                  <a:pt x="1551" y="5180"/>
                </a:lnTo>
                <a:lnTo>
                  <a:pt x="1541" y="5175"/>
                </a:lnTo>
                <a:lnTo>
                  <a:pt x="1533" y="5170"/>
                </a:lnTo>
                <a:lnTo>
                  <a:pt x="1523" y="5164"/>
                </a:lnTo>
                <a:lnTo>
                  <a:pt x="1515" y="5157"/>
                </a:lnTo>
                <a:lnTo>
                  <a:pt x="1508" y="5150"/>
                </a:lnTo>
                <a:lnTo>
                  <a:pt x="1501" y="5143"/>
                </a:lnTo>
                <a:lnTo>
                  <a:pt x="1494" y="5136"/>
                </a:lnTo>
                <a:lnTo>
                  <a:pt x="1488" y="5127"/>
                </a:lnTo>
                <a:lnTo>
                  <a:pt x="1482" y="5119"/>
                </a:lnTo>
                <a:lnTo>
                  <a:pt x="1476" y="5110"/>
                </a:lnTo>
                <a:lnTo>
                  <a:pt x="1471" y="5099"/>
                </a:lnTo>
                <a:lnTo>
                  <a:pt x="1466" y="5089"/>
                </a:lnTo>
                <a:lnTo>
                  <a:pt x="1462" y="5079"/>
                </a:lnTo>
                <a:lnTo>
                  <a:pt x="1455" y="5055"/>
                </a:lnTo>
                <a:lnTo>
                  <a:pt x="1449" y="5032"/>
                </a:lnTo>
                <a:lnTo>
                  <a:pt x="1444" y="5005"/>
                </a:lnTo>
                <a:lnTo>
                  <a:pt x="1441" y="4979"/>
                </a:lnTo>
                <a:lnTo>
                  <a:pt x="1439" y="4950"/>
                </a:lnTo>
                <a:lnTo>
                  <a:pt x="1439" y="4920"/>
                </a:lnTo>
                <a:lnTo>
                  <a:pt x="1439" y="4446"/>
                </a:lnTo>
                <a:lnTo>
                  <a:pt x="1283" y="4446"/>
                </a:lnTo>
                <a:lnTo>
                  <a:pt x="1283" y="4948"/>
                </a:lnTo>
                <a:lnTo>
                  <a:pt x="1283" y="4976"/>
                </a:lnTo>
                <a:lnTo>
                  <a:pt x="1285" y="5001"/>
                </a:lnTo>
                <a:lnTo>
                  <a:pt x="1287" y="5027"/>
                </a:lnTo>
                <a:lnTo>
                  <a:pt x="1290" y="5050"/>
                </a:lnTo>
                <a:lnTo>
                  <a:pt x="1294" y="5073"/>
                </a:lnTo>
                <a:lnTo>
                  <a:pt x="1298" y="5094"/>
                </a:lnTo>
                <a:lnTo>
                  <a:pt x="1304" y="5115"/>
                </a:lnTo>
                <a:lnTo>
                  <a:pt x="1310" y="5134"/>
                </a:lnTo>
                <a:lnTo>
                  <a:pt x="1316" y="5151"/>
                </a:lnTo>
                <a:lnTo>
                  <a:pt x="1324" y="5169"/>
                </a:lnTo>
                <a:lnTo>
                  <a:pt x="1332" y="5184"/>
                </a:lnTo>
                <a:lnTo>
                  <a:pt x="1341" y="5199"/>
                </a:lnTo>
                <a:lnTo>
                  <a:pt x="1350" y="5213"/>
                </a:lnTo>
                <a:lnTo>
                  <a:pt x="1359" y="5226"/>
                </a:lnTo>
                <a:lnTo>
                  <a:pt x="1369" y="5238"/>
                </a:lnTo>
                <a:lnTo>
                  <a:pt x="1379" y="5249"/>
                </a:lnTo>
                <a:lnTo>
                  <a:pt x="1391" y="5260"/>
                </a:lnTo>
                <a:lnTo>
                  <a:pt x="1402" y="5269"/>
                </a:lnTo>
                <a:lnTo>
                  <a:pt x="1414" y="5277"/>
                </a:lnTo>
                <a:lnTo>
                  <a:pt x="1425" y="5285"/>
                </a:lnTo>
                <a:lnTo>
                  <a:pt x="1438" y="5291"/>
                </a:lnTo>
                <a:lnTo>
                  <a:pt x="1450" y="5297"/>
                </a:lnTo>
                <a:lnTo>
                  <a:pt x="1463" y="5303"/>
                </a:lnTo>
                <a:lnTo>
                  <a:pt x="1475" y="5308"/>
                </a:lnTo>
                <a:lnTo>
                  <a:pt x="1489" y="5313"/>
                </a:lnTo>
                <a:lnTo>
                  <a:pt x="1501" y="5316"/>
                </a:lnTo>
                <a:lnTo>
                  <a:pt x="1514" y="5319"/>
                </a:lnTo>
                <a:lnTo>
                  <a:pt x="1527" y="5321"/>
                </a:lnTo>
                <a:lnTo>
                  <a:pt x="1553" y="5324"/>
                </a:lnTo>
                <a:lnTo>
                  <a:pt x="1579" y="5325"/>
                </a:lnTo>
                <a:lnTo>
                  <a:pt x="1607" y="5324"/>
                </a:lnTo>
                <a:lnTo>
                  <a:pt x="1634" y="5321"/>
                </a:lnTo>
                <a:lnTo>
                  <a:pt x="1658" y="5316"/>
                </a:lnTo>
                <a:lnTo>
                  <a:pt x="1682" y="5310"/>
                </a:lnTo>
                <a:lnTo>
                  <a:pt x="1704" y="5301"/>
                </a:lnTo>
                <a:lnTo>
                  <a:pt x="1725" y="5292"/>
                </a:lnTo>
                <a:lnTo>
                  <a:pt x="1745" y="5282"/>
                </a:lnTo>
                <a:lnTo>
                  <a:pt x="1763" y="5271"/>
                </a:lnTo>
                <a:lnTo>
                  <a:pt x="1781" y="5259"/>
                </a:lnTo>
                <a:lnTo>
                  <a:pt x="1796" y="5245"/>
                </a:lnTo>
                <a:lnTo>
                  <a:pt x="1810" y="5232"/>
                </a:lnTo>
                <a:lnTo>
                  <a:pt x="1823" y="5219"/>
                </a:lnTo>
                <a:lnTo>
                  <a:pt x="1835" y="5205"/>
                </a:lnTo>
                <a:lnTo>
                  <a:pt x="1846" y="5191"/>
                </a:lnTo>
                <a:lnTo>
                  <a:pt x="1855" y="5178"/>
                </a:lnTo>
                <a:lnTo>
                  <a:pt x="1862" y="5165"/>
                </a:lnTo>
                <a:lnTo>
                  <a:pt x="1866" y="5165"/>
                </a:lnTo>
                <a:lnTo>
                  <a:pt x="1876" y="5305"/>
                </a:lnTo>
                <a:lnTo>
                  <a:pt x="2013" y="5305"/>
                </a:lnTo>
                <a:lnTo>
                  <a:pt x="2011" y="5279"/>
                </a:lnTo>
                <a:lnTo>
                  <a:pt x="2010" y="5252"/>
                </a:lnTo>
                <a:lnTo>
                  <a:pt x="2009" y="5225"/>
                </a:lnTo>
                <a:lnTo>
                  <a:pt x="2008" y="5195"/>
                </a:lnTo>
                <a:lnTo>
                  <a:pt x="2007" y="5166"/>
                </a:lnTo>
                <a:lnTo>
                  <a:pt x="2007" y="5134"/>
                </a:lnTo>
                <a:lnTo>
                  <a:pt x="2006" y="5102"/>
                </a:lnTo>
                <a:lnTo>
                  <a:pt x="2006" y="5069"/>
                </a:lnTo>
                <a:lnTo>
                  <a:pt x="2006" y="4446"/>
                </a:lnTo>
                <a:close/>
                <a:moveTo>
                  <a:pt x="2301" y="4288"/>
                </a:moveTo>
                <a:lnTo>
                  <a:pt x="2301" y="4446"/>
                </a:lnTo>
                <a:lnTo>
                  <a:pt x="2167" y="4446"/>
                </a:lnTo>
                <a:lnTo>
                  <a:pt x="2167" y="4564"/>
                </a:lnTo>
                <a:lnTo>
                  <a:pt x="2301" y="4564"/>
                </a:lnTo>
                <a:lnTo>
                  <a:pt x="2301" y="5032"/>
                </a:lnTo>
                <a:lnTo>
                  <a:pt x="2302" y="5069"/>
                </a:lnTo>
                <a:lnTo>
                  <a:pt x="2304" y="5102"/>
                </a:lnTo>
                <a:lnTo>
                  <a:pt x="2306" y="5119"/>
                </a:lnTo>
                <a:lnTo>
                  <a:pt x="2309" y="5135"/>
                </a:lnTo>
                <a:lnTo>
                  <a:pt x="2311" y="5149"/>
                </a:lnTo>
                <a:lnTo>
                  <a:pt x="2315" y="5165"/>
                </a:lnTo>
                <a:lnTo>
                  <a:pt x="2319" y="5178"/>
                </a:lnTo>
                <a:lnTo>
                  <a:pt x="2324" y="5191"/>
                </a:lnTo>
                <a:lnTo>
                  <a:pt x="2329" y="5203"/>
                </a:lnTo>
                <a:lnTo>
                  <a:pt x="2334" y="5216"/>
                </a:lnTo>
                <a:lnTo>
                  <a:pt x="2340" y="5227"/>
                </a:lnTo>
                <a:lnTo>
                  <a:pt x="2346" y="5238"/>
                </a:lnTo>
                <a:lnTo>
                  <a:pt x="2353" y="5247"/>
                </a:lnTo>
                <a:lnTo>
                  <a:pt x="2361" y="5257"/>
                </a:lnTo>
                <a:lnTo>
                  <a:pt x="2368" y="5265"/>
                </a:lnTo>
                <a:lnTo>
                  <a:pt x="2377" y="5272"/>
                </a:lnTo>
                <a:lnTo>
                  <a:pt x="2385" y="5278"/>
                </a:lnTo>
                <a:lnTo>
                  <a:pt x="2393" y="5284"/>
                </a:lnTo>
                <a:lnTo>
                  <a:pt x="2402" y="5290"/>
                </a:lnTo>
                <a:lnTo>
                  <a:pt x="2411" y="5295"/>
                </a:lnTo>
                <a:lnTo>
                  <a:pt x="2422" y="5300"/>
                </a:lnTo>
                <a:lnTo>
                  <a:pt x="2432" y="5306"/>
                </a:lnTo>
                <a:lnTo>
                  <a:pt x="2443" y="5310"/>
                </a:lnTo>
                <a:lnTo>
                  <a:pt x="2454" y="5313"/>
                </a:lnTo>
                <a:lnTo>
                  <a:pt x="2466" y="5316"/>
                </a:lnTo>
                <a:lnTo>
                  <a:pt x="2478" y="5319"/>
                </a:lnTo>
                <a:lnTo>
                  <a:pt x="2490" y="5321"/>
                </a:lnTo>
                <a:lnTo>
                  <a:pt x="2503" y="5322"/>
                </a:lnTo>
                <a:lnTo>
                  <a:pt x="2516" y="5323"/>
                </a:lnTo>
                <a:lnTo>
                  <a:pt x="2530" y="5323"/>
                </a:lnTo>
                <a:lnTo>
                  <a:pt x="2552" y="5323"/>
                </a:lnTo>
                <a:lnTo>
                  <a:pt x="2573" y="5321"/>
                </a:lnTo>
                <a:lnTo>
                  <a:pt x="2592" y="5319"/>
                </a:lnTo>
                <a:lnTo>
                  <a:pt x="2610" y="5317"/>
                </a:lnTo>
                <a:lnTo>
                  <a:pt x="2627" y="5313"/>
                </a:lnTo>
                <a:lnTo>
                  <a:pt x="2642" y="5310"/>
                </a:lnTo>
                <a:lnTo>
                  <a:pt x="2656" y="5306"/>
                </a:lnTo>
                <a:lnTo>
                  <a:pt x="2669" y="5301"/>
                </a:lnTo>
                <a:lnTo>
                  <a:pt x="2661" y="5182"/>
                </a:lnTo>
                <a:lnTo>
                  <a:pt x="2643" y="5187"/>
                </a:lnTo>
                <a:lnTo>
                  <a:pt x="2624" y="5190"/>
                </a:lnTo>
                <a:lnTo>
                  <a:pt x="2599" y="5192"/>
                </a:lnTo>
                <a:lnTo>
                  <a:pt x="2571" y="5193"/>
                </a:lnTo>
                <a:lnTo>
                  <a:pt x="2555" y="5192"/>
                </a:lnTo>
                <a:lnTo>
                  <a:pt x="2541" y="5190"/>
                </a:lnTo>
                <a:lnTo>
                  <a:pt x="2528" y="5187"/>
                </a:lnTo>
                <a:lnTo>
                  <a:pt x="2515" y="5182"/>
                </a:lnTo>
                <a:lnTo>
                  <a:pt x="2505" y="5176"/>
                </a:lnTo>
                <a:lnTo>
                  <a:pt x="2495" y="5169"/>
                </a:lnTo>
                <a:lnTo>
                  <a:pt x="2487" y="5160"/>
                </a:lnTo>
                <a:lnTo>
                  <a:pt x="2480" y="5149"/>
                </a:lnTo>
                <a:lnTo>
                  <a:pt x="2474" y="5138"/>
                </a:lnTo>
                <a:lnTo>
                  <a:pt x="2467" y="5126"/>
                </a:lnTo>
                <a:lnTo>
                  <a:pt x="2463" y="5113"/>
                </a:lnTo>
                <a:lnTo>
                  <a:pt x="2459" y="5097"/>
                </a:lnTo>
                <a:lnTo>
                  <a:pt x="2457" y="5081"/>
                </a:lnTo>
                <a:lnTo>
                  <a:pt x="2455" y="5064"/>
                </a:lnTo>
                <a:lnTo>
                  <a:pt x="2454" y="5045"/>
                </a:lnTo>
                <a:lnTo>
                  <a:pt x="2453" y="5026"/>
                </a:lnTo>
                <a:lnTo>
                  <a:pt x="2453" y="4564"/>
                </a:lnTo>
                <a:lnTo>
                  <a:pt x="2677" y="4564"/>
                </a:lnTo>
                <a:lnTo>
                  <a:pt x="2677" y="4446"/>
                </a:lnTo>
                <a:lnTo>
                  <a:pt x="2453" y="4446"/>
                </a:lnTo>
                <a:lnTo>
                  <a:pt x="2453" y="4240"/>
                </a:lnTo>
                <a:lnTo>
                  <a:pt x="2301" y="4288"/>
                </a:lnTo>
                <a:close/>
                <a:moveTo>
                  <a:pt x="2794" y="5263"/>
                </a:moveTo>
                <a:lnTo>
                  <a:pt x="2818" y="5275"/>
                </a:lnTo>
                <a:lnTo>
                  <a:pt x="2844" y="5287"/>
                </a:lnTo>
                <a:lnTo>
                  <a:pt x="2873" y="5297"/>
                </a:lnTo>
                <a:lnTo>
                  <a:pt x="2902" y="5306"/>
                </a:lnTo>
                <a:lnTo>
                  <a:pt x="2934" y="5313"/>
                </a:lnTo>
                <a:lnTo>
                  <a:pt x="2967" y="5319"/>
                </a:lnTo>
                <a:lnTo>
                  <a:pt x="2984" y="5321"/>
                </a:lnTo>
                <a:lnTo>
                  <a:pt x="3000" y="5322"/>
                </a:lnTo>
                <a:lnTo>
                  <a:pt x="3018" y="5323"/>
                </a:lnTo>
                <a:lnTo>
                  <a:pt x="3036" y="5323"/>
                </a:lnTo>
                <a:lnTo>
                  <a:pt x="3054" y="5323"/>
                </a:lnTo>
                <a:lnTo>
                  <a:pt x="3072" y="5322"/>
                </a:lnTo>
                <a:lnTo>
                  <a:pt x="3090" y="5320"/>
                </a:lnTo>
                <a:lnTo>
                  <a:pt x="3106" y="5318"/>
                </a:lnTo>
                <a:lnTo>
                  <a:pt x="3124" y="5316"/>
                </a:lnTo>
                <a:lnTo>
                  <a:pt x="3139" y="5312"/>
                </a:lnTo>
                <a:lnTo>
                  <a:pt x="3155" y="5309"/>
                </a:lnTo>
                <a:lnTo>
                  <a:pt x="3170" y="5303"/>
                </a:lnTo>
                <a:lnTo>
                  <a:pt x="3185" y="5299"/>
                </a:lnTo>
                <a:lnTo>
                  <a:pt x="3198" y="5293"/>
                </a:lnTo>
                <a:lnTo>
                  <a:pt x="3212" y="5287"/>
                </a:lnTo>
                <a:lnTo>
                  <a:pt x="3225" y="5281"/>
                </a:lnTo>
                <a:lnTo>
                  <a:pt x="3237" y="5274"/>
                </a:lnTo>
                <a:lnTo>
                  <a:pt x="3248" y="5267"/>
                </a:lnTo>
                <a:lnTo>
                  <a:pt x="3259" y="5259"/>
                </a:lnTo>
                <a:lnTo>
                  <a:pt x="3271" y="5250"/>
                </a:lnTo>
                <a:lnTo>
                  <a:pt x="3280" y="5241"/>
                </a:lnTo>
                <a:lnTo>
                  <a:pt x="3290" y="5232"/>
                </a:lnTo>
                <a:lnTo>
                  <a:pt x="3298" y="5223"/>
                </a:lnTo>
                <a:lnTo>
                  <a:pt x="3306" y="5213"/>
                </a:lnTo>
                <a:lnTo>
                  <a:pt x="3315" y="5202"/>
                </a:lnTo>
                <a:lnTo>
                  <a:pt x="3322" y="5191"/>
                </a:lnTo>
                <a:lnTo>
                  <a:pt x="3328" y="5180"/>
                </a:lnTo>
                <a:lnTo>
                  <a:pt x="3333" y="5169"/>
                </a:lnTo>
                <a:lnTo>
                  <a:pt x="3338" y="5156"/>
                </a:lnTo>
                <a:lnTo>
                  <a:pt x="3342" y="5144"/>
                </a:lnTo>
                <a:lnTo>
                  <a:pt x="3346" y="5132"/>
                </a:lnTo>
                <a:lnTo>
                  <a:pt x="3349" y="5119"/>
                </a:lnTo>
                <a:lnTo>
                  <a:pt x="3351" y="5105"/>
                </a:lnTo>
                <a:lnTo>
                  <a:pt x="3353" y="5091"/>
                </a:lnTo>
                <a:lnTo>
                  <a:pt x="3354" y="5078"/>
                </a:lnTo>
                <a:lnTo>
                  <a:pt x="3355" y="5064"/>
                </a:lnTo>
                <a:lnTo>
                  <a:pt x="3354" y="5040"/>
                </a:lnTo>
                <a:lnTo>
                  <a:pt x="3351" y="5018"/>
                </a:lnTo>
                <a:lnTo>
                  <a:pt x="3347" y="4997"/>
                </a:lnTo>
                <a:lnTo>
                  <a:pt x="3340" y="4977"/>
                </a:lnTo>
                <a:lnTo>
                  <a:pt x="3332" y="4958"/>
                </a:lnTo>
                <a:lnTo>
                  <a:pt x="3323" y="4940"/>
                </a:lnTo>
                <a:lnTo>
                  <a:pt x="3311" y="4924"/>
                </a:lnTo>
                <a:lnTo>
                  <a:pt x="3297" y="4907"/>
                </a:lnTo>
                <a:lnTo>
                  <a:pt x="3282" y="4892"/>
                </a:lnTo>
                <a:lnTo>
                  <a:pt x="3266" y="4878"/>
                </a:lnTo>
                <a:lnTo>
                  <a:pt x="3247" y="4864"/>
                </a:lnTo>
                <a:lnTo>
                  <a:pt x="3227" y="4851"/>
                </a:lnTo>
                <a:lnTo>
                  <a:pt x="3205" y="4839"/>
                </a:lnTo>
                <a:lnTo>
                  <a:pt x="3182" y="4828"/>
                </a:lnTo>
                <a:lnTo>
                  <a:pt x="3156" y="4816"/>
                </a:lnTo>
                <a:lnTo>
                  <a:pt x="3130" y="4806"/>
                </a:lnTo>
                <a:lnTo>
                  <a:pt x="3091" y="4790"/>
                </a:lnTo>
                <a:lnTo>
                  <a:pt x="3057" y="4775"/>
                </a:lnTo>
                <a:lnTo>
                  <a:pt x="3043" y="4766"/>
                </a:lnTo>
                <a:lnTo>
                  <a:pt x="3030" y="4758"/>
                </a:lnTo>
                <a:lnTo>
                  <a:pt x="3018" y="4751"/>
                </a:lnTo>
                <a:lnTo>
                  <a:pt x="3007" y="4742"/>
                </a:lnTo>
                <a:lnTo>
                  <a:pt x="2998" y="4734"/>
                </a:lnTo>
                <a:lnTo>
                  <a:pt x="2990" y="4725"/>
                </a:lnTo>
                <a:lnTo>
                  <a:pt x="2983" y="4715"/>
                </a:lnTo>
                <a:lnTo>
                  <a:pt x="2978" y="4705"/>
                </a:lnTo>
                <a:lnTo>
                  <a:pt x="2974" y="4695"/>
                </a:lnTo>
                <a:lnTo>
                  <a:pt x="2971" y="4684"/>
                </a:lnTo>
                <a:lnTo>
                  <a:pt x="2969" y="4672"/>
                </a:lnTo>
                <a:lnTo>
                  <a:pt x="2969" y="4659"/>
                </a:lnTo>
                <a:lnTo>
                  <a:pt x="2969" y="4647"/>
                </a:lnTo>
                <a:lnTo>
                  <a:pt x="2971" y="4636"/>
                </a:lnTo>
                <a:lnTo>
                  <a:pt x="2974" y="4625"/>
                </a:lnTo>
                <a:lnTo>
                  <a:pt x="2978" y="4613"/>
                </a:lnTo>
                <a:lnTo>
                  <a:pt x="2983" y="4603"/>
                </a:lnTo>
                <a:lnTo>
                  <a:pt x="2989" y="4594"/>
                </a:lnTo>
                <a:lnTo>
                  <a:pt x="2996" y="4585"/>
                </a:lnTo>
                <a:lnTo>
                  <a:pt x="3004" y="4577"/>
                </a:lnTo>
                <a:lnTo>
                  <a:pt x="3015" y="4568"/>
                </a:lnTo>
                <a:lnTo>
                  <a:pt x="3025" y="4562"/>
                </a:lnTo>
                <a:lnTo>
                  <a:pt x="3036" y="4556"/>
                </a:lnTo>
                <a:lnTo>
                  <a:pt x="3049" y="4551"/>
                </a:lnTo>
                <a:lnTo>
                  <a:pt x="3063" y="4547"/>
                </a:lnTo>
                <a:lnTo>
                  <a:pt x="3078" y="4544"/>
                </a:lnTo>
                <a:lnTo>
                  <a:pt x="3093" y="4542"/>
                </a:lnTo>
                <a:lnTo>
                  <a:pt x="3110" y="4542"/>
                </a:lnTo>
                <a:lnTo>
                  <a:pt x="3125" y="4542"/>
                </a:lnTo>
                <a:lnTo>
                  <a:pt x="3139" y="4543"/>
                </a:lnTo>
                <a:lnTo>
                  <a:pt x="3153" y="4545"/>
                </a:lnTo>
                <a:lnTo>
                  <a:pt x="3167" y="4547"/>
                </a:lnTo>
                <a:lnTo>
                  <a:pt x="3192" y="4552"/>
                </a:lnTo>
                <a:lnTo>
                  <a:pt x="3216" y="4559"/>
                </a:lnTo>
                <a:lnTo>
                  <a:pt x="3236" y="4567"/>
                </a:lnTo>
                <a:lnTo>
                  <a:pt x="3255" y="4576"/>
                </a:lnTo>
                <a:lnTo>
                  <a:pt x="3272" y="4584"/>
                </a:lnTo>
                <a:lnTo>
                  <a:pt x="3286" y="4591"/>
                </a:lnTo>
                <a:lnTo>
                  <a:pt x="3323" y="4480"/>
                </a:lnTo>
                <a:lnTo>
                  <a:pt x="3304" y="4468"/>
                </a:lnTo>
                <a:lnTo>
                  <a:pt x="3283" y="4458"/>
                </a:lnTo>
                <a:lnTo>
                  <a:pt x="3259" y="4449"/>
                </a:lnTo>
                <a:lnTo>
                  <a:pt x="3234" y="4442"/>
                </a:lnTo>
                <a:lnTo>
                  <a:pt x="3206" y="4435"/>
                </a:lnTo>
                <a:lnTo>
                  <a:pt x="3177" y="4431"/>
                </a:lnTo>
                <a:lnTo>
                  <a:pt x="3145" y="4427"/>
                </a:lnTo>
                <a:lnTo>
                  <a:pt x="3114" y="4426"/>
                </a:lnTo>
                <a:lnTo>
                  <a:pt x="3097" y="4426"/>
                </a:lnTo>
                <a:lnTo>
                  <a:pt x="3080" y="4427"/>
                </a:lnTo>
                <a:lnTo>
                  <a:pt x="3065" y="4430"/>
                </a:lnTo>
                <a:lnTo>
                  <a:pt x="3048" y="4432"/>
                </a:lnTo>
                <a:lnTo>
                  <a:pt x="3033" y="4435"/>
                </a:lnTo>
                <a:lnTo>
                  <a:pt x="3019" y="4438"/>
                </a:lnTo>
                <a:lnTo>
                  <a:pt x="3004" y="4442"/>
                </a:lnTo>
                <a:lnTo>
                  <a:pt x="2990" y="4446"/>
                </a:lnTo>
                <a:lnTo>
                  <a:pt x="2977" y="4451"/>
                </a:lnTo>
                <a:lnTo>
                  <a:pt x="2964" y="4457"/>
                </a:lnTo>
                <a:lnTo>
                  <a:pt x="2951" y="4463"/>
                </a:lnTo>
                <a:lnTo>
                  <a:pt x="2939" y="4469"/>
                </a:lnTo>
                <a:lnTo>
                  <a:pt x="2928" y="4477"/>
                </a:lnTo>
                <a:lnTo>
                  <a:pt x="2918" y="4484"/>
                </a:lnTo>
                <a:lnTo>
                  <a:pt x="2906" y="4492"/>
                </a:lnTo>
                <a:lnTo>
                  <a:pt x="2897" y="4500"/>
                </a:lnTo>
                <a:lnTo>
                  <a:pt x="2888" y="4509"/>
                </a:lnTo>
                <a:lnTo>
                  <a:pt x="2879" y="4518"/>
                </a:lnTo>
                <a:lnTo>
                  <a:pt x="2871" y="4528"/>
                </a:lnTo>
                <a:lnTo>
                  <a:pt x="2862" y="4538"/>
                </a:lnTo>
                <a:lnTo>
                  <a:pt x="2855" y="4548"/>
                </a:lnTo>
                <a:lnTo>
                  <a:pt x="2849" y="4558"/>
                </a:lnTo>
                <a:lnTo>
                  <a:pt x="2843" y="4569"/>
                </a:lnTo>
                <a:lnTo>
                  <a:pt x="2838" y="4581"/>
                </a:lnTo>
                <a:lnTo>
                  <a:pt x="2833" y="4592"/>
                </a:lnTo>
                <a:lnTo>
                  <a:pt x="2829" y="4604"/>
                </a:lnTo>
                <a:lnTo>
                  <a:pt x="2826" y="4615"/>
                </a:lnTo>
                <a:lnTo>
                  <a:pt x="2823" y="4628"/>
                </a:lnTo>
                <a:lnTo>
                  <a:pt x="2821" y="4640"/>
                </a:lnTo>
                <a:lnTo>
                  <a:pt x="2819" y="4653"/>
                </a:lnTo>
                <a:lnTo>
                  <a:pt x="2818" y="4665"/>
                </a:lnTo>
                <a:lnTo>
                  <a:pt x="2818" y="4679"/>
                </a:lnTo>
                <a:lnTo>
                  <a:pt x="2819" y="4697"/>
                </a:lnTo>
                <a:lnTo>
                  <a:pt x="2821" y="4715"/>
                </a:lnTo>
                <a:lnTo>
                  <a:pt x="2825" y="4734"/>
                </a:lnTo>
                <a:lnTo>
                  <a:pt x="2831" y="4751"/>
                </a:lnTo>
                <a:lnTo>
                  <a:pt x="2839" y="4769"/>
                </a:lnTo>
                <a:lnTo>
                  <a:pt x="2848" y="4785"/>
                </a:lnTo>
                <a:lnTo>
                  <a:pt x="2860" y="4801"/>
                </a:lnTo>
                <a:lnTo>
                  <a:pt x="2873" y="4816"/>
                </a:lnTo>
                <a:lnTo>
                  <a:pt x="2888" y="4832"/>
                </a:lnTo>
                <a:lnTo>
                  <a:pt x="2905" y="4846"/>
                </a:lnTo>
                <a:lnTo>
                  <a:pt x="2924" y="4860"/>
                </a:lnTo>
                <a:lnTo>
                  <a:pt x="2944" y="4874"/>
                </a:lnTo>
                <a:lnTo>
                  <a:pt x="2967" y="4887"/>
                </a:lnTo>
                <a:lnTo>
                  <a:pt x="2991" y="4899"/>
                </a:lnTo>
                <a:lnTo>
                  <a:pt x="3018" y="4910"/>
                </a:lnTo>
                <a:lnTo>
                  <a:pt x="3046" y="4922"/>
                </a:lnTo>
                <a:lnTo>
                  <a:pt x="3067" y="4930"/>
                </a:lnTo>
                <a:lnTo>
                  <a:pt x="3086" y="4937"/>
                </a:lnTo>
                <a:lnTo>
                  <a:pt x="3103" y="4945"/>
                </a:lnTo>
                <a:lnTo>
                  <a:pt x="3119" y="4953"/>
                </a:lnTo>
                <a:lnTo>
                  <a:pt x="3133" y="4961"/>
                </a:lnTo>
                <a:lnTo>
                  <a:pt x="3146" y="4970"/>
                </a:lnTo>
                <a:lnTo>
                  <a:pt x="3157" y="4979"/>
                </a:lnTo>
                <a:lnTo>
                  <a:pt x="3168" y="4988"/>
                </a:lnTo>
                <a:lnTo>
                  <a:pt x="3177" y="4997"/>
                </a:lnTo>
                <a:lnTo>
                  <a:pt x="3184" y="5006"/>
                </a:lnTo>
                <a:lnTo>
                  <a:pt x="3190" y="5017"/>
                </a:lnTo>
                <a:lnTo>
                  <a:pt x="3195" y="5028"/>
                </a:lnTo>
                <a:lnTo>
                  <a:pt x="3199" y="5039"/>
                </a:lnTo>
                <a:lnTo>
                  <a:pt x="3202" y="5051"/>
                </a:lnTo>
                <a:lnTo>
                  <a:pt x="3203" y="5065"/>
                </a:lnTo>
                <a:lnTo>
                  <a:pt x="3204" y="5078"/>
                </a:lnTo>
                <a:lnTo>
                  <a:pt x="3203" y="5091"/>
                </a:lnTo>
                <a:lnTo>
                  <a:pt x="3201" y="5104"/>
                </a:lnTo>
                <a:lnTo>
                  <a:pt x="3198" y="5117"/>
                </a:lnTo>
                <a:lnTo>
                  <a:pt x="3194" y="5129"/>
                </a:lnTo>
                <a:lnTo>
                  <a:pt x="3188" y="5139"/>
                </a:lnTo>
                <a:lnTo>
                  <a:pt x="3181" y="5150"/>
                </a:lnTo>
                <a:lnTo>
                  <a:pt x="3173" y="5160"/>
                </a:lnTo>
                <a:lnTo>
                  <a:pt x="3164" y="5169"/>
                </a:lnTo>
                <a:lnTo>
                  <a:pt x="3152" y="5177"/>
                </a:lnTo>
                <a:lnTo>
                  <a:pt x="3140" y="5184"/>
                </a:lnTo>
                <a:lnTo>
                  <a:pt x="3127" y="5190"/>
                </a:lnTo>
                <a:lnTo>
                  <a:pt x="3113" y="5196"/>
                </a:lnTo>
                <a:lnTo>
                  <a:pt x="3096" y="5200"/>
                </a:lnTo>
                <a:lnTo>
                  <a:pt x="3078" y="5203"/>
                </a:lnTo>
                <a:lnTo>
                  <a:pt x="3059" y="5204"/>
                </a:lnTo>
                <a:lnTo>
                  <a:pt x="3039" y="5205"/>
                </a:lnTo>
                <a:lnTo>
                  <a:pt x="3025" y="5205"/>
                </a:lnTo>
                <a:lnTo>
                  <a:pt x="3009" y="5204"/>
                </a:lnTo>
                <a:lnTo>
                  <a:pt x="2995" y="5202"/>
                </a:lnTo>
                <a:lnTo>
                  <a:pt x="2981" y="5200"/>
                </a:lnTo>
                <a:lnTo>
                  <a:pt x="2951" y="5194"/>
                </a:lnTo>
                <a:lnTo>
                  <a:pt x="2924" y="5186"/>
                </a:lnTo>
                <a:lnTo>
                  <a:pt x="2897" y="5177"/>
                </a:lnTo>
                <a:lnTo>
                  <a:pt x="2873" y="5167"/>
                </a:lnTo>
                <a:lnTo>
                  <a:pt x="2851" y="5155"/>
                </a:lnTo>
                <a:lnTo>
                  <a:pt x="2832" y="5145"/>
                </a:lnTo>
                <a:lnTo>
                  <a:pt x="2794" y="5263"/>
                </a:lnTo>
                <a:close/>
                <a:moveTo>
                  <a:pt x="3911" y="5208"/>
                </a:moveTo>
                <a:lnTo>
                  <a:pt x="3896" y="5207"/>
                </a:lnTo>
                <a:lnTo>
                  <a:pt x="3882" y="5205"/>
                </a:lnTo>
                <a:lnTo>
                  <a:pt x="3869" y="5203"/>
                </a:lnTo>
                <a:lnTo>
                  <a:pt x="3856" y="5200"/>
                </a:lnTo>
                <a:lnTo>
                  <a:pt x="3843" y="5197"/>
                </a:lnTo>
                <a:lnTo>
                  <a:pt x="3831" y="5193"/>
                </a:lnTo>
                <a:lnTo>
                  <a:pt x="3819" y="5188"/>
                </a:lnTo>
                <a:lnTo>
                  <a:pt x="3807" y="5182"/>
                </a:lnTo>
                <a:lnTo>
                  <a:pt x="3795" y="5176"/>
                </a:lnTo>
                <a:lnTo>
                  <a:pt x="3784" y="5169"/>
                </a:lnTo>
                <a:lnTo>
                  <a:pt x="3773" y="5161"/>
                </a:lnTo>
                <a:lnTo>
                  <a:pt x="3763" y="5152"/>
                </a:lnTo>
                <a:lnTo>
                  <a:pt x="3752" y="5143"/>
                </a:lnTo>
                <a:lnTo>
                  <a:pt x="3743" y="5134"/>
                </a:lnTo>
                <a:lnTo>
                  <a:pt x="3734" y="5124"/>
                </a:lnTo>
                <a:lnTo>
                  <a:pt x="3725" y="5113"/>
                </a:lnTo>
                <a:lnTo>
                  <a:pt x="3717" y="5101"/>
                </a:lnTo>
                <a:lnTo>
                  <a:pt x="3709" y="5089"/>
                </a:lnTo>
                <a:lnTo>
                  <a:pt x="3701" y="5077"/>
                </a:lnTo>
                <a:lnTo>
                  <a:pt x="3694" y="5065"/>
                </a:lnTo>
                <a:lnTo>
                  <a:pt x="3688" y="5051"/>
                </a:lnTo>
                <a:lnTo>
                  <a:pt x="3682" y="5037"/>
                </a:lnTo>
                <a:lnTo>
                  <a:pt x="3677" y="5023"/>
                </a:lnTo>
                <a:lnTo>
                  <a:pt x="3672" y="5008"/>
                </a:lnTo>
                <a:lnTo>
                  <a:pt x="3668" y="4993"/>
                </a:lnTo>
                <a:lnTo>
                  <a:pt x="3664" y="4978"/>
                </a:lnTo>
                <a:lnTo>
                  <a:pt x="3661" y="4961"/>
                </a:lnTo>
                <a:lnTo>
                  <a:pt x="3658" y="4945"/>
                </a:lnTo>
                <a:lnTo>
                  <a:pt x="3655" y="4929"/>
                </a:lnTo>
                <a:lnTo>
                  <a:pt x="3654" y="4911"/>
                </a:lnTo>
                <a:lnTo>
                  <a:pt x="3653" y="4895"/>
                </a:lnTo>
                <a:lnTo>
                  <a:pt x="3653" y="4877"/>
                </a:lnTo>
                <a:lnTo>
                  <a:pt x="3654" y="4846"/>
                </a:lnTo>
                <a:lnTo>
                  <a:pt x="3657" y="4815"/>
                </a:lnTo>
                <a:lnTo>
                  <a:pt x="3662" y="4786"/>
                </a:lnTo>
                <a:lnTo>
                  <a:pt x="3669" y="4756"/>
                </a:lnTo>
                <a:lnTo>
                  <a:pt x="3673" y="4742"/>
                </a:lnTo>
                <a:lnTo>
                  <a:pt x="3677" y="4728"/>
                </a:lnTo>
                <a:lnTo>
                  <a:pt x="3682" y="4713"/>
                </a:lnTo>
                <a:lnTo>
                  <a:pt x="3688" y="4700"/>
                </a:lnTo>
                <a:lnTo>
                  <a:pt x="3694" y="4687"/>
                </a:lnTo>
                <a:lnTo>
                  <a:pt x="3700" y="4674"/>
                </a:lnTo>
                <a:lnTo>
                  <a:pt x="3708" y="4661"/>
                </a:lnTo>
                <a:lnTo>
                  <a:pt x="3716" y="4649"/>
                </a:lnTo>
                <a:lnTo>
                  <a:pt x="3724" y="4638"/>
                </a:lnTo>
                <a:lnTo>
                  <a:pt x="3733" y="4627"/>
                </a:lnTo>
                <a:lnTo>
                  <a:pt x="3742" y="4616"/>
                </a:lnTo>
                <a:lnTo>
                  <a:pt x="3752" y="4606"/>
                </a:lnTo>
                <a:lnTo>
                  <a:pt x="3763" y="4597"/>
                </a:lnTo>
                <a:lnTo>
                  <a:pt x="3774" y="4588"/>
                </a:lnTo>
                <a:lnTo>
                  <a:pt x="3785" y="4580"/>
                </a:lnTo>
                <a:lnTo>
                  <a:pt x="3797" y="4572"/>
                </a:lnTo>
                <a:lnTo>
                  <a:pt x="3811" y="4566"/>
                </a:lnTo>
                <a:lnTo>
                  <a:pt x="3824" y="4560"/>
                </a:lnTo>
                <a:lnTo>
                  <a:pt x="3837" y="4555"/>
                </a:lnTo>
                <a:lnTo>
                  <a:pt x="3851" y="4551"/>
                </a:lnTo>
                <a:lnTo>
                  <a:pt x="3867" y="4548"/>
                </a:lnTo>
                <a:lnTo>
                  <a:pt x="3882" y="4545"/>
                </a:lnTo>
                <a:lnTo>
                  <a:pt x="3898" y="4544"/>
                </a:lnTo>
                <a:lnTo>
                  <a:pt x="3916" y="4544"/>
                </a:lnTo>
                <a:lnTo>
                  <a:pt x="3933" y="4544"/>
                </a:lnTo>
                <a:lnTo>
                  <a:pt x="3949" y="4546"/>
                </a:lnTo>
                <a:lnTo>
                  <a:pt x="3965" y="4548"/>
                </a:lnTo>
                <a:lnTo>
                  <a:pt x="3980" y="4552"/>
                </a:lnTo>
                <a:lnTo>
                  <a:pt x="3994" y="4556"/>
                </a:lnTo>
                <a:lnTo>
                  <a:pt x="4008" y="4561"/>
                </a:lnTo>
                <a:lnTo>
                  <a:pt x="4021" y="4567"/>
                </a:lnTo>
                <a:lnTo>
                  <a:pt x="4034" y="4575"/>
                </a:lnTo>
                <a:lnTo>
                  <a:pt x="4045" y="4582"/>
                </a:lnTo>
                <a:lnTo>
                  <a:pt x="4058" y="4590"/>
                </a:lnTo>
                <a:lnTo>
                  <a:pt x="4068" y="4599"/>
                </a:lnTo>
                <a:lnTo>
                  <a:pt x="4078" y="4609"/>
                </a:lnTo>
                <a:lnTo>
                  <a:pt x="4088" y="4619"/>
                </a:lnTo>
                <a:lnTo>
                  <a:pt x="4097" y="4630"/>
                </a:lnTo>
                <a:lnTo>
                  <a:pt x="4106" y="4641"/>
                </a:lnTo>
                <a:lnTo>
                  <a:pt x="4114" y="4653"/>
                </a:lnTo>
                <a:lnTo>
                  <a:pt x="4121" y="4665"/>
                </a:lnTo>
                <a:lnTo>
                  <a:pt x="4128" y="4678"/>
                </a:lnTo>
                <a:lnTo>
                  <a:pt x="4134" y="4691"/>
                </a:lnTo>
                <a:lnTo>
                  <a:pt x="4140" y="4704"/>
                </a:lnTo>
                <a:lnTo>
                  <a:pt x="4145" y="4717"/>
                </a:lnTo>
                <a:lnTo>
                  <a:pt x="4150" y="4731"/>
                </a:lnTo>
                <a:lnTo>
                  <a:pt x="4155" y="4745"/>
                </a:lnTo>
                <a:lnTo>
                  <a:pt x="4159" y="4759"/>
                </a:lnTo>
                <a:lnTo>
                  <a:pt x="4165" y="4788"/>
                </a:lnTo>
                <a:lnTo>
                  <a:pt x="4170" y="4815"/>
                </a:lnTo>
                <a:lnTo>
                  <a:pt x="4172" y="4844"/>
                </a:lnTo>
                <a:lnTo>
                  <a:pt x="4173" y="4872"/>
                </a:lnTo>
                <a:lnTo>
                  <a:pt x="4173" y="4890"/>
                </a:lnTo>
                <a:lnTo>
                  <a:pt x="4172" y="4907"/>
                </a:lnTo>
                <a:lnTo>
                  <a:pt x="4170" y="4925"/>
                </a:lnTo>
                <a:lnTo>
                  <a:pt x="4168" y="4942"/>
                </a:lnTo>
                <a:lnTo>
                  <a:pt x="4165" y="4959"/>
                </a:lnTo>
                <a:lnTo>
                  <a:pt x="4162" y="4976"/>
                </a:lnTo>
                <a:lnTo>
                  <a:pt x="4158" y="4991"/>
                </a:lnTo>
                <a:lnTo>
                  <a:pt x="4154" y="5006"/>
                </a:lnTo>
                <a:lnTo>
                  <a:pt x="4148" y="5022"/>
                </a:lnTo>
                <a:lnTo>
                  <a:pt x="4142" y="5036"/>
                </a:lnTo>
                <a:lnTo>
                  <a:pt x="4136" y="5050"/>
                </a:lnTo>
                <a:lnTo>
                  <a:pt x="4130" y="5064"/>
                </a:lnTo>
                <a:lnTo>
                  <a:pt x="4123" y="5077"/>
                </a:lnTo>
                <a:lnTo>
                  <a:pt x="4115" y="5089"/>
                </a:lnTo>
                <a:lnTo>
                  <a:pt x="4107" y="5101"/>
                </a:lnTo>
                <a:lnTo>
                  <a:pt x="4098" y="5113"/>
                </a:lnTo>
                <a:lnTo>
                  <a:pt x="4089" y="5124"/>
                </a:lnTo>
                <a:lnTo>
                  <a:pt x="4080" y="5134"/>
                </a:lnTo>
                <a:lnTo>
                  <a:pt x="4070" y="5143"/>
                </a:lnTo>
                <a:lnTo>
                  <a:pt x="4060" y="5152"/>
                </a:lnTo>
                <a:lnTo>
                  <a:pt x="4049" y="5161"/>
                </a:lnTo>
                <a:lnTo>
                  <a:pt x="4038" y="5169"/>
                </a:lnTo>
                <a:lnTo>
                  <a:pt x="4027" y="5176"/>
                </a:lnTo>
                <a:lnTo>
                  <a:pt x="4016" y="5182"/>
                </a:lnTo>
                <a:lnTo>
                  <a:pt x="4004" y="5188"/>
                </a:lnTo>
                <a:lnTo>
                  <a:pt x="3991" y="5193"/>
                </a:lnTo>
                <a:lnTo>
                  <a:pt x="3979" y="5197"/>
                </a:lnTo>
                <a:lnTo>
                  <a:pt x="3966" y="5200"/>
                </a:lnTo>
                <a:lnTo>
                  <a:pt x="3952" y="5203"/>
                </a:lnTo>
                <a:lnTo>
                  <a:pt x="3939" y="5205"/>
                </a:lnTo>
                <a:lnTo>
                  <a:pt x="3926" y="5207"/>
                </a:lnTo>
                <a:lnTo>
                  <a:pt x="3912" y="5208"/>
                </a:lnTo>
                <a:lnTo>
                  <a:pt x="3911" y="5208"/>
                </a:lnTo>
                <a:close/>
                <a:moveTo>
                  <a:pt x="3907" y="5325"/>
                </a:moveTo>
                <a:lnTo>
                  <a:pt x="3926" y="5324"/>
                </a:lnTo>
                <a:lnTo>
                  <a:pt x="3945" y="5323"/>
                </a:lnTo>
                <a:lnTo>
                  <a:pt x="3965" y="5321"/>
                </a:lnTo>
                <a:lnTo>
                  <a:pt x="3984" y="5318"/>
                </a:lnTo>
                <a:lnTo>
                  <a:pt x="4002" y="5315"/>
                </a:lnTo>
                <a:lnTo>
                  <a:pt x="4022" y="5310"/>
                </a:lnTo>
                <a:lnTo>
                  <a:pt x="4040" y="5305"/>
                </a:lnTo>
                <a:lnTo>
                  <a:pt x="4060" y="5298"/>
                </a:lnTo>
                <a:lnTo>
                  <a:pt x="4078" y="5291"/>
                </a:lnTo>
                <a:lnTo>
                  <a:pt x="4096" y="5283"/>
                </a:lnTo>
                <a:lnTo>
                  <a:pt x="4114" y="5274"/>
                </a:lnTo>
                <a:lnTo>
                  <a:pt x="4131" y="5264"/>
                </a:lnTo>
                <a:lnTo>
                  <a:pt x="4148" y="5253"/>
                </a:lnTo>
                <a:lnTo>
                  <a:pt x="4165" y="5241"/>
                </a:lnTo>
                <a:lnTo>
                  <a:pt x="4181" y="5229"/>
                </a:lnTo>
                <a:lnTo>
                  <a:pt x="4196" y="5216"/>
                </a:lnTo>
                <a:lnTo>
                  <a:pt x="4211" y="5201"/>
                </a:lnTo>
                <a:lnTo>
                  <a:pt x="4225" y="5185"/>
                </a:lnTo>
                <a:lnTo>
                  <a:pt x="4239" y="5169"/>
                </a:lnTo>
                <a:lnTo>
                  <a:pt x="4252" y="5152"/>
                </a:lnTo>
                <a:lnTo>
                  <a:pt x="4264" y="5134"/>
                </a:lnTo>
                <a:lnTo>
                  <a:pt x="4275" y="5115"/>
                </a:lnTo>
                <a:lnTo>
                  <a:pt x="4285" y="5094"/>
                </a:lnTo>
                <a:lnTo>
                  <a:pt x="4294" y="5073"/>
                </a:lnTo>
                <a:lnTo>
                  <a:pt x="4304" y="5050"/>
                </a:lnTo>
                <a:lnTo>
                  <a:pt x="4311" y="5028"/>
                </a:lnTo>
                <a:lnTo>
                  <a:pt x="4317" y="5003"/>
                </a:lnTo>
                <a:lnTo>
                  <a:pt x="4323" y="4978"/>
                </a:lnTo>
                <a:lnTo>
                  <a:pt x="4327" y="4951"/>
                </a:lnTo>
                <a:lnTo>
                  <a:pt x="4330" y="4925"/>
                </a:lnTo>
                <a:lnTo>
                  <a:pt x="4332" y="4896"/>
                </a:lnTo>
                <a:lnTo>
                  <a:pt x="4332" y="4867"/>
                </a:lnTo>
                <a:lnTo>
                  <a:pt x="4332" y="4842"/>
                </a:lnTo>
                <a:lnTo>
                  <a:pt x="4331" y="4819"/>
                </a:lnTo>
                <a:lnTo>
                  <a:pt x="4328" y="4795"/>
                </a:lnTo>
                <a:lnTo>
                  <a:pt x="4325" y="4773"/>
                </a:lnTo>
                <a:lnTo>
                  <a:pt x="4321" y="4750"/>
                </a:lnTo>
                <a:lnTo>
                  <a:pt x="4316" y="4729"/>
                </a:lnTo>
                <a:lnTo>
                  <a:pt x="4310" y="4708"/>
                </a:lnTo>
                <a:lnTo>
                  <a:pt x="4303" y="4688"/>
                </a:lnTo>
                <a:lnTo>
                  <a:pt x="4295" y="4667"/>
                </a:lnTo>
                <a:lnTo>
                  <a:pt x="4286" y="4649"/>
                </a:lnTo>
                <a:lnTo>
                  <a:pt x="4277" y="4631"/>
                </a:lnTo>
                <a:lnTo>
                  <a:pt x="4267" y="4612"/>
                </a:lnTo>
                <a:lnTo>
                  <a:pt x="4256" y="4595"/>
                </a:lnTo>
                <a:lnTo>
                  <a:pt x="4244" y="4579"/>
                </a:lnTo>
                <a:lnTo>
                  <a:pt x="4232" y="4563"/>
                </a:lnTo>
                <a:lnTo>
                  <a:pt x="4219" y="4549"/>
                </a:lnTo>
                <a:lnTo>
                  <a:pt x="4205" y="4535"/>
                </a:lnTo>
                <a:lnTo>
                  <a:pt x="4190" y="4521"/>
                </a:lnTo>
                <a:lnTo>
                  <a:pt x="4174" y="4508"/>
                </a:lnTo>
                <a:lnTo>
                  <a:pt x="4159" y="4497"/>
                </a:lnTo>
                <a:lnTo>
                  <a:pt x="4141" y="4486"/>
                </a:lnTo>
                <a:lnTo>
                  <a:pt x="4124" y="4475"/>
                </a:lnTo>
                <a:lnTo>
                  <a:pt x="4107" y="4466"/>
                </a:lnTo>
                <a:lnTo>
                  <a:pt x="4088" y="4458"/>
                </a:lnTo>
                <a:lnTo>
                  <a:pt x="4069" y="4451"/>
                </a:lnTo>
                <a:lnTo>
                  <a:pt x="4049" y="4445"/>
                </a:lnTo>
                <a:lnTo>
                  <a:pt x="4029" y="4439"/>
                </a:lnTo>
                <a:lnTo>
                  <a:pt x="4008" y="4435"/>
                </a:lnTo>
                <a:lnTo>
                  <a:pt x="3986" y="4431"/>
                </a:lnTo>
                <a:lnTo>
                  <a:pt x="3965" y="4429"/>
                </a:lnTo>
                <a:lnTo>
                  <a:pt x="3942" y="4426"/>
                </a:lnTo>
                <a:lnTo>
                  <a:pt x="3919" y="4426"/>
                </a:lnTo>
                <a:lnTo>
                  <a:pt x="3897" y="4426"/>
                </a:lnTo>
                <a:lnTo>
                  <a:pt x="3876" y="4429"/>
                </a:lnTo>
                <a:lnTo>
                  <a:pt x="3855" y="4431"/>
                </a:lnTo>
                <a:lnTo>
                  <a:pt x="3833" y="4434"/>
                </a:lnTo>
                <a:lnTo>
                  <a:pt x="3813" y="4439"/>
                </a:lnTo>
                <a:lnTo>
                  <a:pt x="3792" y="4444"/>
                </a:lnTo>
                <a:lnTo>
                  <a:pt x="3773" y="4450"/>
                </a:lnTo>
                <a:lnTo>
                  <a:pt x="3753" y="4457"/>
                </a:lnTo>
                <a:lnTo>
                  <a:pt x="3734" y="4465"/>
                </a:lnTo>
                <a:lnTo>
                  <a:pt x="3716" y="4474"/>
                </a:lnTo>
                <a:lnTo>
                  <a:pt x="3698" y="4484"/>
                </a:lnTo>
                <a:lnTo>
                  <a:pt x="3681" y="4495"/>
                </a:lnTo>
                <a:lnTo>
                  <a:pt x="3664" y="4506"/>
                </a:lnTo>
                <a:lnTo>
                  <a:pt x="3648" y="4519"/>
                </a:lnTo>
                <a:lnTo>
                  <a:pt x="3633" y="4533"/>
                </a:lnTo>
                <a:lnTo>
                  <a:pt x="3618" y="4547"/>
                </a:lnTo>
                <a:lnTo>
                  <a:pt x="3603" y="4561"/>
                </a:lnTo>
                <a:lnTo>
                  <a:pt x="3590" y="4578"/>
                </a:lnTo>
                <a:lnTo>
                  <a:pt x="3578" y="4594"/>
                </a:lnTo>
                <a:lnTo>
                  <a:pt x="3566" y="4611"/>
                </a:lnTo>
                <a:lnTo>
                  <a:pt x="3554" y="4630"/>
                </a:lnTo>
                <a:lnTo>
                  <a:pt x="3544" y="4649"/>
                </a:lnTo>
                <a:lnTo>
                  <a:pt x="3535" y="4669"/>
                </a:lnTo>
                <a:lnTo>
                  <a:pt x="3527" y="4690"/>
                </a:lnTo>
                <a:lnTo>
                  <a:pt x="3519" y="4711"/>
                </a:lnTo>
                <a:lnTo>
                  <a:pt x="3513" y="4734"/>
                </a:lnTo>
                <a:lnTo>
                  <a:pt x="3506" y="4756"/>
                </a:lnTo>
                <a:lnTo>
                  <a:pt x="3502" y="4781"/>
                </a:lnTo>
                <a:lnTo>
                  <a:pt x="3498" y="4804"/>
                </a:lnTo>
                <a:lnTo>
                  <a:pt x="3495" y="4830"/>
                </a:lnTo>
                <a:lnTo>
                  <a:pt x="3494" y="4856"/>
                </a:lnTo>
                <a:lnTo>
                  <a:pt x="3493" y="4883"/>
                </a:lnTo>
                <a:lnTo>
                  <a:pt x="3494" y="4907"/>
                </a:lnTo>
                <a:lnTo>
                  <a:pt x="3495" y="4932"/>
                </a:lnTo>
                <a:lnTo>
                  <a:pt x="3498" y="4956"/>
                </a:lnTo>
                <a:lnTo>
                  <a:pt x="3501" y="4980"/>
                </a:lnTo>
                <a:lnTo>
                  <a:pt x="3506" y="5002"/>
                </a:lnTo>
                <a:lnTo>
                  <a:pt x="3512" y="5024"/>
                </a:lnTo>
                <a:lnTo>
                  <a:pt x="3518" y="5045"/>
                </a:lnTo>
                <a:lnTo>
                  <a:pt x="3525" y="5067"/>
                </a:lnTo>
                <a:lnTo>
                  <a:pt x="3533" y="5086"/>
                </a:lnTo>
                <a:lnTo>
                  <a:pt x="3542" y="5105"/>
                </a:lnTo>
                <a:lnTo>
                  <a:pt x="3552" y="5124"/>
                </a:lnTo>
                <a:lnTo>
                  <a:pt x="3563" y="5142"/>
                </a:lnTo>
                <a:lnTo>
                  <a:pt x="3574" y="5159"/>
                </a:lnTo>
                <a:lnTo>
                  <a:pt x="3586" y="5175"/>
                </a:lnTo>
                <a:lnTo>
                  <a:pt x="3599" y="5191"/>
                </a:lnTo>
                <a:lnTo>
                  <a:pt x="3613" y="5205"/>
                </a:lnTo>
                <a:lnTo>
                  <a:pt x="3627" y="5220"/>
                </a:lnTo>
                <a:lnTo>
                  <a:pt x="3642" y="5233"/>
                </a:lnTo>
                <a:lnTo>
                  <a:pt x="3658" y="5245"/>
                </a:lnTo>
                <a:lnTo>
                  <a:pt x="3674" y="5257"/>
                </a:lnTo>
                <a:lnTo>
                  <a:pt x="3690" y="5267"/>
                </a:lnTo>
                <a:lnTo>
                  <a:pt x="3708" y="5277"/>
                </a:lnTo>
                <a:lnTo>
                  <a:pt x="3725" y="5286"/>
                </a:lnTo>
                <a:lnTo>
                  <a:pt x="3743" y="5294"/>
                </a:lnTo>
                <a:lnTo>
                  <a:pt x="3763" y="5301"/>
                </a:lnTo>
                <a:lnTo>
                  <a:pt x="3781" y="5308"/>
                </a:lnTo>
                <a:lnTo>
                  <a:pt x="3801" y="5313"/>
                </a:lnTo>
                <a:lnTo>
                  <a:pt x="3821" y="5317"/>
                </a:lnTo>
                <a:lnTo>
                  <a:pt x="3841" y="5320"/>
                </a:lnTo>
                <a:lnTo>
                  <a:pt x="3863" y="5323"/>
                </a:lnTo>
                <a:lnTo>
                  <a:pt x="3883" y="5324"/>
                </a:lnTo>
                <a:lnTo>
                  <a:pt x="3905" y="5325"/>
                </a:lnTo>
                <a:lnTo>
                  <a:pt x="3907" y="5325"/>
                </a:lnTo>
                <a:close/>
                <a:moveTo>
                  <a:pt x="5249" y="4446"/>
                </a:moveTo>
                <a:lnTo>
                  <a:pt x="5093" y="4446"/>
                </a:lnTo>
                <a:lnTo>
                  <a:pt x="5093" y="4972"/>
                </a:lnTo>
                <a:lnTo>
                  <a:pt x="5092" y="4993"/>
                </a:lnTo>
                <a:lnTo>
                  <a:pt x="5088" y="5015"/>
                </a:lnTo>
                <a:lnTo>
                  <a:pt x="5083" y="5034"/>
                </a:lnTo>
                <a:lnTo>
                  <a:pt x="5078" y="5051"/>
                </a:lnTo>
                <a:lnTo>
                  <a:pt x="5072" y="5065"/>
                </a:lnTo>
                <a:lnTo>
                  <a:pt x="5065" y="5078"/>
                </a:lnTo>
                <a:lnTo>
                  <a:pt x="5058" y="5091"/>
                </a:lnTo>
                <a:lnTo>
                  <a:pt x="5049" y="5103"/>
                </a:lnTo>
                <a:lnTo>
                  <a:pt x="5038" y="5116"/>
                </a:lnTo>
                <a:lnTo>
                  <a:pt x="5028" y="5128"/>
                </a:lnTo>
                <a:lnTo>
                  <a:pt x="5016" y="5139"/>
                </a:lnTo>
                <a:lnTo>
                  <a:pt x="5004" y="5149"/>
                </a:lnTo>
                <a:lnTo>
                  <a:pt x="4990" y="5160"/>
                </a:lnTo>
                <a:lnTo>
                  <a:pt x="4976" y="5168"/>
                </a:lnTo>
                <a:lnTo>
                  <a:pt x="4961" y="5176"/>
                </a:lnTo>
                <a:lnTo>
                  <a:pt x="4945" y="5182"/>
                </a:lnTo>
                <a:lnTo>
                  <a:pt x="4927" y="5188"/>
                </a:lnTo>
                <a:lnTo>
                  <a:pt x="4910" y="5191"/>
                </a:lnTo>
                <a:lnTo>
                  <a:pt x="4891" y="5194"/>
                </a:lnTo>
                <a:lnTo>
                  <a:pt x="4872" y="5195"/>
                </a:lnTo>
                <a:lnTo>
                  <a:pt x="4859" y="5194"/>
                </a:lnTo>
                <a:lnTo>
                  <a:pt x="4847" y="5193"/>
                </a:lnTo>
                <a:lnTo>
                  <a:pt x="4835" y="5192"/>
                </a:lnTo>
                <a:lnTo>
                  <a:pt x="4823" y="5190"/>
                </a:lnTo>
                <a:lnTo>
                  <a:pt x="4813" y="5187"/>
                </a:lnTo>
                <a:lnTo>
                  <a:pt x="4803" y="5183"/>
                </a:lnTo>
                <a:lnTo>
                  <a:pt x="4792" y="5180"/>
                </a:lnTo>
                <a:lnTo>
                  <a:pt x="4783" y="5175"/>
                </a:lnTo>
                <a:lnTo>
                  <a:pt x="4774" y="5170"/>
                </a:lnTo>
                <a:lnTo>
                  <a:pt x="4766" y="5164"/>
                </a:lnTo>
                <a:lnTo>
                  <a:pt x="4758" y="5157"/>
                </a:lnTo>
                <a:lnTo>
                  <a:pt x="4750" y="5150"/>
                </a:lnTo>
                <a:lnTo>
                  <a:pt x="4742" y="5143"/>
                </a:lnTo>
                <a:lnTo>
                  <a:pt x="4736" y="5136"/>
                </a:lnTo>
                <a:lnTo>
                  <a:pt x="4729" y="5127"/>
                </a:lnTo>
                <a:lnTo>
                  <a:pt x="4724" y="5119"/>
                </a:lnTo>
                <a:lnTo>
                  <a:pt x="4718" y="5110"/>
                </a:lnTo>
                <a:lnTo>
                  <a:pt x="4713" y="5099"/>
                </a:lnTo>
                <a:lnTo>
                  <a:pt x="4709" y="5089"/>
                </a:lnTo>
                <a:lnTo>
                  <a:pt x="4704" y="5079"/>
                </a:lnTo>
                <a:lnTo>
                  <a:pt x="4697" y="5055"/>
                </a:lnTo>
                <a:lnTo>
                  <a:pt x="4690" y="5032"/>
                </a:lnTo>
                <a:lnTo>
                  <a:pt x="4686" y="5005"/>
                </a:lnTo>
                <a:lnTo>
                  <a:pt x="4683" y="4979"/>
                </a:lnTo>
                <a:lnTo>
                  <a:pt x="4681" y="4950"/>
                </a:lnTo>
                <a:lnTo>
                  <a:pt x="4680" y="4920"/>
                </a:lnTo>
                <a:lnTo>
                  <a:pt x="4680" y="4446"/>
                </a:lnTo>
                <a:lnTo>
                  <a:pt x="4524" y="4446"/>
                </a:lnTo>
                <a:lnTo>
                  <a:pt x="4524" y="4948"/>
                </a:lnTo>
                <a:lnTo>
                  <a:pt x="4525" y="4976"/>
                </a:lnTo>
                <a:lnTo>
                  <a:pt x="4526" y="5001"/>
                </a:lnTo>
                <a:lnTo>
                  <a:pt x="4528" y="5027"/>
                </a:lnTo>
                <a:lnTo>
                  <a:pt x="4531" y="5050"/>
                </a:lnTo>
                <a:lnTo>
                  <a:pt x="4535" y="5073"/>
                </a:lnTo>
                <a:lnTo>
                  <a:pt x="4540" y="5094"/>
                </a:lnTo>
                <a:lnTo>
                  <a:pt x="4545" y="5115"/>
                </a:lnTo>
                <a:lnTo>
                  <a:pt x="4552" y="5134"/>
                </a:lnTo>
                <a:lnTo>
                  <a:pt x="4559" y="5151"/>
                </a:lnTo>
                <a:lnTo>
                  <a:pt x="4566" y="5169"/>
                </a:lnTo>
                <a:lnTo>
                  <a:pt x="4574" y="5184"/>
                </a:lnTo>
                <a:lnTo>
                  <a:pt x="4582" y="5199"/>
                </a:lnTo>
                <a:lnTo>
                  <a:pt x="4591" y="5213"/>
                </a:lnTo>
                <a:lnTo>
                  <a:pt x="4602" y="5226"/>
                </a:lnTo>
                <a:lnTo>
                  <a:pt x="4612" y="5238"/>
                </a:lnTo>
                <a:lnTo>
                  <a:pt x="4622" y="5249"/>
                </a:lnTo>
                <a:lnTo>
                  <a:pt x="4633" y="5260"/>
                </a:lnTo>
                <a:lnTo>
                  <a:pt x="4644" y="5269"/>
                </a:lnTo>
                <a:lnTo>
                  <a:pt x="4656" y="5277"/>
                </a:lnTo>
                <a:lnTo>
                  <a:pt x="4668" y="5285"/>
                </a:lnTo>
                <a:lnTo>
                  <a:pt x="4680" y="5291"/>
                </a:lnTo>
                <a:lnTo>
                  <a:pt x="4692" y="5297"/>
                </a:lnTo>
                <a:lnTo>
                  <a:pt x="4705" y="5303"/>
                </a:lnTo>
                <a:lnTo>
                  <a:pt x="4717" y="5308"/>
                </a:lnTo>
                <a:lnTo>
                  <a:pt x="4730" y="5313"/>
                </a:lnTo>
                <a:lnTo>
                  <a:pt x="4743" y="5316"/>
                </a:lnTo>
                <a:lnTo>
                  <a:pt x="4756" y="5319"/>
                </a:lnTo>
                <a:lnTo>
                  <a:pt x="4769" y="5321"/>
                </a:lnTo>
                <a:lnTo>
                  <a:pt x="4796" y="5324"/>
                </a:lnTo>
                <a:lnTo>
                  <a:pt x="4821" y="5325"/>
                </a:lnTo>
                <a:lnTo>
                  <a:pt x="4849" y="5324"/>
                </a:lnTo>
                <a:lnTo>
                  <a:pt x="4875" y="5321"/>
                </a:lnTo>
                <a:lnTo>
                  <a:pt x="4900" y="5316"/>
                </a:lnTo>
                <a:lnTo>
                  <a:pt x="4924" y="5310"/>
                </a:lnTo>
                <a:lnTo>
                  <a:pt x="4947" y="5301"/>
                </a:lnTo>
                <a:lnTo>
                  <a:pt x="4967" y="5292"/>
                </a:lnTo>
                <a:lnTo>
                  <a:pt x="4986" y="5282"/>
                </a:lnTo>
                <a:lnTo>
                  <a:pt x="5005" y="5271"/>
                </a:lnTo>
                <a:lnTo>
                  <a:pt x="5022" y="5259"/>
                </a:lnTo>
                <a:lnTo>
                  <a:pt x="5037" y="5245"/>
                </a:lnTo>
                <a:lnTo>
                  <a:pt x="5052" y="5232"/>
                </a:lnTo>
                <a:lnTo>
                  <a:pt x="5065" y="5219"/>
                </a:lnTo>
                <a:lnTo>
                  <a:pt x="5077" y="5205"/>
                </a:lnTo>
                <a:lnTo>
                  <a:pt x="5087" y="5191"/>
                </a:lnTo>
                <a:lnTo>
                  <a:pt x="5097" y="5178"/>
                </a:lnTo>
                <a:lnTo>
                  <a:pt x="5105" y="5165"/>
                </a:lnTo>
                <a:lnTo>
                  <a:pt x="5108" y="5165"/>
                </a:lnTo>
                <a:lnTo>
                  <a:pt x="5117" y="5305"/>
                </a:lnTo>
                <a:lnTo>
                  <a:pt x="5256" y="5305"/>
                </a:lnTo>
                <a:lnTo>
                  <a:pt x="5254" y="5279"/>
                </a:lnTo>
                <a:lnTo>
                  <a:pt x="5252" y="5252"/>
                </a:lnTo>
                <a:lnTo>
                  <a:pt x="5251" y="5225"/>
                </a:lnTo>
                <a:lnTo>
                  <a:pt x="5250" y="5195"/>
                </a:lnTo>
                <a:lnTo>
                  <a:pt x="5249" y="5166"/>
                </a:lnTo>
                <a:lnTo>
                  <a:pt x="5249" y="5134"/>
                </a:lnTo>
                <a:lnTo>
                  <a:pt x="5249" y="5102"/>
                </a:lnTo>
                <a:lnTo>
                  <a:pt x="5249" y="5069"/>
                </a:lnTo>
                <a:lnTo>
                  <a:pt x="5249" y="4446"/>
                </a:lnTo>
                <a:close/>
                <a:moveTo>
                  <a:pt x="5507" y="5305"/>
                </a:moveTo>
                <a:lnTo>
                  <a:pt x="5663" y="5305"/>
                </a:lnTo>
                <a:lnTo>
                  <a:pt x="5663" y="4845"/>
                </a:lnTo>
                <a:lnTo>
                  <a:pt x="5664" y="4827"/>
                </a:lnTo>
                <a:lnTo>
                  <a:pt x="5665" y="4808"/>
                </a:lnTo>
                <a:lnTo>
                  <a:pt x="5666" y="4790"/>
                </a:lnTo>
                <a:lnTo>
                  <a:pt x="5669" y="4773"/>
                </a:lnTo>
                <a:lnTo>
                  <a:pt x="5673" y="4751"/>
                </a:lnTo>
                <a:lnTo>
                  <a:pt x="5679" y="4731"/>
                </a:lnTo>
                <a:lnTo>
                  <a:pt x="5687" y="4711"/>
                </a:lnTo>
                <a:lnTo>
                  <a:pt x="5695" y="4693"/>
                </a:lnTo>
                <a:lnTo>
                  <a:pt x="5705" y="4676"/>
                </a:lnTo>
                <a:lnTo>
                  <a:pt x="5715" y="4659"/>
                </a:lnTo>
                <a:lnTo>
                  <a:pt x="5727" y="4644"/>
                </a:lnTo>
                <a:lnTo>
                  <a:pt x="5741" y="4630"/>
                </a:lnTo>
                <a:lnTo>
                  <a:pt x="5754" y="4617"/>
                </a:lnTo>
                <a:lnTo>
                  <a:pt x="5769" y="4606"/>
                </a:lnTo>
                <a:lnTo>
                  <a:pt x="5786" y="4596"/>
                </a:lnTo>
                <a:lnTo>
                  <a:pt x="5802" y="4589"/>
                </a:lnTo>
                <a:lnTo>
                  <a:pt x="5820" y="4582"/>
                </a:lnTo>
                <a:lnTo>
                  <a:pt x="5839" y="4578"/>
                </a:lnTo>
                <a:lnTo>
                  <a:pt x="5858" y="4575"/>
                </a:lnTo>
                <a:lnTo>
                  <a:pt x="5878" y="4573"/>
                </a:lnTo>
                <a:lnTo>
                  <a:pt x="5894" y="4573"/>
                </a:lnTo>
                <a:lnTo>
                  <a:pt x="5907" y="4575"/>
                </a:lnTo>
                <a:lnTo>
                  <a:pt x="5919" y="4576"/>
                </a:lnTo>
                <a:lnTo>
                  <a:pt x="5931" y="4578"/>
                </a:lnTo>
                <a:lnTo>
                  <a:pt x="5931" y="4430"/>
                </a:lnTo>
                <a:lnTo>
                  <a:pt x="5921" y="4429"/>
                </a:lnTo>
                <a:lnTo>
                  <a:pt x="5911" y="4427"/>
                </a:lnTo>
                <a:lnTo>
                  <a:pt x="5900" y="4426"/>
                </a:lnTo>
                <a:lnTo>
                  <a:pt x="5889" y="4426"/>
                </a:lnTo>
                <a:lnTo>
                  <a:pt x="5869" y="4427"/>
                </a:lnTo>
                <a:lnTo>
                  <a:pt x="5850" y="4430"/>
                </a:lnTo>
                <a:lnTo>
                  <a:pt x="5831" y="4434"/>
                </a:lnTo>
                <a:lnTo>
                  <a:pt x="5813" y="4440"/>
                </a:lnTo>
                <a:lnTo>
                  <a:pt x="5795" y="4447"/>
                </a:lnTo>
                <a:lnTo>
                  <a:pt x="5777" y="4455"/>
                </a:lnTo>
                <a:lnTo>
                  <a:pt x="5761" y="4465"/>
                </a:lnTo>
                <a:lnTo>
                  <a:pt x="5745" y="4478"/>
                </a:lnTo>
                <a:lnTo>
                  <a:pt x="5729" y="4490"/>
                </a:lnTo>
                <a:lnTo>
                  <a:pt x="5715" y="4504"/>
                </a:lnTo>
                <a:lnTo>
                  <a:pt x="5701" y="4519"/>
                </a:lnTo>
                <a:lnTo>
                  <a:pt x="5689" y="4537"/>
                </a:lnTo>
                <a:lnTo>
                  <a:pt x="5677" y="4554"/>
                </a:lnTo>
                <a:lnTo>
                  <a:pt x="5666" y="4573"/>
                </a:lnTo>
                <a:lnTo>
                  <a:pt x="5657" y="4593"/>
                </a:lnTo>
                <a:lnTo>
                  <a:pt x="5650" y="4614"/>
                </a:lnTo>
                <a:lnTo>
                  <a:pt x="5644" y="4614"/>
                </a:lnTo>
                <a:lnTo>
                  <a:pt x="5637" y="4446"/>
                </a:lnTo>
                <a:lnTo>
                  <a:pt x="5500" y="4446"/>
                </a:lnTo>
                <a:lnTo>
                  <a:pt x="5502" y="4477"/>
                </a:lnTo>
                <a:lnTo>
                  <a:pt x="5504" y="4507"/>
                </a:lnTo>
                <a:lnTo>
                  <a:pt x="5505" y="4539"/>
                </a:lnTo>
                <a:lnTo>
                  <a:pt x="5506" y="4571"/>
                </a:lnTo>
                <a:lnTo>
                  <a:pt x="5507" y="4605"/>
                </a:lnTo>
                <a:lnTo>
                  <a:pt x="5507" y="4641"/>
                </a:lnTo>
                <a:lnTo>
                  <a:pt x="5507" y="4677"/>
                </a:lnTo>
                <a:lnTo>
                  <a:pt x="5507" y="4713"/>
                </a:lnTo>
                <a:lnTo>
                  <a:pt x="5507" y="5305"/>
                </a:lnTo>
                <a:close/>
                <a:moveTo>
                  <a:pt x="6655" y="5155"/>
                </a:moveTo>
                <a:lnTo>
                  <a:pt x="6638" y="5164"/>
                </a:lnTo>
                <a:lnTo>
                  <a:pt x="6619" y="5171"/>
                </a:lnTo>
                <a:lnTo>
                  <a:pt x="6599" y="5177"/>
                </a:lnTo>
                <a:lnTo>
                  <a:pt x="6577" y="5184"/>
                </a:lnTo>
                <a:lnTo>
                  <a:pt x="6552" y="5189"/>
                </a:lnTo>
                <a:lnTo>
                  <a:pt x="6524" y="5193"/>
                </a:lnTo>
                <a:lnTo>
                  <a:pt x="6496" y="5195"/>
                </a:lnTo>
                <a:lnTo>
                  <a:pt x="6463" y="5196"/>
                </a:lnTo>
                <a:lnTo>
                  <a:pt x="6448" y="5196"/>
                </a:lnTo>
                <a:lnTo>
                  <a:pt x="6433" y="5195"/>
                </a:lnTo>
                <a:lnTo>
                  <a:pt x="6417" y="5193"/>
                </a:lnTo>
                <a:lnTo>
                  <a:pt x="6402" y="5191"/>
                </a:lnTo>
                <a:lnTo>
                  <a:pt x="6388" y="5188"/>
                </a:lnTo>
                <a:lnTo>
                  <a:pt x="6373" y="5184"/>
                </a:lnTo>
                <a:lnTo>
                  <a:pt x="6359" y="5180"/>
                </a:lnTo>
                <a:lnTo>
                  <a:pt x="6345" y="5175"/>
                </a:lnTo>
                <a:lnTo>
                  <a:pt x="6332" y="5169"/>
                </a:lnTo>
                <a:lnTo>
                  <a:pt x="6319" y="5163"/>
                </a:lnTo>
                <a:lnTo>
                  <a:pt x="6307" y="5155"/>
                </a:lnTo>
                <a:lnTo>
                  <a:pt x="6295" y="5147"/>
                </a:lnTo>
                <a:lnTo>
                  <a:pt x="6283" y="5139"/>
                </a:lnTo>
                <a:lnTo>
                  <a:pt x="6271" y="5130"/>
                </a:lnTo>
                <a:lnTo>
                  <a:pt x="6261" y="5121"/>
                </a:lnTo>
                <a:lnTo>
                  <a:pt x="6251" y="5111"/>
                </a:lnTo>
                <a:lnTo>
                  <a:pt x="6241" y="5100"/>
                </a:lnTo>
                <a:lnTo>
                  <a:pt x="6232" y="5089"/>
                </a:lnTo>
                <a:lnTo>
                  <a:pt x="6223" y="5077"/>
                </a:lnTo>
                <a:lnTo>
                  <a:pt x="6215" y="5065"/>
                </a:lnTo>
                <a:lnTo>
                  <a:pt x="6207" y="5051"/>
                </a:lnTo>
                <a:lnTo>
                  <a:pt x="6201" y="5038"/>
                </a:lnTo>
                <a:lnTo>
                  <a:pt x="6194" y="5024"/>
                </a:lnTo>
                <a:lnTo>
                  <a:pt x="6189" y="5009"/>
                </a:lnTo>
                <a:lnTo>
                  <a:pt x="6184" y="4994"/>
                </a:lnTo>
                <a:lnTo>
                  <a:pt x="6178" y="4979"/>
                </a:lnTo>
                <a:lnTo>
                  <a:pt x="6174" y="4962"/>
                </a:lnTo>
                <a:lnTo>
                  <a:pt x="6171" y="4946"/>
                </a:lnTo>
                <a:lnTo>
                  <a:pt x="6169" y="4929"/>
                </a:lnTo>
                <a:lnTo>
                  <a:pt x="6167" y="4911"/>
                </a:lnTo>
                <a:lnTo>
                  <a:pt x="6166" y="4894"/>
                </a:lnTo>
                <a:lnTo>
                  <a:pt x="6165" y="4876"/>
                </a:lnTo>
                <a:lnTo>
                  <a:pt x="6166" y="4858"/>
                </a:lnTo>
                <a:lnTo>
                  <a:pt x="6167" y="4842"/>
                </a:lnTo>
                <a:lnTo>
                  <a:pt x="6168" y="4827"/>
                </a:lnTo>
                <a:lnTo>
                  <a:pt x="6170" y="4810"/>
                </a:lnTo>
                <a:lnTo>
                  <a:pt x="6173" y="4795"/>
                </a:lnTo>
                <a:lnTo>
                  <a:pt x="6176" y="4780"/>
                </a:lnTo>
                <a:lnTo>
                  <a:pt x="6181" y="4764"/>
                </a:lnTo>
                <a:lnTo>
                  <a:pt x="6186" y="4750"/>
                </a:lnTo>
                <a:lnTo>
                  <a:pt x="6191" y="4736"/>
                </a:lnTo>
                <a:lnTo>
                  <a:pt x="6197" y="4722"/>
                </a:lnTo>
                <a:lnTo>
                  <a:pt x="6203" y="4707"/>
                </a:lnTo>
                <a:lnTo>
                  <a:pt x="6210" y="4695"/>
                </a:lnTo>
                <a:lnTo>
                  <a:pt x="6217" y="4682"/>
                </a:lnTo>
                <a:lnTo>
                  <a:pt x="6225" y="4669"/>
                </a:lnTo>
                <a:lnTo>
                  <a:pt x="6235" y="4657"/>
                </a:lnTo>
                <a:lnTo>
                  <a:pt x="6244" y="4646"/>
                </a:lnTo>
                <a:lnTo>
                  <a:pt x="6253" y="4636"/>
                </a:lnTo>
                <a:lnTo>
                  <a:pt x="6264" y="4626"/>
                </a:lnTo>
                <a:lnTo>
                  <a:pt x="6274" y="4615"/>
                </a:lnTo>
                <a:lnTo>
                  <a:pt x="6287" y="4606"/>
                </a:lnTo>
                <a:lnTo>
                  <a:pt x="6299" y="4598"/>
                </a:lnTo>
                <a:lnTo>
                  <a:pt x="6311" y="4590"/>
                </a:lnTo>
                <a:lnTo>
                  <a:pt x="6324" y="4583"/>
                </a:lnTo>
                <a:lnTo>
                  <a:pt x="6339" y="4577"/>
                </a:lnTo>
                <a:lnTo>
                  <a:pt x="6353" y="4570"/>
                </a:lnTo>
                <a:lnTo>
                  <a:pt x="6368" y="4565"/>
                </a:lnTo>
                <a:lnTo>
                  <a:pt x="6384" y="4561"/>
                </a:lnTo>
                <a:lnTo>
                  <a:pt x="6400" y="4557"/>
                </a:lnTo>
                <a:lnTo>
                  <a:pt x="6416" y="4554"/>
                </a:lnTo>
                <a:lnTo>
                  <a:pt x="6434" y="4552"/>
                </a:lnTo>
                <a:lnTo>
                  <a:pt x="6451" y="4551"/>
                </a:lnTo>
                <a:lnTo>
                  <a:pt x="6469" y="4551"/>
                </a:lnTo>
                <a:lnTo>
                  <a:pt x="6500" y="4551"/>
                </a:lnTo>
                <a:lnTo>
                  <a:pt x="6529" y="4554"/>
                </a:lnTo>
                <a:lnTo>
                  <a:pt x="6554" y="4558"/>
                </a:lnTo>
                <a:lnTo>
                  <a:pt x="6578" y="4563"/>
                </a:lnTo>
                <a:lnTo>
                  <a:pt x="6599" y="4569"/>
                </a:lnTo>
                <a:lnTo>
                  <a:pt x="6618" y="4577"/>
                </a:lnTo>
                <a:lnTo>
                  <a:pt x="6635" y="4584"/>
                </a:lnTo>
                <a:lnTo>
                  <a:pt x="6650" y="4591"/>
                </a:lnTo>
                <a:lnTo>
                  <a:pt x="6686" y="4472"/>
                </a:lnTo>
                <a:lnTo>
                  <a:pt x="6667" y="4464"/>
                </a:lnTo>
                <a:lnTo>
                  <a:pt x="6647" y="4455"/>
                </a:lnTo>
                <a:lnTo>
                  <a:pt x="6622" y="4448"/>
                </a:lnTo>
                <a:lnTo>
                  <a:pt x="6596" y="4441"/>
                </a:lnTo>
                <a:lnTo>
                  <a:pt x="6567" y="4435"/>
                </a:lnTo>
                <a:lnTo>
                  <a:pt x="6536" y="4431"/>
                </a:lnTo>
                <a:lnTo>
                  <a:pt x="6503" y="4427"/>
                </a:lnTo>
                <a:lnTo>
                  <a:pt x="6469" y="4426"/>
                </a:lnTo>
                <a:lnTo>
                  <a:pt x="6443" y="4426"/>
                </a:lnTo>
                <a:lnTo>
                  <a:pt x="6417" y="4429"/>
                </a:lnTo>
                <a:lnTo>
                  <a:pt x="6393" y="4432"/>
                </a:lnTo>
                <a:lnTo>
                  <a:pt x="6368" y="4435"/>
                </a:lnTo>
                <a:lnTo>
                  <a:pt x="6345" y="4440"/>
                </a:lnTo>
                <a:lnTo>
                  <a:pt x="6322" y="4446"/>
                </a:lnTo>
                <a:lnTo>
                  <a:pt x="6300" y="4453"/>
                </a:lnTo>
                <a:lnTo>
                  <a:pt x="6278" y="4460"/>
                </a:lnTo>
                <a:lnTo>
                  <a:pt x="6258" y="4469"/>
                </a:lnTo>
                <a:lnTo>
                  <a:pt x="6238" y="4480"/>
                </a:lnTo>
                <a:lnTo>
                  <a:pt x="6218" y="4490"/>
                </a:lnTo>
                <a:lnTo>
                  <a:pt x="6200" y="4501"/>
                </a:lnTo>
                <a:lnTo>
                  <a:pt x="6182" y="4514"/>
                </a:lnTo>
                <a:lnTo>
                  <a:pt x="6165" y="4528"/>
                </a:lnTo>
                <a:lnTo>
                  <a:pt x="6149" y="4541"/>
                </a:lnTo>
                <a:lnTo>
                  <a:pt x="6134" y="4556"/>
                </a:lnTo>
                <a:lnTo>
                  <a:pt x="6118" y="4571"/>
                </a:lnTo>
                <a:lnTo>
                  <a:pt x="6105" y="4588"/>
                </a:lnTo>
                <a:lnTo>
                  <a:pt x="6092" y="4605"/>
                </a:lnTo>
                <a:lnTo>
                  <a:pt x="6079" y="4624"/>
                </a:lnTo>
                <a:lnTo>
                  <a:pt x="6068" y="4642"/>
                </a:lnTo>
                <a:lnTo>
                  <a:pt x="6058" y="4661"/>
                </a:lnTo>
                <a:lnTo>
                  <a:pt x="6049" y="4681"/>
                </a:lnTo>
                <a:lnTo>
                  <a:pt x="6041" y="4701"/>
                </a:lnTo>
                <a:lnTo>
                  <a:pt x="6033" y="4723"/>
                </a:lnTo>
                <a:lnTo>
                  <a:pt x="6026" y="4744"/>
                </a:lnTo>
                <a:lnTo>
                  <a:pt x="6020" y="4765"/>
                </a:lnTo>
                <a:lnTo>
                  <a:pt x="6016" y="4789"/>
                </a:lnTo>
                <a:lnTo>
                  <a:pt x="6012" y="4811"/>
                </a:lnTo>
                <a:lnTo>
                  <a:pt x="6010" y="4836"/>
                </a:lnTo>
                <a:lnTo>
                  <a:pt x="6008" y="4859"/>
                </a:lnTo>
                <a:lnTo>
                  <a:pt x="6008" y="4884"/>
                </a:lnTo>
                <a:lnTo>
                  <a:pt x="6008" y="4908"/>
                </a:lnTo>
                <a:lnTo>
                  <a:pt x="6010" y="4933"/>
                </a:lnTo>
                <a:lnTo>
                  <a:pt x="6012" y="4955"/>
                </a:lnTo>
                <a:lnTo>
                  <a:pt x="6015" y="4979"/>
                </a:lnTo>
                <a:lnTo>
                  <a:pt x="6019" y="5000"/>
                </a:lnTo>
                <a:lnTo>
                  <a:pt x="6025" y="5023"/>
                </a:lnTo>
                <a:lnTo>
                  <a:pt x="6032" y="5043"/>
                </a:lnTo>
                <a:lnTo>
                  <a:pt x="6038" y="5064"/>
                </a:lnTo>
                <a:lnTo>
                  <a:pt x="6046" y="5083"/>
                </a:lnTo>
                <a:lnTo>
                  <a:pt x="6055" y="5102"/>
                </a:lnTo>
                <a:lnTo>
                  <a:pt x="6064" y="5121"/>
                </a:lnTo>
                <a:lnTo>
                  <a:pt x="6074" y="5138"/>
                </a:lnTo>
                <a:lnTo>
                  <a:pt x="6086" y="5155"/>
                </a:lnTo>
                <a:lnTo>
                  <a:pt x="6098" y="5172"/>
                </a:lnTo>
                <a:lnTo>
                  <a:pt x="6111" y="5187"/>
                </a:lnTo>
                <a:lnTo>
                  <a:pt x="6124" y="5202"/>
                </a:lnTo>
                <a:lnTo>
                  <a:pt x="6139" y="5216"/>
                </a:lnTo>
                <a:lnTo>
                  <a:pt x="6154" y="5229"/>
                </a:lnTo>
                <a:lnTo>
                  <a:pt x="6169" y="5242"/>
                </a:lnTo>
                <a:lnTo>
                  <a:pt x="6187" y="5253"/>
                </a:lnTo>
                <a:lnTo>
                  <a:pt x="6203" y="5264"/>
                </a:lnTo>
                <a:lnTo>
                  <a:pt x="6221" y="5274"/>
                </a:lnTo>
                <a:lnTo>
                  <a:pt x="6240" y="5283"/>
                </a:lnTo>
                <a:lnTo>
                  <a:pt x="6259" y="5291"/>
                </a:lnTo>
                <a:lnTo>
                  <a:pt x="6280" y="5298"/>
                </a:lnTo>
                <a:lnTo>
                  <a:pt x="6300" y="5305"/>
                </a:lnTo>
                <a:lnTo>
                  <a:pt x="6320" y="5311"/>
                </a:lnTo>
                <a:lnTo>
                  <a:pt x="6343" y="5315"/>
                </a:lnTo>
                <a:lnTo>
                  <a:pt x="6365" y="5319"/>
                </a:lnTo>
                <a:lnTo>
                  <a:pt x="6388" y="5321"/>
                </a:lnTo>
                <a:lnTo>
                  <a:pt x="6411" y="5323"/>
                </a:lnTo>
                <a:lnTo>
                  <a:pt x="6436" y="5323"/>
                </a:lnTo>
                <a:lnTo>
                  <a:pt x="6457" y="5323"/>
                </a:lnTo>
                <a:lnTo>
                  <a:pt x="6478" y="5322"/>
                </a:lnTo>
                <a:lnTo>
                  <a:pt x="6498" y="5320"/>
                </a:lnTo>
                <a:lnTo>
                  <a:pt x="6516" y="5318"/>
                </a:lnTo>
                <a:lnTo>
                  <a:pt x="6553" y="5313"/>
                </a:lnTo>
                <a:lnTo>
                  <a:pt x="6587" y="5306"/>
                </a:lnTo>
                <a:lnTo>
                  <a:pt x="6616" y="5297"/>
                </a:lnTo>
                <a:lnTo>
                  <a:pt x="6643" y="5289"/>
                </a:lnTo>
                <a:lnTo>
                  <a:pt x="6664" y="5281"/>
                </a:lnTo>
                <a:lnTo>
                  <a:pt x="6682" y="5273"/>
                </a:lnTo>
                <a:lnTo>
                  <a:pt x="6655" y="5155"/>
                </a:lnTo>
                <a:close/>
                <a:moveTo>
                  <a:pt x="7020" y="5305"/>
                </a:moveTo>
                <a:lnTo>
                  <a:pt x="7020" y="4446"/>
                </a:lnTo>
                <a:lnTo>
                  <a:pt x="6864" y="4446"/>
                </a:lnTo>
                <a:lnTo>
                  <a:pt x="6864" y="5305"/>
                </a:lnTo>
                <a:lnTo>
                  <a:pt x="7020" y="5305"/>
                </a:lnTo>
                <a:close/>
                <a:moveTo>
                  <a:pt x="6941" y="4302"/>
                </a:moveTo>
                <a:lnTo>
                  <a:pt x="6952" y="4302"/>
                </a:lnTo>
                <a:lnTo>
                  <a:pt x="6962" y="4300"/>
                </a:lnTo>
                <a:lnTo>
                  <a:pt x="6973" y="4298"/>
                </a:lnTo>
                <a:lnTo>
                  <a:pt x="6982" y="4295"/>
                </a:lnTo>
                <a:lnTo>
                  <a:pt x="6991" y="4290"/>
                </a:lnTo>
                <a:lnTo>
                  <a:pt x="6998" y="4286"/>
                </a:lnTo>
                <a:lnTo>
                  <a:pt x="7006" y="4279"/>
                </a:lnTo>
                <a:lnTo>
                  <a:pt x="7012" y="4273"/>
                </a:lnTo>
                <a:lnTo>
                  <a:pt x="7018" y="4266"/>
                </a:lnTo>
                <a:lnTo>
                  <a:pt x="7024" y="4259"/>
                </a:lnTo>
                <a:lnTo>
                  <a:pt x="7029" y="4251"/>
                </a:lnTo>
                <a:lnTo>
                  <a:pt x="7032" y="4243"/>
                </a:lnTo>
                <a:lnTo>
                  <a:pt x="7035" y="4235"/>
                </a:lnTo>
                <a:lnTo>
                  <a:pt x="7037" y="4225"/>
                </a:lnTo>
                <a:lnTo>
                  <a:pt x="7038" y="4216"/>
                </a:lnTo>
                <a:lnTo>
                  <a:pt x="7039" y="4206"/>
                </a:lnTo>
                <a:lnTo>
                  <a:pt x="7038" y="4196"/>
                </a:lnTo>
                <a:lnTo>
                  <a:pt x="7037" y="4187"/>
                </a:lnTo>
                <a:lnTo>
                  <a:pt x="7035" y="4176"/>
                </a:lnTo>
                <a:lnTo>
                  <a:pt x="7032" y="4167"/>
                </a:lnTo>
                <a:lnTo>
                  <a:pt x="7028" y="4159"/>
                </a:lnTo>
                <a:lnTo>
                  <a:pt x="7024" y="4151"/>
                </a:lnTo>
                <a:lnTo>
                  <a:pt x="7018" y="4144"/>
                </a:lnTo>
                <a:lnTo>
                  <a:pt x="7012" y="4137"/>
                </a:lnTo>
                <a:lnTo>
                  <a:pt x="7005" y="4130"/>
                </a:lnTo>
                <a:lnTo>
                  <a:pt x="6998" y="4125"/>
                </a:lnTo>
                <a:lnTo>
                  <a:pt x="6990" y="4120"/>
                </a:lnTo>
                <a:lnTo>
                  <a:pt x="6982" y="4116"/>
                </a:lnTo>
                <a:lnTo>
                  <a:pt x="6973" y="4113"/>
                </a:lnTo>
                <a:lnTo>
                  <a:pt x="6963" y="4110"/>
                </a:lnTo>
                <a:lnTo>
                  <a:pt x="6953" y="4109"/>
                </a:lnTo>
                <a:lnTo>
                  <a:pt x="6943" y="4109"/>
                </a:lnTo>
                <a:lnTo>
                  <a:pt x="6932" y="4109"/>
                </a:lnTo>
                <a:lnTo>
                  <a:pt x="6921" y="4110"/>
                </a:lnTo>
                <a:lnTo>
                  <a:pt x="6912" y="4113"/>
                </a:lnTo>
                <a:lnTo>
                  <a:pt x="6903" y="4116"/>
                </a:lnTo>
                <a:lnTo>
                  <a:pt x="6894" y="4120"/>
                </a:lnTo>
                <a:lnTo>
                  <a:pt x="6886" y="4125"/>
                </a:lnTo>
                <a:lnTo>
                  <a:pt x="6879" y="4130"/>
                </a:lnTo>
                <a:lnTo>
                  <a:pt x="6872" y="4137"/>
                </a:lnTo>
                <a:lnTo>
                  <a:pt x="6866" y="4144"/>
                </a:lnTo>
                <a:lnTo>
                  <a:pt x="6860" y="4151"/>
                </a:lnTo>
                <a:lnTo>
                  <a:pt x="6856" y="4159"/>
                </a:lnTo>
                <a:lnTo>
                  <a:pt x="6852" y="4167"/>
                </a:lnTo>
                <a:lnTo>
                  <a:pt x="6849" y="4176"/>
                </a:lnTo>
                <a:lnTo>
                  <a:pt x="6847" y="4187"/>
                </a:lnTo>
                <a:lnTo>
                  <a:pt x="6846" y="4196"/>
                </a:lnTo>
                <a:lnTo>
                  <a:pt x="6845" y="4206"/>
                </a:lnTo>
                <a:lnTo>
                  <a:pt x="6846" y="4216"/>
                </a:lnTo>
                <a:lnTo>
                  <a:pt x="6847" y="4225"/>
                </a:lnTo>
                <a:lnTo>
                  <a:pt x="6849" y="4235"/>
                </a:lnTo>
                <a:lnTo>
                  <a:pt x="6852" y="4243"/>
                </a:lnTo>
                <a:lnTo>
                  <a:pt x="6855" y="4251"/>
                </a:lnTo>
                <a:lnTo>
                  <a:pt x="6860" y="4259"/>
                </a:lnTo>
                <a:lnTo>
                  <a:pt x="6865" y="4266"/>
                </a:lnTo>
                <a:lnTo>
                  <a:pt x="6871" y="4273"/>
                </a:lnTo>
                <a:lnTo>
                  <a:pt x="6878" y="4279"/>
                </a:lnTo>
                <a:lnTo>
                  <a:pt x="6885" y="4286"/>
                </a:lnTo>
                <a:lnTo>
                  <a:pt x="6892" y="4290"/>
                </a:lnTo>
                <a:lnTo>
                  <a:pt x="6901" y="4295"/>
                </a:lnTo>
                <a:lnTo>
                  <a:pt x="6909" y="4298"/>
                </a:lnTo>
                <a:lnTo>
                  <a:pt x="6918" y="4300"/>
                </a:lnTo>
                <a:lnTo>
                  <a:pt x="6929" y="4302"/>
                </a:lnTo>
                <a:lnTo>
                  <a:pt x="6939" y="4302"/>
                </a:lnTo>
                <a:lnTo>
                  <a:pt x="6941" y="4302"/>
                </a:lnTo>
                <a:close/>
                <a:moveTo>
                  <a:pt x="7280" y="5305"/>
                </a:moveTo>
                <a:lnTo>
                  <a:pt x="7436" y="5305"/>
                </a:lnTo>
                <a:lnTo>
                  <a:pt x="7436" y="4787"/>
                </a:lnTo>
                <a:lnTo>
                  <a:pt x="7437" y="4767"/>
                </a:lnTo>
                <a:lnTo>
                  <a:pt x="7439" y="4748"/>
                </a:lnTo>
                <a:lnTo>
                  <a:pt x="7442" y="4730"/>
                </a:lnTo>
                <a:lnTo>
                  <a:pt x="7447" y="4713"/>
                </a:lnTo>
                <a:lnTo>
                  <a:pt x="7452" y="4698"/>
                </a:lnTo>
                <a:lnTo>
                  <a:pt x="7459" y="4682"/>
                </a:lnTo>
                <a:lnTo>
                  <a:pt x="7468" y="4666"/>
                </a:lnTo>
                <a:lnTo>
                  <a:pt x="7478" y="4652"/>
                </a:lnTo>
                <a:lnTo>
                  <a:pt x="7488" y="4638"/>
                </a:lnTo>
                <a:lnTo>
                  <a:pt x="7499" y="4626"/>
                </a:lnTo>
                <a:lnTo>
                  <a:pt x="7511" y="4612"/>
                </a:lnTo>
                <a:lnTo>
                  <a:pt x="7525" y="4601"/>
                </a:lnTo>
                <a:lnTo>
                  <a:pt x="7538" y="4591"/>
                </a:lnTo>
                <a:lnTo>
                  <a:pt x="7553" y="4582"/>
                </a:lnTo>
                <a:lnTo>
                  <a:pt x="7569" y="4573"/>
                </a:lnTo>
                <a:lnTo>
                  <a:pt x="7585" y="4566"/>
                </a:lnTo>
                <a:lnTo>
                  <a:pt x="7601" y="4561"/>
                </a:lnTo>
                <a:lnTo>
                  <a:pt x="7620" y="4557"/>
                </a:lnTo>
                <a:lnTo>
                  <a:pt x="7638" y="4555"/>
                </a:lnTo>
                <a:lnTo>
                  <a:pt x="7656" y="4554"/>
                </a:lnTo>
                <a:lnTo>
                  <a:pt x="7670" y="4554"/>
                </a:lnTo>
                <a:lnTo>
                  <a:pt x="7683" y="4555"/>
                </a:lnTo>
                <a:lnTo>
                  <a:pt x="7695" y="4557"/>
                </a:lnTo>
                <a:lnTo>
                  <a:pt x="7707" y="4559"/>
                </a:lnTo>
                <a:lnTo>
                  <a:pt x="7719" y="4562"/>
                </a:lnTo>
                <a:lnTo>
                  <a:pt x="7729" y="4565"/>
                </a:lnTo>
                <a:lnTo>
                  <a:pt x="7740" y="4569"/>
                </a:lnTo>
                <a:lnTo>
                  <a:pt x="7749" y="4575"/>
                </a:lnTo>
                <a:lnTo>
                  <a:pt x="7758" y="4580"/>
                </a:lnTo>
                <a:lnTo>
                  <a:pt x="7768" y="4586"/>
                </a:lnTo>
                <a:lnTo>
                  <a:pt x="7776" y="4592"/>
                </a:lnTo>
                <a:lnTo>
                  <a:pt x="7784" y="4598"/>
                </a:lnTo>
                <a:lnTo>
                  <a:pt x="7791" y="4605"/>
                </a:lnTo>
                <a:lnTo>
                  <a:pt x="7798" y="4613"/>
                </a:lnTo>
                <a:lnTo>
                  <a:pt x="7804" y="4621"/>
                </a:lnTo>
                <a:lnTo>
                  <a:pt x="7810" y="4630"/>
                </a:lnTo>
                <a:lnTo>
                  <a:pt x="7817" y="4639"/>
                </a:lnTo>
                <a:lnTo>
                  <a:pt x="7822" y="4648"/>
                </a:lnTo>
                <a:lnTo>
                  <a:pt x="7827" y="4658"/>
                </a:lnTo>
                <a:lnTo>
                  <a:pt x="7831" y="4668"/>
                </a:lnTo>
                <a:lnTo>
                  <a:pt x="7838" y="4689"/>
                </a:lnTo>
                <a:lnTo>
                  <a:pt x="7844" y="4711"/>
                </a:lnTo>
                <a:lnTo>
                  <a:pt x="7849" y="4735"/>
                </a:lnTo>
                <a:lnTo>
                  <a:pt x="7852" y="4759"/>
                </a:lnTo>
                <a:lnTo>
                  <a:pt x="7854" y="4784"/>
                </a:lnTo>
                <a:lnTo>
                  <a:pt x="7855" y="4809"/>
                </a:lnTo>
                <a:lnTo>
                  <a:pt x="7855" y="5305"/>
                </a:lnTo>
                <a:lnTo>
                  <a:pt x="8012" y="5305"/>
                </a:lnTo>
                <a:lnTo>
                  <a:pt x="8012" y="4792"/>
                </a:lnTo>
                <a:lnTo>
                  <a:pt x="8010" y="4765"/>
                </a:lnTo>
                <a:lnTo>
                  <a:pt x="8009" y="4739"/>
                </a:lnTo>
                <a:lnTo>
                  <a:pt x="8006" y="4714"/>
                </a:lnTo>
                <a:lnTo>
                  <a:pt x="8003" y="4692"/>
                </a:lnTo>
                <a:lnTo>
                  <a:pt x="7998" y="4669"/>
                </a:lnTo>
                <a:lnTo>
                  <a:pt x="7993" y="4649"/>
                </a:lnTo>
                <a:lnTo>
                  <a:pt x="7987" y="4629"/>
                </a:lnTo>
                <a:lnTo>
                  <a:pt x="7980" y="4610"/>
                </a:lnTo>
                <a:lnTo>
                  <a:pt x="7973" y="4593"/>
                </a:lnTo>
                <a:lnTo>
                  <a:pt x="7965" y="4577"/>
                </a:lnTo>
                <a:lnTo>
                  <a:pt x="7955" y="4561"/>
                </a:lnTo>
                <a:lnTo>
                  <a:pt x="7946" y="4547"/>
                </a:lnTo>
                <a:lnTo>
                  <a:pt x="7936" y="4534"/>
                </a:lnTo>
                <a:lnTo>
                  <a:pt x="7926" y="4520"/>
                </a:lnTo>
                <a:lnTo>
                  <a:pt x="7916" y="4509"/>
                </a:lnTo>
                <a:lnTo>
                  <a:pt x="7904" y="4499"/>
                </a:lnTo>
                <a:lnTo>
                  <a:pt x="7892" y="4489"/>
                </a:lnTo>
                <a:lnTo>
                  <a:pt x="7881" y="4480"/>
                </a:lnTo>
                <a:lnTo>
                  <a:pt x="7869" y="4471"/>
                </a:lnTo>
                <a:lnTo>
                  <a:pt x="7856" y="4464"/>
                </a:lnTo>
                <a:lnTo>
                  <a:pt x="7843" y="4457"/>
                </a:lnTo>
                <a:lnTo>
                  <a:pt x="7831" y="4452"/>
                </a:lnTo>
                <a:lnTo>
                  <a:pt x="7818" y="4447"/>
                </a:lnTo>
                <a:lnTo>
                  <a:pt x="7805" y="4442"/>
                </a:lnTo>
                <a:lnTo>
                  <a:pt x="7792" y="4438"/>
                </a:lnTo>
                <a:lnTo>
                  <a:pt x="7780" y="4435"/>
                </a:lnTo>
                <a:lnTo>
                  <a:pt x="7768" y="4432"/>
                </a:lnTo>
                <a:lnTo>
                  <a:pt x="7754" y="4430"/>
                </a:lnTo>
                <a:lnTo>
                  <a:pt x="7731" y="4427"/>
                </a:lnTo>
                <a:lnTo>
                  <a:pt x="7707" y="4426"/>
                </a:lnTo>
                <a:lnTo>
                  <a:pt x="7682" y="4427"/>
                </a:lnTo>
                <a:lnTo>
                  <a:pt x="7656" y="4430"/>
                </a:lnTo>
                <a:lnTo>
                  <a:pt x="7632" y="4434"/>
                </a:lnTo>
                <a:lnTo>
                  <a:pt x="7609" y="4440"/>
                </a:lnTo>
                <a:lnTo>
                  <a:pt x="7588" y="4447"/>
                </a:lnTo>
                <a:lnTo>
                  <a:pt x="7567" y="4456"/>
                </a:lnTo>
                <a:lnTo>
                  <a:pt x="7547" y="4465"/>
                </a:lnTo>
                <a:lnTo>
                  <a:pt x="7529" y="4477"/>
                </a:lnTo>
                <a:lnTo>
                  <a:pt x="7511" y="4488"/>
                </a:lnTo>
                <a:lnTo>
                  <a:pt x="7495" y="4500"/>
                </a:lnTo>
                <a:lnTo>
                  <a:pt x="7480" y="4513"/>
                </a:lnTo>
                <a:lnTo>
                  <a:pt x="7467" y="4528"/>
                </a:lnTo>
                <a:lnTo>
                  <a:pt x="7453" y="4542"/>
                </a:lnTo>
                <a:lnTo>
                  <a:pt x="7442" y="4556"/>
                </a:lnTo>
                <a:lnTo>
                  <a:pt x="7433" y="4571"/>
                </a:lnTo>
                <a:lnTo>
                  <a:pt x="7424" y="4586"/>
                </a:lnTo>
                <a:lnTo>
                  <a:pt x="7421" y="4586"/>
                </a:lnTo>
                <a:lnTo>
                  <a:pt x="7411" y="4446"/>
                </a:lnTo>
                <a:lnTo>
                  <a:pt x="7273" y="4446"/>
                </a:lnTo>
                <a:lnTo>
                  <a:pt x="7275" y="4472"/>
                </a:lnTo>
                <a:lnTo>
                  <a:pt x="7277" y="4499"/>
                </a:lnTo>
                <a:lnTo>
                  <a:pt x="7278" y="4527"/>
                </a:lnTo>
                <a:lnTo>
                  <a:pt x="7279" y="4555"/>
                </a:lnTo>
                <a:lnTo>
                  <a:pt x="7279" y="4584"/>
                </a:lnTo>
                <a:lnTo>
                  <a:pt x="7280" y="4613"/>
                </a:lnTo>
                <a:lnTo>
                  <a:pt x="7280" y="4645"/>
                </a:lnTo>
                <a:lnTo>
                  <a:pt x="7280" y="4679"/>
                </a:lnTo>
                <a:lnTo>
                  <a:pt x="7280" y="5305"/>
                </a:lnTo>
                <a:close/>
                <a:moveTo>
                  <a:pt x="8999" y="4680"/>
                </a:moveTo>
                <a:lnTo>
                  <a:pt x="8999" y="4643"/>
                </a:lnTo>
                <a:lnTo>
                  <a:pt x="8999" y="4608"/>
                </a:lnTo>
                <a:lnTo>
                  <a:pt x="9001" y="4577"/>
                </a:lnTo>
                <a:lnTo>
                  <a:pt x="9001" y="4547"/>
                </a:lnTo>
                <a:lnTo>
                  <a:pt x="9002" y="4519"/>
                </a:lnTo>
                <a:lnTo>
                  <a:pt x="9004" y="4494"/>
                </a:lnTo>
                <a:lnTo>
                  <a:pt x="9005" y="4469"/>
                </a:lnTo>
                <a:lnTo>
                  <a:pt x="9007" y="4446"/>
                </a:lnTo>
                <a:lnTo>
                  <a:pt x="8868" y="4446"/>
                </a:lnTo>
                <a:lnTo>
                  <a:pt x="8863" y="4576"/>
                </a:lnTo>
                <a:lnTo>
                  <a:pt x="8860" y="4576"/>
                </a:lnTo>
                <a:lnTo>
                  <a:pt x="8851" y="4561"/>
                </a:lnTo>
                <a:lnTo>
                  <a:pt x="8842" y="4548"/>
                </a:lnTo>
                <a:lnTo>
                  <a:pt x="8833" y="4535"/>
                </a:lnTo>
                <a:lnTo>
                  <a:pt x="8822" y="4521"/>
                </a:lnTo>
                <a:lnTo>
                  <a:pt x="8810" y="4508"/>
                </a:lnTo>
                <a:lnTo>
                  <a:pt x="8796" y="4496"/>
                </a:lnTo>
                <a:lnTo>
                  <a:pt x="8782" y="4485"/>
                </a:lnTo>
                <a:lnTo>
                  <a:pt x="8767" y="4473"/>
                </a:lnTo>
                <a:lnTo>
                  <a:pt x="8749" y="4463"/>
                </a:lnTo>
                <a:lnTo>
                  <a:pt x="8731" y="4454"/>
                </a:lnTo>
                <a:lnTo>
                  <a:pt x="8712" y="4446"/>
                </a:lnTo>
                <a:lnTo>
                  <a:pt x="8690" y="4440"/>
                </a:lnTo>
                <a:lnTo>
                  <a:pt x="8668" y="4434"/>
                </a:lnTo>
                <a:lnTo>
                  <a:pt x="8644" y="4430"/>
                </a:lnTo>
                <a:lnTo>
                  <a:pt x="8619" y="4427"/>
                </a:lnTo>
                <a:lnTo>
                  <a:pt x="8591" y="4426"/>
                </a:lnTo>
                <a:lnTo>
                  <a:pt x="8573" y="4426"/>
                </a:lnTo>
                <a:lnTo>
                  <a:pt x="8554" y="4429"/>
                </a:lnTo>
                <a:lnTo>
                  <a:pt x="8536" y="4431"/>
                </a:lnTo>
                <a:lnTo>
                  <a:pt x="8518" y="4434"/>
                </a:lnTo>
                <a:lnTo>
                  <a:pt x="8499" y="4438"/>
                </a:lnTo>
                <a:lnTo>
                  <a:pt x="8482" y="4443"/>
                </a:lnTo>
                <a:lnTo>
                  <a:pt x="8464" y="4449"/>
                </a:lnTo>
                <a:lnTo>
                  <a:pt x="8446" y="4456"/>
                </a:lnTo>
                <a:lnTo>
                  <a:pt x="8430" y="4464"/>
                </a:lnTo>
                <a:lnTo>
                  <a:pt x="8414" y="4473"/>
                </a:lnTo>
                <a:lnTo>
                  <a:pt x="8397" y="4483"/>
                </a:lnTo>
                <a:lnTo>
                  <a:pt x="8381" y="4493"/>
                </a:lnTo>
                <a:lnTo>
                  <a:pt x="8366" y="4505"/>
                </a:lnTo>
                <a:lnTo>
                  <a:pt x="8350" y="4517"/>
                </a:lnTo>
                <a:lnTo>
                  <a:pt x="8336" y="4531"/>
                </a:lnTo>
                <a:lnTo>
                  <a:pt x="8323" y="4544"/>
                </a:lnTo>
                <a:lnTo>
                  <a:pt x="8310" y="4559"/>
                </a:lnTo>
                <a:lnTo>
                  <a:pt x="8296" y="4575"/>
                </a:lnTo>
                <a:lnTo>
                  <a:pt x="8285" y="4592"/>
                </a:lnTo>
                <a:lnTo>
                  <a:pt x="8273" y="4609"/>
                </a:lnTo>
                <a:lnTo>
                  <a:pt x="8263" y="4628"/>
                </a:lnTo>
                <a:lnTo>
                  <a:pt x="8252" y="4646"/>
                </a:lnTo>
                <a:lnTo>
                  <a:pt x="8244" y="4666"/>
                </a:lnTo>
                <a:lnTo>
                  <a:pt x="8235" y="4687"/>
                </a:lnTo>
                <a:lnTo>
                  <a:pt x="8228" y="4708"/>
                </a:lnTo>
                <a:lnTo>
                  <a:pt x="8222" y="4731"/>
                </a:lnTo>
                <a:lnTo>
                  <a:pt x="8216" y="4754"/>
                </a:lnTo>
                <a:lnTo>
                  <a:pt x="8212" y="4778"/>
                </a:lnTo>
                <a:lnTo>
                  <a:pt x="8207" y="4802"/>
                </a:lnTo>
                <a:lnTo>
                  <a:pt x="8204" y="4828"/>
                </a:lnTo>
                <a:lnTo>
                  <a:pt x="8203" y="4853"/>
                </a:lnTo>
                <a:lnTo>
                  <a:pt x="8202" y="4881"/>
                </a:lnTo>
                <a:lnTo>
                  <a:pt x="8203" y="4903"/>
                </a:lnTo>
                <a:lnTo>
                  <a:pt x="8204" y="4925"/>
                </a:lnTo>
                <a:lnTo>
                  <a:pt x="8206" y="4946"/>
                </a:lnTo>
                <a:lnTo>
                  <a:pt x="8210" y="4968"/>
                </a:lnTo>
                <a:lnTo>
                  <a:pt x="8214" y="4988"/>
                </a:lnTo>
                <a:lnTo>
                  <a:pt x="8219" y="5008"/>
                </a:lnTo>
                <a:lnTo>
                  <a:pt x="8224" y="5028"/>
                </a:lnTo>
                <a:lnTo>
                  <a:pt x="8230" y="5047"/>
                </a:lnTo>
                <a:lnTo>
                  <a:pt x="8237" y="5067"/>
                </a:lnTo>
                <a:lnTo>
                  <a:pt x="8244" y="5084"/>
                </a:lnTo>
                <a:lnTo>
                  <a:pt x="8253" y="5102"/>
                </a:lnTo>
                <a:lnTo>
                  <a:pt x="8263" y="5119"/>
                </a:lnTo>
                <a:lnTo>
                  <a:pt x="8272" y="5135"/>
                </a:lnTo>
                <a:lnTo>
                  <a:pt x="8283" y="5151"/>
                </a:lnTo>
                <a:lnTo>
                  <a:pt x="8294" y="5167"/>
                </a:lnTo>
                <a:lnTo>
                  <a:pt x="8305" y="5181"/>
                </a:lnTo>
                <a:lnTo>
                  <a:pt x="8318" y="5194"/>
                </a:lnTo>
                <a:lnTo>
                  <a:pt x="8331" y="5208"/>
                </a:lnTo>
                <a:lnTo>
                  <a:pt x="8345" y="5220"/>
                </a:lnTo>
                <a:lnTo>
                  <a:pt x="8359" y="5231"/>
                </a:lnTo>
                <a:lnTo>
                  <a:pt x="8374" y="5242"/>
                </a:lnTo>
                <a:lnTo>
                  <a:pt x="8389" y="5252"/>
                </a:lnTo>
                <a:lnTo>
                  <a:pt x="8404" y="5262"/>
                </a:lnTo>
                <a:lnTo>
                  <a:pt x="8421" y="5270"/>
                </a:lnTo>
                <a:lnTo>
                  <a:pt x="8438" y="5277"/>
                </a:lnTo>
                <a:lnTo>
                  <a:pt x="8455" y="5283"/>
                </a:lnTo>
                <a:lnTo>
                  <a:pt x="8473" y="5288"/>
                </a:lnTo>
                <a:lnTo>
                  <a:pt x="8491" y="5293"/>
                </a:lnTo>
                <a:lnTo>
                  <a:pt x="8510" y="5296"/>
                </a:lnTo>
                <a:lnTo>
                  <a:pt x="8529" y="5299"/>
                </a:lnTo>
                <a:lnTo>
                  <a:pt x="8548" y="5300"/>
                </a:lnTo>
                <a:lnTo>
                  <a:pt x="8568" y="5301"/>
                </a:lnTo>
                <a:lnTo>
                  <a:pt x="8592" y="5300"/>
                </a:lnTo>
                <a:lnTo>
                  <a:pt x="8617" y="5298"/>
                </a:lnTo>
                <a:lnTo>
                  <a:pt x="8639" y="5295"/>
                </a:lnTo>
                <a:lnTo>
                  <a:pt x="8661" y="5290"/>
                </a:lnTo>
                <a:lnTo>
                  <a:pt x="8681" y="5284"/>
                </a:lnTo>
                <a:lnTo>
                  <a:pt x="8701" y="5277"/>
                </a:lnTo>
                <a:lnTo>
                  <a:pt x="8720" y="5269"/>
                </a:lnTo>
                <a:lnTo>
                  <a:pt x="8737" y="5260"/>
                </a:lnTo>
                <a:lnTo>
                  <a:pt x="8755" y="5249"/>
                </a:lnTo>
                <a:lnTo>
                  <a:pt x="8770" y="5238"/>
                </a:lnTo>
                <a:lnTo>
                  <a:pt x="8784" y="5226"/>
                </a:lnTo>
                <a:lnTo>
                  <a:pt x="8798" y="5214"/>
                </a:lnTo>
                <a:lnTo>
                  <a:pt x="8811" y="5200"/>
                </a:lnTo>
                <a:lnTo>
                  <a:pt x="8822" y="5187"/>
                </a:lnTo>
                <a:lnTo>
                  <a:pt x="8832" y="5173"/>
                </a:lnTo>
                <a:lnTo>
                  <a:pt x="8841" y="5157"/>
                </a:lnTo>
                <a:lnTo>
                  <a:pt x="8845" y="5157"/>
                </a:lnTo>
                <a:lnTo>
                  <a:pt x="8845" y="5251"/>
                </a:lnTo>
                <a:lnTo>
                  <a:pt x="8844" y="5272"/>
                </a:lnTo>
                <a:lnTo>
                  <a:pt x="8843" y="5291"/>
                </a:lnTo>
                <a:lnTo>
                  <a:pt x="8842" y="5310"/>
                </a:lnTo>
                <a:lnTo>
                  <a:pt x="8839" y="5327"/>
                </a:lnTo>
                <a:lnTo>
                  <a:pt x="8837" y="5344"/>
                </a:lnTo>
                <a:lnTo>
                  <a:pt x="8833" y="5361"/>
                </a:lnTo>
                <a:lnTo>
                  <a:pt x="8829" y="5376"/>
                </a:lnTo>
                <a:lnTo>
                  <a:pt x="8824" y="5391"/>
                </a:lnTo>
                <a:lnTo>
                  <a:pt x="8819" y="5406"/>
                </a:lnTo>
                <a:lnTo>
                  <a:pt x="8813" y="5419"/>
                </a:lnTo>
                <a:lnTo>
                  <a:pt x="8807" y="5431"/>
                </a:lnTo>
                <a:lnTo>
                  <a:pt x="8799" y="5443"/>
                </a:lnTo>
                <a:lnTo>
                  <a:pt x="8792" y="5455"/>
                </a:lnTo>
                <a:lnTo>
                  <a:pt x="8784" y="5465"/>
                </a:lnTo>
                <a:lnTo>
                  <a:pt x="8776" y="5475"/>
                </a:lnTo>
                <a:lnTo>
                  <a:pt x="8767" y="5484"/>
                </a:lnTo>
                <a:lnTo>
                  <a:pt x="8757" y="5493"/>
                </a:lnTo>
                <a:lnTo>
                  <a:pt x="8747" y="5502"/>
                </a:lnTo>
                <a:lnTo>
                  <a:pt x="8737" y="5509"/>
                </a:lnTo>
                <a:lnTo>
                  <a:pt x="8726" y="5516"/>
                </a:lnTo>
                <a:lnTo>
                  <a:pt x="8715" y="5522"/>
                </a:lnTo>
                <a:lnTo>
                  <a:pt x="8703" y="5528"/>
                </a:lnTo>
                <a:lnTo>
                  <a:pt x="8691" y="5533"/>
                </a:lnTo>
                <a:lnTo>
                  <a:pt x="8679" y="5537"/>
                </a:lnTo>
                <a:lnTo>
                  <a:pt x="8666" y="5541"/>
                </a:lnTo>
                <a:lnTo>
                  <a:pt x="8653" y="5544"/>
                </a:lnTo>
                <a:lnTo>
                  <a:pt x="8639" y="5548"/>
                </a:lnTo>
                <a:lnTo>
                  <a:pt x="8626" y="5550"/>
                </a:lnTo>
                <a:lnTo>
                  <a:pt x="8612" y="5552"/>
                </a:lnTo>
                <a:lnTo>
                  <a:pt x="8597" y="5553"/>
                </a:lnTo>
                <a:lnTo>
                  <a:pt x="8583" y="5554"/>
                </a:lnTo>
                <a:lnTo>
                  <a:pt x="8568" y="5554"/>
                </a:lnTo>
                <a:lnTo>
                  <a:pt x="8548" y="5554"/>
                </a:lnTo>
                <a:lnTo>
                  <a:pt x="8529" y="5553"/>
                </a:lnTo>
                <a:lnTo>
                  <a:pt x="8511" y="5551"/>
                </a:lnTo>
                <a:lnTo>
                  <a:pt x="8492" y="5549"/>
                </a:lnTo>
                <a:lnTo>
                  <a:pt x="8474" y="5545"/>
                </a:lnTo>
                <a:lnTo>
                  <a:pt x="8457" y="5541"/>
                </a:lnTo>
                <a:lnTo>
                  <a:pt x="8440" y="5537"/>
                </a:lnTo>
                <a:lnTo>
                  <a:pt x="8424" y="5533"/>
                </a:lnTo>
                <a:lnTo>
                  <a:pt x="8408" y="5528"/>
                </a:lnTo>
                <a:lnTo>
                  <a:pt x="8393" y="5523"/>
                </a:lnTo>
                <a:lnTo>
                  <a:pt x="8379" y="5517"/>
                </a:lnTo>
                <a:lnTo>
                  <a:pt x="8365" y="5511"/>
                </a:lnTo>
                <a:lnTo>
                  <a:pt x="8339" y="5499"/>
                </a:lnTo>
                <a:lnTo>
                  <a:pt x="8317" y="5484"/>
                </a:lnTo>
                <a:lnTo>
                  <a:pt x="8277" y="5606"/>
                </a:lnTo>
                <a:lnTo>
                  <a:pt x="8291" y="5614"/>
                </a:lnTo>
                <a:lnTo>
                  <a:pt x="8305" y="5621"/>
                </a:lnTo>
                <a:lnTo>
                  <a:pt x="8321" y="5629"/>
                </a:lnTo>
                <a:lnTo>
                  <a:pt x="8337" y="5635"/>
                </a:lnTo>
                <a:lnTo>
                  <a:pt x="8353" y="5642"/>
                </a:lnTo>
                <a:lnTo>
                  <a:pt x="8371" y="5648"/>
                </a:lnTo>
                <a:lnTo>
                  <a:pt x="8389" y="5654"/>
                </a:lnTo>
                <a:lnTo>
                  <a:pt x="8408" y="5658"/>
                </a:lnTo>
                <a:lnTo>
                  <a:pt x="8426" y="5662"/>
                </a:lnTo>
                <a:lnTo>
                  <a:pt x="8445" y="5666"/>
                </a:lnTo>
                <a:lnTo>
                  <a:pt x="8465" y="5669"/>
                </a:lnTo>
                <a:lnTo>
                  <a:pt x="8485" y="5672"/>
                </a:lnTo>
                <a:lnTo>
                  <a:pt x="8504" y="5674"/>
                </a:lnTo>
                <a:lnTo>
                  <a:pt x="8524" y="5675"/>
                </a:lnTo>
                <a:lnTo>
                  <a:pt x="8543" y="5676"/>
                </a:lnTo>
                <a:lnTo>
                  <a:pt x="8563" y="5676"/>
                </a:lnTo>
                <a:lnTo>
                  <a:pt x="8583" y="5676"/>
                </a:lnTo>
                <a:lnTo>
                  <a:pt x="8604" y="5675"/>
                </a:lnTo>
                <a:lnTo>
                  <a:pt x="8625" y="5673"/>
                </a:lnTo>
                <a:lnTo>
                  <a:pt x="8645" y="5671"/>
                </a:lnTo>
                <a:lnTo>
                  <a:pt x="8667" y="5668"/>
                </a:lnTo>
                <a:lnTo>
                  <a:pt x="8687" y="5664"/>
                </a:lnTo>
                <a:lnTo>
                  <a:pt x="8708" y="5659"/>
                </a:lnTo>
                <a:lnTo>
                  <a:pt x="8729" y="5654"/>
                </a:lnTo>
                <a:lnTo>
                  <a:pt x="8748" y="5647"/>
                </a:lnTo>
                <a:lnTo>
                  <a:pt x="8769" y="5639"/>
                </a:lnTo>
                <a:lnTo>
                  <a:pt x="8788" y="5631"/>
                </a:lnTo>
                <a:lnTo>
                  <a:pt x="8808" y="5622"/>
                </a:lnTo>
                <a:lnTo>
                  <a:pt x="8826" y="5611"/>
                </a:lnTo>
                <a:lnTo>
                  <a:pt x="8843" y="5600"/>
                </a:lnTo>
                <a:lnTo>
                  <a:pt x="8861" y="5587"/>
                </a:lnTo>
                <a:lnTo>
                  <a:pt x="8877" y="5573"/>
                </a:lnTo>
                <a:lnTo>
                  <a:pt x="8892" y="5559"/>
                </a:lnTo>
                <a:lnTo>
                  <a:pt x="8906" y="5542"/>
                </a:lnTo>
                <a:lnTo>
                  <a:pt x="8919" y="5526"/>
                </a:lnTo>
                <a:lnTo>
                  <a:pt x="8930" y="5508"/>
                </a:lnTo>
                <a:lnTo>
                  <a:pt x="8941" y="5488"/>
                </a:lnTo>
                <a:lnTo>
                  <a:pt x="8952" y="5468"/>
                </a:lnTo>
                <a:lnTo>
                  <a:pt x="8961" y="5445"/>
                </a:lnTo>
                <a:lnTo>
                  <a:pt x="8969" y="5422"/>
                </a:lnTo>
                <a:lnTo>
                  <a:pt x="8976" y="5397"/>
                </a:lnTo>
                <a:lnTo>
                  <a:pt x="8982" y="5371"/>
                </a:lnTo>
                <a:lnTo>
                  <a:pt x="8987" y="5343"/>
                </a:lnTo>
                <a:lnTo>
                  <a:pt x="8991" y="5314"/>
                </a:lnTo>
                <a:lnTo>
                  <a:pt x="8995" y="5283"/>
                </a:lnTo>
                <a:lnTo>
                  <a:pt x="8997" y="5249"/>
                </a:lnTo>
                <a:lnTo>
                  <a:pt x="8998" y="5216"/>
                </a:lnTo>
                <a:lnTo>
                  <a:pt x="8999" y="5179"/>
                </a:lnTo>
                <a:lnTo>
                  <a:pt x="8999" y="4680"/>
                </a:lnTo>
                <a:close/>
                <a:moveTo>
                  <a:pt x="12866" y="3197"/>
                </a:moveTo>
                <a:lnTo>
                  <a:pt x="12890" y="3210"/>
                </a:lnTo>
                <a:lnTo>
                  <a:pt x="12916" y="3222"/>
                </a:lnTo>
                <a:lnTo>
                  <a:pt x="12944" y="3232"/>
                </a:lnTo>
                <a:lnTo>
                  <a:pt x="12974" y="3241"/>
                </a:lnTo>
                <a:lnTo>
                  <a:pt x="13005" y="3248"/>
                </a:lnTo>
                <a:lnTo>
                  <a:pt x="13038" y="3253"/>
                </a:lnTo>
                <a:lnTo>
                  <a:pt x="13055" y="3255"/>
                </a:lnTo>
                <a:lnTo>
                  <a:pt x="13073" y="3257"/>
                </a:lnTo>
                <a:lnTo>
                  <a:pt x="13090" y="3257"/>
                </a:lnTo>
                <a:lnTo>
                  <a:pt x="13107" y="3258"/>
                </a:lnTo>
                <a:lnTo>
                  <a:pt x="13126" y="3257"/>
                </a:lnTo>
                <a:lnTo>
                  <a:pt x="13144" y="3256"/>
                </a:lnTo>
                <a:lnTo>
                  <a:pt x="13162" y="3255"/>
                </a:lnTo>
                <a:lnTo>
                  <a:pt x="13179" y="3253"/>
                </a:lnTo>
                <a:lnTo>
                  <a:pt x="13195" y="3250"/>
                </a:lnTo>
                <a:lnTo>
                  <a:pt x="13212" y="3247"/>
                </a:lnTo>
                <a:lnTo>
                  <a:pt x="13227" y="3243"/>
                </a:lnTo>
                <a:lnTo>
                  <a:pt x="13242" y="3239"/>
                </a:lnTo>
                <a:lnTo>
                  <a:pt x="13257" y="3234"/>
                </a:lnTo>
                <a:lnTo>
                  <a:pt x="13270" y="3229"/>
                </a:lnTo>
                <a:lnTo>
                  <a:pt x="13284" y="3223"/>
                </a:lnTo>
                <a:lnTo>
                  <a:pt x="13296" y="3217"/>
                </a:lnTo>
                <a:lnTo>
                  <a:pt x="13309" y="3209"/>
                </a:lnTo>
                <a:lnTo>
                  <a:pt x="13321" y="3202"/>
                </a:lnTo>
                <a:lnTo>
                  <a:pt x="13332" y="3194"/>
                </a:lnTo>
                <a:lnTo>
                  <a:pt x="13342" y="3186"/>
                </a:lnTo>
                <a:lnTo>
                  <a:pt x="13352" y="3177"/>
                </a:lnTo>
                <a:lnTo>
                  <a:pt x="13362" y="3168"/>
                </a:lnTo>
                <a:lnTo>
                  <a:pt x="13370" y="3157"/>
                </a:lnTo>
                <a:lnTo>
                  <a:pt x="13378" y="3148"/>
                </a:lnTo>
                <a:lnTo>
                  <a:pt x="13386" y="3137"/>
                </a:lnTo>
                <a:lnTo>
                  <a:pt x="13393" y="3127"/>
                </a:lnTo>
                <a:lnTo>
                  <a:pt x="13399" y="3116"/>
                </a:lnTo>
                <a:lnTo>
                  <a:pt x="13404" y="3103"/>
                </a:lnTo>
                <a:lnTo>
                  <a:pt x="13410" y="3092"/>
                </a:lnTo>
                <a:lnTo>
                  <a:pt x="13415" y="3079"/>
                </a:lnTo>
                <a:lnTo>
                  <a:pt x="13418" y="3067"/>
                </a:lnTo>
                <a:lnTo>
                  <a:pt x="13421" y="3053"/>
                </a:lnTo>
                <a:lnTo>
                  <a:pt x="13424" y="3040"/>
                </a:lnTo>
                <a:lnTo>
                  <a:pt x="13425" y="3027"/>
                </a:lnTo>
                <a:lnTo>
                  <a:pt x="13426" y="3012"/>
                </a:lnTo>
                <a:lnTo>
                  <a:pt x="13427" y="2998"/>
                </a:lnTo>
                <a:lnTo>
                  <a:pt x="13426" y="2976"/>
                </a:lnTo>
                <a:lnTo>
                  <a:pt x="13423" y="2953"/>
                </a:lnTo>
                <a:lnTo>
                  <a:pt x="13419" y="2932"/>
                </a:lnTo>
                <a:lnTo>
                  <a:pt x="13412" y="2912"/>
                </a:lnTo>
                <a:lnTo>
                  <a:pt x="13404" y="2893"/>
                </a:lnTo>
                <a:lnTo>
                  <a:pt x="13394" y="2876"/>
                </a:lnTo>
                <a:lnTo>
                  <a:pt x="13383" y="2858"/>
                </a:lnTo>
                <a:lnTo>
                  <a:pt x="13369" y="2843"/>
                </a:lnTo>
                <a:lnTo>
                  <a:pt x="13354" y="2828"/>
                </a:lnTo>
                <a:lnTo>
                  <a:pt x="13337" y="2813"/>
                </a:lnTo>
                <a:lnTo>
                  <a:pt x="13319" y="2800"/>
                </a:lnTo>
                <a:lnTo>
                  <a:pt x="13298" y="2787"/>
                </a:lnTo>
                <a:lnTo>
                  <a:pt x="13277" y="2775"/>
                </a:lnTo>
                <a:lnTo>
                  <a:pt x="13253" y="2763"/>
                </a:lnTo>
                <a:lnTo>
                  <a:pt x="13228" y="2752"/>
                </a:lnTo>
                <a:lnTo>
                  <a:pt x="13201" y="2741"/>
                </a:lnTo>
                <a:lnTo>
                  <a:pt x="13163" y="2726"/>
                </a:lnTo>
                <a:lnTo>
                  <a:pt x="13129" y="2709"/>
                </a:lnTo>
                <a:lnTo>
                  <a:pt x="13115" y="2702"/>
                </a:lnTo>
                <a:lnTo>
                  <a:pt x="13101" y="2694"/>
                </a:lnTo>
                <a:lnTo>
                  <a:pt x="13089" y="2686"/>
                </a:lnTo>
                <a:lnTo>
                  <a:pt x="13079" y="2678"/>
                </a:lnTo>
                <a:lnTo>
                  <a:pt x="13070" y="2669"/>
                </a:lnTo>
                <a:lnTo>
                  <a:pt x="13062" y="2660"/>
                </a:lnTo>
                <a:lnTo>
                  <a:pt x="13054" y="2651"/>
                </a:lnTo>
                <a:lnTo>
                  <a:pt x="13049" y="2641"/>
                </a:lnTo>
                <a:lnTo>
                  <a:pt x="13045" y="2631"/>
                </a:lnTo>
                <a:lnTo>
                  <a:pt x="13042" y="2618"/>
                </a:lnTo>
                <a:lnTo>
                  <a:pt x="13040" y="2607"/>
                </a:lnTo>
                <a:lnTo>
                  <a:pt x="13040" y="2594"/>
                </a:lnTo>
                <a:lnTo>
                  <a:pt x="13040" y="2583"/>
                </a:lnTo>
                <a:lnTo>
                  <a:pt x="13042" y="2570"/>
                </a:lnTo>
                <a:lnTo>
                  <a:pt x="13045" y="2559"/>
                </a:lnTo>
                <a:lnTo>
                  <a:pt x="13049" y="2549"/>
                </a:lnTo>
                <a:lnTo>
                  <a:pt x="13054" y="2539"/>
                </a:lnTo>
                <a:lnTo>
                  <a:pt x="13061" y="2528"/>
                </a:lnTo>
                <a:lnTo>
                  <a:pt x="13068" y="2519"/>
                </a:lnTo>
                <a:lnTo>
                  <a:pt x="13076" y="2511"/>
                </a:lnTo>
                <a:lnTo>
                  <a:pt x="13086" y="2504"/>
                </a:lnTo>
                <a:lnTo>
                  <a:pt x="13096" y="2497"/>
                </a:lnTo>
                <a:lnTo>
                  <a:pt x="13107" y="2491"/>
                </a:lnTo>
                <a:lnTo>
                  <a:pt x="13121" y="2486"/>
                </a:lnTo>
                <a:lnTo>
                  <a:pt x="13134" y="2483"/>
                </a:lnTo>
                <a:lnTo>
                  <a:pt x="13149" y="2479"/>
                </a:lnTo>
                <a:lnTo>
                  <a:pt x="13165" y="2477"/>
                </a:lnTo>
                <a:lnTo>
                  <a:pt x="13182" y="2476"/>
                </a:lnTo>
                <a:lnTo>
                  <a:pt x="13196" y="2477"/>
                </a:lnTo>
                <a:lnTo>
                  <a:pt x="13211" y="2478"/>
                </a:lnTo>
                <a:lnTo>
                  <a:pt x="13225" y="2479"/>
                </a:lnTo>
                <a:lnTo>
                  <a:pt x="13238" y="2482"/>
                </a:lnTo>
                <a:lnTo>
                  <a:pt x="13264" y="2488"/>
                </a:lnTo>
                <a:lnTo>
                  <a:pt x="13287" y="2495"/>
                </a:lnTo>
                <a:lnTo>
                  <a:pt x="13309" y="2502"/>
                </a:lnTo>
                <a:lnTo>
                  <a:pt x="13327" y="2510"/>
                </a:lnTo>
                <a:lnTo>
                  <a:pt x="13343" y="2518"/>
                </a:lnTo>
                <a:lnTo>
                  <a:pt x="13358" y="2526"/>
                </a:lnTo>
                <a:lnTo>
                  <a:pt x="13394" y="2414"/>
                </a:lnTo>
                <a:lnTo>
                  <a:pt x="13376" y="2404"/>
                </a:lnTo>
                <a:lnTo>
                  <a:pt x="13354" y="2394"/>
                </a:lnTo>
                <a:lnTo>
                  <a:pt x="13331" y="2385"/>
                </a:lnTo>
                <a:lnTo>
                  <a:pt x="13305" y="2376"/>
                </a:lnTo>
                <a:lnTo>
                  <a:pt x="13278" y="2370"/>
                </a:lnTo>
                <a:lnTo>
                  <a:pt x="13248" y="2365"/>
                </a:lnTo>
                <a:lnTo>
                  <a:pt x="13218" y="2362"/>
                </a:lnTo>
                <a:lnTo>
                  <a:pt x="13185" y="2361"/>
                </a:lnTo>
                <a:lnTo>
                  <a:pt x="13169" y="2362"/>
                </a:lnTo>
                <a:lnTo>
                  <a:pt x="13151" y="2363"/>
                </a:lnTo>
                <a:lnTo>
                  <a:pt x="13136" y="2364"/>
                </a:lnTo>
                <a:lnTo>
                  <a:pt x="13120" y="2366"/>
                </a:lnTo>
                <a:lnTo>
                  <a:pt x="13104" y="2369"/>
                </a:lnTo>
                <a:lnTo>
                  <a:pt x="13090" y="2372"/>
                </a:lnTo>
                <a:lnTo>
                  <a:pt x="13076" y="2376"/>
                </a:lnTo>
                <a:lnTo>
                  <a:pt x="13062" y="2381"/>
                </a:lnTo>
                <a:lnTo>
                  <a:pt x="13048" y="2387"/>
                </a:lnTo>
                <a:lnTo>
                  <a:pt x="13036" y="2392"/>
                </a:lnTo>
                <a:lnTo>
                  <a:pt x="13023" y="2398"/>
                </a:lnTo>
                <a:lnTo>
                  <a:pt x="13012" y="2405"/>
                </a:lnTo>
                <a:lnTo>
                  <a:pt x="12999" y="2412"/>
                </a:lnTo>
                <a:lnTo>
                  <a:pt x="12989" y="2419"/>
                </a:lnTo>
                <a:lnTo>
                  <a:pt x="12979" y="2427"/>
                </a:lnTo>
                <a:lnTo>
                  <a:pt x="12969" y="2436"/>
                </a:lnTo>
                <a:lnTo>
                  <a:pt x="12960" y="2445"/>
                </a:lnTo>
                <a:lnTo>
                  <a:pt x="12950" y="2453"/>
                </a:lnTo>
                <a:lnTo>
                  <a:pt x="12942" y="2463"/>
                </a:lnTo>
                <a:lnTo>
                  <a:pt x="12935" y="2472"/>
                </a:lnTo>
                <a:lnTo>
                  <a:pt x="12928" y="2484"/>
                </a:lnTo>
                <a:lnTo>
                  <a:pt x="12921" y="2494"/>
                </a:lnTo>
                <a:lnTo>
                  <a:pt x="12915" y="2505"/>
                </a:lnTo>
                <a:lnTo>
                  <a:pt x="12909" y="2515"/>
                </a:lnTo>
                <a:lnTo>
                  <a:pt x="12904" y="2527"/>
                </a:lnTo>
                <a:lnTo>
                  <a:pt x="12900" y="2539"/>
                </a:lnTo>
                <a:lnTo>
                  <a:pt x="12897" y="2551"/>
                </a:lnTo>
                <a:lnTo>
                  <a:pt x="12894" y="2563"/>
                </a:lnTo>
                <a:lnTo>
                  <a:pt x="12892" y="2575"/>
                </a:lnTo>
                <a:lnTo>
                  <a:pt x="12890" y="2588"/>
                </a:lnTo>
                <a:lnTo>
                  <a:pt x="12889" y="2601"/>
                </a:lnTo>
                <a:lnTo>
                  <a:pt x="12889" y="2613"/>
                </a:lnTo>
                <a:lnTo>
                  <a:pt x="12890" y="2633"/>
                </a:lnTo>
                <a:lnTo>
                  <a:pt x="12892" y="2651"/>
                </a:lnTo>
                <a:lnTo>
                  <a:pt x="12896" y="2668"/>
                </a:lnTo>
                <a:lnTo>
                  <a:pt x="12902" y="2686"/>
                </a:lnTo>
                <a:lnTo>
                  <a:pt x="12911" y="2703"/>
                </a:lnTo>
                <a:lnTo>
                  <a:pt x="12921" y="2719"/>
                </a:lnTo>
                <a:lnTo>
                  <a:pt x="12932" y="2736"/>
                </a:lnTo>
                <a:lnTo>
                  <a:pt x="12945" y="2752"/>
                </a:lnTo>
                <a:lnTo>
                  <a:pt x="12960" y="2766"/>
                </a:lnTo>
                <a:lnTo>
                  <a:pt x="12977" y="2782"/>
                </a:lnTo>
                <a:lnTo>
                  <a:pt x="12995" y="2795"/>
                </a:lnTo>
                <a:lnTo>
                  <a:pt x="13017" y="2809"/>
                </a:lnTo>
                <a:lnTo>
                  <a:pt x="13039" y="2821"/>
                </a:lnTo>
                <a:lnTo>
                  <a:pt x="13064" y="2834"/>
                </a:lnTo>
                <a:lnTo>
                  <a:pt x="13089" y="2846"/>
                </a:lnTo>
                <a:lnTo>
                  <a:pt x="13118" y="2856"/>
                </a:lnTo>
                <a:lnTo>
                  <a:pt x="13138" y="2864"/>
                </a:lnTo>
                <a:lnTo>
                  <a:pt x="13158" y="2873"/>
                </a:lnTo>
                <a:lnTo>
                  <a:pt x="13175" y="2881"/>
                </a:lnTo>
                <a:lnTo>
                  <a:pt x="13190" y="2889"/>
                </a:lnTo>
                <a:lnTo>
                  <a:pt x="13204" y="2897"/>
                </a:lnTo>
                <a:lnTo>
                  <a:pt x="13218" y="2905"/>
                </a:lnTo>
                <a:lnTo>
                  <a:pt x="13229" y="2913"/>
                </a:lnTo>
                <a:lnTo>
                  <a:pt x="13239" y="2923"/>
                </a:lnTo>
                <a:lnTo>
                  <a:pt x="13248" y="2932"/>
                </a:lnTo>
                <a:lnTo>
                  <a:pt x="13255" y="2942"/>
                </a:lnTo>
                <a:lnTo>
                  <a:pt x="13262" y="2952"/>
                </a:lnTo>
                <a:lnTo>
                  <a:pt x="13267" y="2963"/>
                </a:lnTo>
                <a:lnTo>
                  <a:pt x="13271" y="2975"/>
                </a:lnTo>
                <a:lnTo>
                  <a:pt x="13274" y="2987"/>
                </a:lnTo>
                <a:lnTo>
                  <a:pt x="13275" y="2999"/>
                </a:lnTo>
                <a:lnTo>
                  <a:pt x="13276" y="3012"/>
                </a:lnTo>
                <a:lnTo>
                  <a:pt x="13275" y="3027"/>
                </a:lnTo>
                <a:lnTo>
                  <a:pt x="13273" y="3039"/>
                </a:lnTo>
                <a:lnTo>
                  <a:pt x="13270" y="3051"/>
                </a:lnTo>
                <a:lnTo>
                  <a:pt x="13266" y="3063"/>
                </a:lnTo>
                <a:lnTo>
                  <a:pt x="13260" y="3075"/>
                </a:lnTo>
                <a:lnTo>
                  <a:pt x="13253" y="3085"/>
                </a:lnTo>
                <a:lnTo>
                  <a:pt x="13245" y="3095"/>
                </a:lnTo>
                <a:lnTo>
                  <a:pt x="13235" y="3104"/>
                </a:lnTo>
                <a:lnTo>
                  <a:pt x="13224" y="3112"/>
                </a:lnTo>
                <a:lnTo>
                  <a:pt x="13213" y="3120"/>
                </a:lnTo>
                <a:lnTo>
                  <a:pt x="13198" y="3126"/>
                </a:lnTo>
                <a:lnTo>
                  <a:pt x="13184" y="3131"/>
                </a:lnTo>
                <a:lnTo>
                  <a:pt x="13168" y="3135"/>
                </a:lnTo>
                <a:lnTo>
                  <a:pt x="13150" y="3138"/>
                </a:lnTo>
                <a:lnTo>
                  <a:pt x="13131" y="3140"/>
                </a:lnTo>
                <a:lnTo>
                  <a:pt x="13111" y="3141"/>
                </a:lnTo>
                <a:lnTo>
                  <a:pt x="13096" y="3140"/>
                </a:lnTo>
                <a:lnTo>
                  <a:pt x="13081" y="3139"/>
                </a:lnTo>
                <a:lnTo>
                  <a:pt x="13067" y="3138"/>
                </a:lnTo>
                <a:lnTo>
                  <a:pt x="13052" y="3135"/>
                </a:lnTo>
                <a:lnTo>
                  <a:pt x="13024" y="3129"/>
                </a:lnTo>
                <a:lnTo>
                  <a:pt x="12995" y="3121"/>
                </a:lnTo>
                <a:lnTo>
                  <a:pt x="12970" y="3111"/>
                </a:lnTo>
                <a:lnTo>
                  <a:pt x="12945" y="3101"/>
                </a:lnTo>
                <a:lnTo>
                  <a:pt x="12923" y="3091"/>
                </a:lnTo>
                <a:lnTo>
                  <a:pt x="12903" y="3080"/>
                </a:lnTo>
                <a:lnTo>
                  <a:pt x="12866" y="3197"/>
                </a:lnTo>
                <a:close/>
                <a:moveTo>
                  <a:pt x="11940" y="3240"/>
                </a:moveTo>
                <a:lnTo>
                  <a:pt x="12096" y="3240"/>
                </a:lnTo>
                <a:lnTo>
                  <a:pt x="12096" y="2721"/>
                </a:lnTo>
                <a:lnTo>
                  <a:pt x="12096" y="2703"/>
                </a:lnTo>
                <a:lnTo>
                  <a:pt x="12098" y="2684"/>
                </a:lnTo>
                <a:lnTo>
                  <a:pt x="12102" y="2665"/>
                </a:lnTo>
                <a:lnTo>
                  <a:pt x="12106" y="2649"/>
                </a:lnTo>
                <a:lnTo>
                  <a:pt x="12112" y="2633"/>
                </a:lnTo>
                <a:lnTo>
                  <a:pt x="12120" y="2617"/>
                </a:lnTo>
                <a:lnTo>
                  <a:pt x="12128" y="2602"/>
                </a:lnTo>
                <a:lnTo>
                  <a:pt x="12137" y="2588"/>
                </a:lnTo>
                <a:lnTo>
                  <a:pt x="12147" y="2573"/>
                </a:lnTo>
                <a:lnTo>
                  <a:pt x="12158" y="2560"/>
                </a:lnTo>
                <a:lnTo>
                  <a:pt x="12171" y="2548"/>
                </a:lnTo>
                <a:lnTo>
                  <a:pt x="12184" y="2537"/>
                </a:lnTo>
                <a:lnTo>
                  <a:pt x="12198" y="2526"/>
                </a:lnTo>
                <a:lnTo>
                  <a:pt x="12212" y="2517"/>
                </a:lnTo>
                <a:lnTo>
                  <a:pt x="12228" y="2509"/>
                </a:lnTo>
                <a:lnTo>
                  <a:pt x="12244" y="2502"/>
                </a:lnTo>
                <a:lnTo>
                  <a:pt x="12261" y="2497"/>
                </a:lnTo>
                <a:lnTo>
                  <a:pt x="12279" y="2493"/>
                </a:lnTo>
                <a:lnTo>
                  <a:pt x="12297" y="2490"/>
                </a:lnTo>
                <a:lnTo>
                  <a:pt x="12315" y="2490"/>
                </a:lnTo>
                <a:lnTo>
                  <a:pt x="12330" y="2490"/>
                </a:lnTo>
                <a:lnTo>
                  <a:pt x="12342" y="2491"/>
                </a:lnTo>
                <a:lnTo>
                  <a:pt x="12354" y="2492"/>
                </a:lnTo>
                <a:lnTo>
                  <a:pt x="12367" y="2495"/>
                </a:lnTo>
                <a:lnTo>
                  <a:pt x="12378" y="2498"/>
                </a:lnTo>
                <a:lnTo>
                  <a:pt x="12389" y="2501"/>
                </a:lnTo>
                <a:lnTo>
                  <a:pt x="12399" y="2505"/>
                </a:lnTo>
                <a:lnTo>
                  <a:pt x="12409" y="2510"/>
                </a:lnTo>
                <a:lnTo>
                  <a:pt x="12419" y="2515"/>
                </a:lnTo>
                <a:lnTo>
                  <a:pt x="12427" y="2520"/>
                </a:lnTo>
                <a:lnTo>
                  <a:pt x="12436" y="2526"/>
                </a:lnTo>
                <a:lnTo>
                  <a:pt x="12443" y="2534"/>
                </a:lnTo>
                <a:lnTo>
                  <a:pt x="12451" y="2541"/>
                </a:lnTo>
                <a:lnTo>
                  <a:pt x="12457" y="2549"/>
                </a:lnTo>
                <a:lnTo>
                  <a:pt x="12465" y="2557"/>
                </a:lnTo>
                <a:lnTo>
                  <a:pt x="12471" y="2565"/>
                </a:lnTo>
                <a:lnTo>
                  <a:pt x="12476" y="2574"/>
                </a:lnTo>
                <a:lnTo>
                  <a:pt x="12481" y="2584"/>
                </a:lnTo>
                <a:lnTo>
                  <a:pt x="12486" y="2593"/>
                </a:lnTo>
                <a:lnTo>
                  <a:pt x="12490" y="2603"/>
                </a:lnTo>
                <a:lnTo>
                  <a:pt x="12498" y="2624"/>
                </a:lnTo>
                <a:lnTo>
                  <a:pt x="12504" y="2647"/>
                </a:lnTo>
                <a:lnTo>
                  <a:pt x="12508" y="2669"/>
                </a:lnTo>
                <a:lnTo>
                  <a:pt x="12512" y="2694"/>
                </a:lnTo>
                <a:lnTo>
                  <a:pt x="12513" y="2719"/>
                </a:lnTo>
                <a:lnTo>
                  <a:pt x="12515" y="2745"/>
                </a:lnTo>
                <a:lnTo>
                  <a:pt x="12515" y="3240"/>
                </a:lnTo>
                <a:lnTo>
                  <a:pt x="12671" y="3240"/>
                </a:lnTo>
                <a:lnTo>
                  <a:pt x="12671" y="2727"/>
                </a:lnTo>
                <a:lnTo>
                  <a:pt x="12671" y="2700"/>
                </a:lnTo>
                <a:lnTo>
                  <a:pt x="12669" y="2674"/>
                </a:lnTo>
                <a:lnTo>
                  <a:pt x="12666" y="2650"/>
                </a:lnTo>
                <a:lnTo>
                  <a:pt x="12663" y="2626"/>
                </a:lnTo>
                <a:lnTo>
                  <a:pt x="12658" y="2605"/>
                </a:lnTo>
                <a:lnTo>
                  <a:pt x="12653" y="2584"/>
                </a:lnTo>
                <a:lnTo>
                  <a:pt x="12647" y="2564"/>
                </a:lnTo>
                <a:lnTo>
                  <a:pt x="12640" y="2546"/>
                </a:lnTo>
                <a:lnTo>
                  <a:pt x="12633" y="2528"/>
                </a:lnTo>
                <a:lnTo>
                  <a:pt x="12625" y="2512"/>
                </a:lnTo>
                <a:lnTo>
                  <a:pt x="12616" y="2496"/>
                </a:lnTo>
                <a:lnTo>
                  <a:pt x="12606" y="2482"/>
                </a:lnTo>
                <a:lnTo>
                  <a:pt x="12596" y="2468"/>
                </a:lnTo>
                <a:lnTo>
                  <a:pt x="12586" y="2456"/>
                </a:lnTo>
                <a:lnTo>
                  <a:pt x="12575" y="2445"/>
                </a:lnTo>
                <a:lnTo>
                  <a:pt x="12564" y="2434"/>
                </a:lnTo>
                <a:lnTo>
                  <a:pt x="12552" y="2424"/>
                </a:lnTo>
                <a:lnTo>
                  <a:pt x="12540" y="2415"/>
                </a:lnTo>
                <a:lnTo>
                  <a:pt x="12528" y="2407"/>
                </a:lnTo>
                <a:lnTo>
                  <a:pt x="12516" y="2400"/>
                </a:lnTo>
                <a:lnTo>
                  <a:pt x="12503" y="2393"/>
                </a:lnTo>
                <a:lnTo>
                  <a:pt x="12490" y="2387"/>
                </a:lnTo>
                <a:lnTo>
                  <a:pt x="12478" y="2381"/>
                </a:lnTo>
                <a:lnTo>
                  <a:pt x="12465" y="2377"/>
                </a:lnTo>
                <a:lnTo>
                  <a:pt x="12452" y="2373"/>
                </a:lnTo>
                <a:lnTo>
                  <a:pt x="12439" y="2370"/>
                </a:lnTo>
                <a:lnTo>
                  <a:pt x="12427" y="2367"/>
                </a:lnTo>
                <a:lnTo>
                  <a:pt x="12414" y="2365"/>
                </a:lnTo>
                <a:lnTo>
                  <a:pt x="12390" y="2362"/>
                </a:lnTo>
                <a:lnTo>
                  <a:pt x="12368" y="2361"/>
                </a:lnTo>
                <a:lnTo>
                  <a:pt x="12341" y="2362"/>
                </a:lnTo>
                <a:lnTo>
                  <a:pt x="12317" y="2365"/>
                </a:lnTo>
                <a:lnTo>
                  <a:pt x="12292" y="2369"/>
                </a:lnTo>
                <a:lnTo>
                  <a:pt x="12269" y="2375"/>
                </a:lnTo>
                <a:lnTo>
                  <a:pt x="12247" y="2382"/>
                </a:lnTo>
                <a:lnTo>
                  <a:pt x="12227" y="2391"/>
                </a:lnTo>
                <a:lnTo>
                  <a:pt x="12206" y="2401"/>
                </a:lnTo>
                <a:lnTo>
                  <a:pt x="12188" y="2411"/>
                </a:lnTo>
                <a:lnTo>
                  <a:pt x="12171" y="2423"/>
                </a:lnTo>
                <a:lnTo>
                  <a:pt x="12154" y="2436"/>
                </a:lnTo>
                <a:lnTo>
                  <a:pt x="12140" y="2449"/>
                </a:lnTo>
                <a:lnTo>
                  <a:pt x="12126" y="2462"/>
                </a:lnTo>
                <a:lnTo>
                  <a:pt x="12113" y="2476"/>
                </a:lnTo>
                <a:lnTo>
                  <a:pt x="12102" y="2492"/>
                </a:lnTo>
                <a:lnTo>
                  <a:pt x="12092" y="2506"/>
                </a:lnTo>
                <a:lnTo>
                  <a:pt x="12084" y="2521"/>
                </a:lnTo>
                <a:lnTo>
                  <a:pt x="12080" y="2521"/>
                </a:lnTo>
                <a:lnTo>
                  <a:pt x="12071" y="2380"/>
                </a:lnTo>
                <a:lnTo>
                  <a:pt x="11933" y="2380"/>
                </a:lnTo>
                <a:lnTo>
                  <a:pt x="11935" y="2408"/>
                </a:lnTo>
                <a:lnTo>
                  <a:pt x="11936" y="2435"/>
                </a:lnTo>
                <a:lnTo>
                  <a:pt x="11937" y="2462"/>
                </a:lnTo>
                <a:lnTo>
                  <a:pt x="11938" y="2490"/>
                </a:lnTo>
                <a:lnTo>
                  <a:pt x="11939" y="2519"/>
                </a:lnTo>
                <a:lnTo>
                  <a:pt x="11939" y="2549"/>
                </a:lnTo>
                <a:lnTo>
                  <a:pt x="11940" y="2581"/>
                </a:lnTo>
                <a:lnTo>
                  <a:pt x="11940" y="2613"/>
                </a:lnTo>
                <a:lnTo>
                  <a:pt x="11940" y="3240"/>
                </a:lnTo>
                <a:close/>
                <a:moveTo>
                  <a:pt x="11317" y="3259"/>
                </a:moveTo>
                <a:lnTo>
                  <a:pt x="11336" y="3259"/>
                </a:lnTo>
                <a:lnTo>
                  <a:pt x="11355" y="3258"/>
                </a:lnTo>
                <a:lnTo>
                  <a:pt x="11374" y="3256"/>
                </a:lnTo>
                <a:lnTo>
                  <a:pt x="11394" y="3253"/>
                </a:lnTo>
                <a:lnTo>
                  <a:pt x="11413" y="3249"/>
                </a:lnTo>
                <a:lnTo>
                  <a:pt x="11432" y="3245"/>
                </a:lnTo>
                <a:lnTo>
                  <a:pt x="11451" y="3239"/>
                </a:lnTo>
                <a:lnTo>
                  <a:pt x="11469" y="3233"/>
                </a:lnTo>
                <a:lnTo>
                  <a:pt x="11488" y="3226"/>
                </a:lnTo>
                <a:lnTo>
                  <a:pt x="11506" y="3218"/>
                </a:lnTo>
                <a:lnTo>
                  <a:pt x="11523" y="3209"/>
                </a:lnTo>
                <a:lnTo>
                  <a:pt x="11541" y="3199"/>
                </a:lnTo>
                <a:lnTo>
                  <a:pt x="11558" y="3188"/>
                </a:lnTo>
                <a:lnTo>
                  <a:pt x="11575" y="3177"/>
                </a:lnTo>
                <a:lnTo>
                  <a:pt x="11591" y="3165"/>
                </a:lnTo>
                <a:lnTo>
                  <a:pt x="11606" y="3150"/>
                </a:lnTo>
                <a:lnTo>
                  <a:pt x="11621" y="3136"/>
                </a:lnTo>
                <a:lnTo>
                  <a:pt x="11636" y="3121"/>
                </a:lnTo>
                <a:lnTo>
                  <a:pt x="11649" y="3104"/>
                </a:lnTo>
                <a:lnTo>
                  <a:pt x="11661" y="3087"/>
                </a:lnTo>
                <a:lnTo>
                  <a:pt x="11674" y="3069"/>
                </a:lnTo>
                <a:lnTo>
                  <a:pt x="11685" y="3049"/>
                </a:lnTo>
                <a:lnTo>
                  <a:pt x="11695" y="3029"/>
                </a:lnTo>
                <a:lnTo>
                  <a:pt x="11705" y="3008"/>
                </a:lnTo>
                <a:lnTo>
                  <a:pt x="11713" y="2986"/>
                </a:lnTo>
                <a:lnTo>
                  <a:pt x="11720" y="2962"/>
                </a:lnTo>
                <a:lnTo>
                  <a:pt x="11728" y="2938"/>
                </a:lnTo>
                <a:lnTo>
                  <a:pt x="11733" y="2913"/>
                </a:lnTo>
                <a:lnTo>
                  <a:pt x="11737" y="2887"/>
                </a:lnTo>
                <a:lnTo>
                  <a:pt x="11740" y="2859"/>
                </a:lnTo>
                <a:lnTo>
                  <a:pt x="11742" y="2831"/>
                </a:lnTo>
                <a:lnTo>
                  <a:pt x="11743" y="2801"/>
                </a:lnTo>
                <a:lnTo>
                  <a:pt x="11742" y="2778"/>
                </a:lnTo>
                <a:lnTo>
                  <a:pt x="11741" y="2754"/>
                </a:lnTo>
                <a:lnTo>
                  <a:pt x="11739" y="2731"/>
                </a:lnTo>
                <a:lnTo>
                  <a:pt x="11735" y="2708"/>
                </a:lnTo>
                <a:lnTo>
                  <a:pt x="11731" y="2686"/>
                </a:lnTo>
                <a:lnTo>
                  <a:pt x="11726" y="2664"/>
                </a:lnTo>
                <a:lnTo>
                  <a:pt x="11719" y="2643"/>
                </a:lnTo>
                <a:lnTo>
                  <a:pt x="11712" y="2622"/>
                </a:lnTo>
                <a:lnTo>
                  <a:pt x="11705" y="2603"/>
                </a:lnTo>
                <a:lnTo>
                  <a:pt x="11696" y="2584"/>
                </a:lnTo>
                <a:lnTo>
                  <a:pt x="11687" y="2565"/>
                </a:lnTo>
                <a:lnTo>
                  <a:pt x="11677" y="2548"/>
                </a:lnTo>
                <a:lnTo>
                  <a:pt x="11666" y="2531"/>
                </a:lnTo>
                <a:lnTo>
                  <a:pt x="11654" y="2514"/>
                </a:lnTo>
                <a:lnTo>
                  <a:pt x="11642" y="2499"/>
                </a:lnTo>
                <a:lnTo>
                  <a:pt x="11629" y="2484"/>
                </a:lnTo>
                <a:lnTo>
                  <a:pt x="11614" y="2469"/>
                </a:lnTo>
                <a:lnTo>
                  <a:pt x="11600" y="2456"/>
                </a:lnTo>
                <a:lnTo>
                  <a:pt x="11585" y="2444"/>
                </a:lnTo>
                <a:lnTo>
                  <a:pt x="11568" y="2431"/>
                </a:lnTo>
                <a:lnTo>
                  <a:pt x="11552" y="2421"/>
                </a:lnTo>
                <a:lnTo>
                  <a:pt x="11535" y="2411"/>
                </a:lnTo>
                <a:lnTo>
                  <a:pt x="11516" y="2402"/>
                </a:lnTo>
                <a:lnTo>
                  <a:pt x="11498" y="2394"/>
                </a:lnTo>
                <a:lnTo>
                  <a:pt x="11479" y="2387"/>
                </a:lnTo>
                <a:lnTo>
                  <a:pt x="11459" y="2379"/>
                </a:lnTo>
                <a:lnTo>
                  <a:pt x="11439" y="2374"/>
                </a:lnTo>
                <a:lnTo>
                  <a:pt x="11418" y="2369"/>
                </a:lnTo>
                <a:lnTo>
                  <a:pt x="11397" y="2366"/>
                </a:lnTo>
                <a:lnTo>
                  <a:pt x="11374" y="2363"/>
                </a:lnTo>
                <a:lnTo>
                  <a:pt x="11352" y="2362"/>
                </a:lnTo>
                <a:lnTo>
                  <a:pt x="11330" y="2361"/>
                </a:lnTo>
                <a:lnTo>
                  <a:pt x="11307" y="2362"/>
                </a:lnTo>
                <a:lnTo>
                  <a:pt x="11286" y="2363"/>
                </a:lnTo>
                <a:lnTo>
                  <a:pt x="11264" y="2366"/>
                </a:lnTo>
                <a:lnTo>
                  <a:pt x="11243" y="2369"/>
                </a:lnTo>
                <a:lnTo>
                  <a:pt x="11222" y="2373"/>
                </a:lnTo>
                <a:lnTo>
                  <a:pt x="11202" y="2378"/>
                </a:lnTo>
                <a:lnTo>
                  <a:pt x="11183" y="2386"/>
                </a:lnTo>
                <a:lnTo>
                  <a:pt x="11163" y="2393"/>
                </a:lnTo>
                <a:lnTo>
                  <a:pt x="11144" y="2400"/>
                </a:lnTo>
                <a:lnTo>
                  <a:pt x="11125" y="2409"/>
                </a:lnTo>
                <a:lnTo>
                  <a:pt x="11108" y="2419"/>
                </a:lnTo>
                <a:lnTo>
                  <a:pt x="11091" y="2429"/>
                </a:lnTo>
                <a:lnTo>
                  <a:pt x="11074" y="2442"/>
                </a:lnTo>
                <a:lnTo>
                  <a:pt x="11058" y="2454"/>
                </a:lnTo>
                <a:lnTo>
                  <a:pt x="11043" y="2467"/>
                </a:lnTo>
                <a:lnTo>
                  <a:pt x="11027" y="2482"/>
                </a:lnTo>
                <a:lnTo>
                  <a:pt x="11014" y="2497"/>
                </a:lnTo>
                <a:lnTo>
                  <a:pt x="11000" y="2512"/>
                </a:lnTo>
                <a:lnTo>
                  <a:pt x="10988" y="2529"/>
                </a:lnTo>
                <a:lnTo>
                  <a:pt x="10976" y="2547"/>
                </a:lnTo>
                <a:lnTo>
                  <a:pt x="10965" y="2565"/>
                </a:lnTo>
                <a:lnTo>
                  <a:pt x="10955" y="2585"/>
                </a:lnTo>
                <a:lnTo>
                  <a:pt x="10945" y="2604"/>
                </a:lnTo>
                <a:lnTo>
                  <a:pt x="10937" y="2624"/>
                </a:lnTo>
                <a:lnTo>
                  <a:pt x="10929" y="2647"/>
                </a:lnTo>
                <a:lnTo>
                  <a:pt x="10922" y="2668"/>
                </a:lnTo>
                <a:lnTo>
                  <a:pt x="10917" y="2692"/>
                </a:lnTo>
                <a:lnTo>
                  <a:pt x="10912" y="2715"/>
                </a:lnTo>
                <a:lnTo>
                  <a:pt x="10908" y="2740"/>
                </a:lnTo>
                <a:lnTo>
                  <a:pt x="10906" y="2765"/>
                </a:lnTo>
                <a:lnTo>
                  <a:pt x="10904" y="2791"/>
                </a:lnTo>
                <a:lnTo>
                  <a:pt x="10903" y="2817"/>
                </a:lnTo>
                <a:lnTo>
                  <a:pt x="10904" y="2843"/>
                </a:lnTo>
                <a:lnTo>
                  <a:pt x="10905" y="2867"/>
                </a:lnTo>
                <a:lnTo>
                  <a:pt x="10908" y="2891"/>
                </a:lnTo>
                <a:lnTo>
                  <a:pt x="10912" y="2914"/>
                </a:lnTo>
                <a:lnTo>
                  <a:pt x="10916" y="2937"/>
                </a:lnTo>
                <a:lnTo>
                  <a:pt x="10921" y="2959"/>
                </a:lnTo>
                <a:lnTo>
                  <a:pt x="10928" y="2981"/>
                </a:lnTo>
                <a:lnTo>
                  <a:pt x="10936" y="3001"/>
                </a:lnTo>
                <a:lnTo>
                  <a:pt x="10944" y="3022"/>
                </a:lnTo>
                <a:lnTo>
                  <a:pt x="10952" y="3040"/>
                </a:lnTo>
                <a:lnTo>
                  <a:pt x="10962" y="3059"/>
                </a:lnTo>
                <a:lnTo>
                  <a:pt x="10972" y="3077"/>
                </a:lnTo>
                <a:lnTo>
                  <a:pt x="10985" y="3094"/>
                </a:lnTo>
                <a:lnTo>
                  <a:pt x="10996" y="3110"/>
                </a:lnTo>
                <a:lnTo>
                  <a:pt x="11009" y="3126"/>
                </a:lnTo>
                <a:lnTo>
                  <a:pt x="11022" y="3141"/>
                </a:lnTo>
                <a:lnTo>
                  <a:pt x="11037" y="3154"/>
                </a:lnTo>
                <a:lnTo>
                  <a:pt x="11052" y="3168"/>
                </a:lnTo>
                <a:lnTo>
                  <a:pt x="11067" y="3180"/>
                </a:lnTo>
                <a:lnTo>
                  <a:pt x="11084" y="3191"/>
                </a:lnTo>
                <a:lnTo>
                  <a:pt x="11100" y="3202"/>
                </a:lnTo>
                <a:lnTo>
                  <a:pt x="11117" y="3212"/>
                </a:lnTo>
                <a:lnTo>
                  <a:pt x="11135" y="3221"/>
                </a:lnTo>
                <a:lnTo>
                  <a:pt x="11153" y="3229"/>
                </a:lnTo>
                <a:lnTo>
                  <a:pt x="11172" y="3236"/>
                </a:lnTo>
                <a:lnTo>
                  <a:pt x="11192" y="3242"/>
                </a:lnTo>
                <a:lnTo>
                  <a:pt x="11211" y="3247"/>
                </a:lnTo>
                <a:lnTo>
                  <a:pt x="11232" y="3252"/>
                </a:lnTo>
                <a:lnTo>
                  <a:pt x="11252" y="3255"/>
                </a:lnTo>
                <a:lnTo>
                  <a:pt x="11272" y="3257"/>
                </a:lnTo>
                <a:lnTo>
                  <a:pt x="11294" y="3259"/>
                </a:lnTo>
                <a:lnTo>
                  <a:pt x="11315" y="3259"/>
                </a:lnTo>
                <a:lnTo>
                  <a:pt x="11317" y="3259"/>
                </a:lnTo>
                <a:close/>
                <a:moveTo>
                  <a:pt x="11320" y="3142"/>
                </a:moveTo>
                <a:lnTo>
                  <a:pt x="11306" y="3142"/>
                </a:lnTo>
                <a:lnTo>
                  <a:pt x="11293" y="3141"/>
                </a:lnTo>
                <a:lnTo>
                  <a:pt x="11280" y="3139"/>
                </a:lnTo>
                <a:lnTo>
                  <a:pt x="11266" y="3136"/>
                </a:lnTo>
                <a:lnTo>
                  <a:pt x="11253" y="3133"/>
                </a:lnTo>
                <a:lnTo>
                  <a:pt x="11241" y="3128"/>
                </a:lnTo>
                <a:lnTo>
                  <a:pt x="11229" y="3123"/>
                </a:lnTo>
                <a:lnTo>
                  <a:pt x="11216" y="3118"/>
                </a:lnTo>
                <a:lnTo>
                  <a:pt x="11205" y="3110"/>
                </a:lnTo>
                <a:lnTo>
                  <a:pt x="11194" y="3103"/>
                </a:lnTo>
                <a:lnTo>
                  <a:pt x="11183" y="3096"/>
                </a:lnTo>
                <a:lnTo>
                  <a:pt x="11172" y="3088"/>
                </a:lnTo>
                <a:lnTo>
                  <a:pt x="11162" y="3079"/>
                </a:lnTo>
                <a:lnTo>
                  <a:pt x="11153" y="3069"/>
                </a:lnTo>
                <a:lnTo>
                  <a:pt x="11144" y="3058"/>
                </a:lnTo>
                <a:lnTo>
                  <a:pt x="11136" y="3048"/>
                </a:lnTo>
                <a:lnTo>
                  <a:pt x="11126" y="3037"/>
                </a:lnTo>
                <a:lnTo>
                  <a:pt x="11119" y="3025"/>
                </a:lnTo>
                <a:lnTo>
                  <a:pt x="11111" y="3012"/>
                </a:lnTo>
                <a:lnTo>
                  <a:pt x="11105" y="2999"/>
                </a:lnTo>
                <a:lnTo>
                  <a:pt x="11098" y="2986"/>
                </a:lnTo>
                <a:lnTo>
                  <a:pt x="11093" y="2973"/>
                </a:lnTo>
                <a:lnTo>
                  <a:pt x="11087" y="2958"/>
                </a:lnTo>
                <a:lnTo>
                  <a:pt x="11082" y="2943"/>
                </a:lnTo>
                <a:lnTo>
                  <a:pt x="11077" y="2928"/>
                </a:lnTo>
                <a:lnTo>
                  <a:pt x="11073" y="2912"/>
                </a:lnTo>
                <a:lnTo>
                  <a:pt x="11070" y="2897"/>
                </a:lnTo>
                <a:lnTo>
                  <a:pt x="11068" y="2881"/>
                </a:lnTo>
                <a:lnTo>
                  <a:pt x="11066" y="2864"/>
                </a:lnTo>
                <a:lnTo>
                  <a:pt x="11064" y="2847"/>
                </a:lnTo>
                <a:lnTo>
                  <a:pt x="11063" y="2830"/>
                </a:lnTo>
                <a:lnTo>
                  <a:pt x="11063" y="2812"/>
                </a:lnTo>
                <a:lnTo>
                  <a:pt x="11064" y="2782"/>
                </a:lnTo>
                <a:lnTo>
                  <a:pt x="11067" y="2751"/>
                </a:lnTo>
                <a:lnTo>
                  <a:pt x="11071" y="2720"/>
                </a:lnTo>
                <a:lnTo>
                  <a:pt x="11078" y="2691"/>
                </a:lnTo>
                <a:lnTo>
                  <a:pt x="11083" y="2677"/>
                </a:lnTo>
                <a:lnTo>
                  <a:pt x="11088" y="2662"/>
                </a:lnTo>
                <a:lnTo>
                  <a:pt x="11093" y="2649"/>
                </a:lnTo>
                <a:lnTo>
                  <a:pt x="11098" y="2635"/>
                </a:lnTo>
                <a:lnTo>
                  <a:pt x="11104" y="2621"/>
                </a:lnTo>
                <a:lnTo>
                  <a:pt x="11111" y="2609"/>
                </a:lnTo>
                <a:lnTo>
                  <a:pt x="11118" y="2596"/>
                </a:lnTo>
                <a:lnTo>
                  <a:pt x="11125" y="2585"/>
                </a:lnTo>
                <a:lnTo>
                  <a:pt x="11135" y="2572"/>
                </a:lnTo>
                <a:lnTo>
                  <a:pt x="11143" y="2561"/>
                </a:lnTo>
                <a:lnTo>
                  <a:pt x="11152" y="2551"/>
                </a:lnTo>
                <a:lnTo>
                  <a:pt x="11162" y="2541"/>
                </a:lnTo>
                <a:lnTo>
                  <a:pt x="11172" y="2532"/>
                </a:lnTo>
                <a:lnTo>
                  <a:pt x="11184" y="2523"/>
                </a:lnTo>
                <a:lnTo>
                  <a:pt x="11196" y="2515"/>
                </a:lnTo>
                <a:lnTo>
                  <a:pt x="11207" y="2508"/>
                </a:lnTo>
                <a:lnTo>
                  <a:pt x="11220" y="2501"/>
                </a:lnTo>
                <a:lnTo>
                  <a:pt x="11234" y="2496"/>
                </a:lnTo>
                <a:lnTo>
                  <a:pt x="11248" y="2491"/>
                </a:lnTo>
                <a:lnTo>
                  <a:pt x="11262" y="2487"/>
                </a:lnTo>
                <a:lnTo>
                  <a:pt x="11276" y="2483"/>
                </a:lnTo>
                <a:lnTo>
                  <a:pt x="11293" y="2480"/>
                </a:lnTo>
                <a:lnTo>
                  <a:pt x="11309" y="2479"/>
                </a:lnTo>
                <a:lnTo>
                  <a:pt x="11325" y="2478"/>
                </a:lnTo>
                <a:lnTo>
                  <a:pt x="11343" y="2479"/>
                </a:lnTo>
                <a:lnTo>
                  <a:pt x="11359" y="2480"/>
                </a:lnTo>
                <a:lnTo>
                  <a:pt x="11374" y="2484"/>
                </a:lnTo>
                <a:lnTo>
                  <a:pt x="11390" y="2487"/>
                </a:lnTo>
                <a:lnTo>
                  <a:pt x="11404" y="2491"/>
                </a:lnTo>
                <a:lnTo>
                  <a:pt x="11418" y="2497"/>
                </a:lnTo>
                <a:lnTo>
                  <a:pt x="11432" y="2503"/>
                </a:lnTo>
                <a:lnTo>
                  <a:pt x="11444" y="2509"/>
                </a:lnTo>
                <a:lnTo>
                  <a:pt x="11456" y="2517"/>
                </a:lnTo>
                <a:lnTo>
                  <a:pt x="11467" y="2525"/>
                </a:lnTo>
                <a:lnTo>
                  <a:pt x="11478" y="2535"/>
                </a:lnTo>
                <a:lnTo>
                  <a:pt x="11488" y="2544"/>
                </a:lnTo>
                <a:lnTo>
                  <a:pt x="11498" y="2554"/>
                </a:lnTo>
                <a:lnTo>
                  <a:pt x="11507" y="2565"/>
                </a:lnTo>
                <a:lnTo>
                  <a:pt x="11515" y="2576"/>
                </a:lnTo>
                <a:lnTo>
                  <a:pt x="11523" y="2588"/>
                </a:lnTo>
                <a:lnTo>
                  <a:pt x="11531" y="2600"/>
                </a:lnTo>
                <a:lnTo>
                  <a:pt x="11538" y="2613"/>
                </a:lnTo>
                <a:lnTo>
                  <a:pt x="11544" y="2625"/>
                </a:lnTo>
                <a:lnTo>
                  <a:pt x="11550" y="2639"/>
                </a:lnTo>
                <a:lnTo>
                  <a:pt x="11555" y="2653"/>
                </a:lnTo>
                <a:lnTo>
                  <a:pt x="11560" y="2666"/>
                </a:lnTo>
                <a:lnTo>
                  <a:pt x="11565" y="2681"/>
                </a:lnTo>
                <a:lnTo>
                  <a:pt x="11568" y="2694"/>
                </a:lnTo>
                <a:lnTo>
                  <a:pt x="11576" y="2722"/>
                </a:lnTo>
                <a:lnTo>
                  <a:pt x="11580" y="2751"/>
                </a:lnTo>
                <a:lnTo>
                  <a:pt x="11582" y="2780"/>
                </a:lnTo>
                <a:lnTo>
                  <a:pt x="11583" y="2807"/>
                </a:lnTo>
                <a:lnTo>
                  <a:pt x="11583" y="2825"/>
                </a:lnTo>
                <a:lnTo>
                  <a:pt x="11582" y="2843"/>
                </a:lnTo>
                <a:lnTo>
                  <a:pt x="11581" y="2860"/>
                </a:lnTo>
                <a:lnTo>
                  <a:pt x="11578" y="2878"/>
                </a:lnTo>
                <a:lnTo>
                  <a:pt x="11576" y="2894"/>
                </a:lnTo>
                <a:lnTo>
                  <a:pt x="11571" y="2910"/>
                </a:lnTo>
                <a:lnTo>
                  <a:pt x="11567" y="2927"/>
                </a:lnTo>
                <a:lnTo>
                  <a:pt x="11563" y="2942"/>
                </a:lnTo>
                <a:lnTo>
                  <a:pt x="11558" y="2956"/>
                </a:lnTo>
                <a:lnTo>
                  <a:pt x="11552" y="2972"/>
                </a:lnTo>
                <a:lnTo>
                  <a:pt x="11546" y="2985"/>
                </a:lnTo>
                <a:lnTo>
                  <a:pt x="11540" y="2999"/>
                </a:lnTo>
                <a:lnTo>
                  <a:pt x="11533" y="3012"/>
                </a:lnTo>
                <a:lnTo>
                  <a:pt x="11526" y="3025"/>
                </a:lnTo>
                <a:lnTo>
                  <a:pt x="11517" y="3037"/>
                </a:lnTo>
                <a:lnTo>
                  <a:pt x="11508" y="3048"/>
                </a:lnTo>
                <a:lnTo>
                  <a:pt x="11500" y="3058"/>
                </a:lnTo>
                <a:lnTo>
                  <a:pt x="11490" y="3069"/>
                </a:lnTo>
                <a:lnTo>
                  <a:pt x="11481" y="3079"/>
                </a:lnTo>
                <a:lnTo>
                  <a:pt x="11470" y="3088"/>
                </a:lnTo>
                <a:lnTo>
                  <a:pt x="11459" y="3096"/>
                </a:lnTo>
                <a:lnTo>
                  <a:pt x="11449" y="3104"/>
                </a:lnTo>
                <a:lnTo>
                  <a:pt x="11438" y="3111"/>
                </a:lnTo>
                <a:lnTo>
                  <a:pt x="11426" y="3118"/>
                </a:lnTo>
                <a:lnTo>
                  <a:pt x="11414" y="3123"/>
                </a:lnTo>
                <a:lnTo>
                  <a:pt x="11402" y="3128"/>
                </a:lnTo>
                <a:lnTo>
                  <a:pt x="11389" y="3133"/>
                </a:lnTo>
                <a:lnTo>
                  <a:pt x="11377" y="3136"/>
                </a:lnTo>
                <a:lnTo>
                  <a:pt x="11363" y="3139"/>
                </a:lnTo>
                <a:lnTo>
                  <a:pt x="11350" y="3141"/>
                </a:lnTo>
                <a:lnTo>
                  <a:pt x="11336" y="3142"/>
                </a:lnTo>
                <a:lnTo>
                  <a:pt x="11322" y="3142"/>
                </a:lnTo>
                <a:lnTo>
                  <a:pt x="11320" y="3142"/>
                </a:lnTo>
                <a:close/>
                <a:moveTo>
                  <a:pt x="10626" y="2237"/>
                </a:moveTo>
                <a:lnTo>
                  <a:pt x="10638" y="2236"/>
                </a:lnTo>
                <a:lnTo>
                  <a:pt x="10648" y="2235"/>
                </a:lnTo>
                <a:lnTo>
                  <a:pt x="10658" y="2232"/>
                </a:lnTo>
                <a:lnTo>
                  <a:pt x="10667" y="2229"/>
                </a:lnTo>
                <a:lnTo>
                  <a:pt x="10676" y="2225"/>
                </a:lnTo>
                <a:lnTo>
                  <a:pt x="10684" y="2220"/>
                </a:lnTo>
                <a:lnTo>
                  <a:pt x="10692" y="2215"/>
                </a:lnTo>
                <a:lnTo>
                  <a:pt x="10698" y="2209"/>
                </a:lnTo>
                <a:lnTo>
                  <a:pt x="10704" y="2202"/>
                </a:lnTo>
                <a:lnTo>
                  <a:pt x="10709" y="2195"/>
                </a:lnTo>
                <a:lnTo>
                  <a:pt x="10714" y="2186"/>
                </a:lnTo>
                <a:lnTo>
                  <a:pt x="10717" y="2178"/>
                </a:lnTo>
                <a:lnTo>
                  <a:pt x="10720" y="2169"/>
                </a:lnTo>
                <a:lnTo>
                  <a:pt x="10722" y="2160"/>
                </a:lnTo>
                <a:lnTo>
                  <a:pt x="10723" y="2151"/>
                </a:lnTo>
                <a:lnTo>
                  <a:pt x="10724" y="2142"/>
                </a:lnTo>
                <a:lnTo>
                  <a:pt x="10723" y="2131"/>
                </a:lnTo>
                <a:lnTo>
                  <a:pt x="10722" y="2121"/>
                </a:lnTo>
                <a:lnTo>
                  <a:pt x="10720" y="2112"/>
                </a:lnTo>
                <a:lnTo>
                  <a:pt x="10717" y="2103"/>
                </a:lnTo>
                <a:lnTo>
                  <a:pt x="10713" y="2095"/>
                </a:lnTo>
                <a:lnTo>
                  <a:pt x="10709" y="2086"/>
                </a:lnTo>
                <a:lnTo>
                  <a:pt x="10704" y="2078"/>
                </a:lnTo>
                <a:lnTo>
                  <a:pt x="10698" y="2072"/>
                </a:lnTo>
                <a:lnTo>
                  <a:pt x="10691" y="2066"/>
                </a:lnTo>
                <a:lnTo>
                  <a:pt x="10684" y="2060"/>
                </a:lnTo>
                <a:lnTo>
                  <a:pt x="10675" y="2055"/>
                </a:lnTo>
                <a:lnTo>
                  <a:pt x="10667" y="2051"/>
                </a:lnTo>
                <a:lnTo>
                  <a:pt x="10658" y="2048"/>
                </a:lnTo>
                <a:lnTo>
                  <a:pt x="10649" y="2046"/>
                </a:lnTo>
                <a:lnTo>
                  <a:pt x="10639" y="2045"/>
                </a:lnTo>
                <a:lnTo>
                  <a:pt x="10628" y="2044"/>
                </a:lnTo>
                <a:lnTo>
                  <a:pt x="10617" y="2045"/>
                </a:lnTo>
                <a:lnTo>
                  <a:pt x="10607" y="2046"/>
                </a:lnTo>
                <a:lnTo>
                  <a:pt x="10598" y="2048"/>
                </a:lnTo>
                <a:lnTo>
                  <a:pt x="10589" y="2051"/>
                </a:lnTo>
                <a:lnTo>
                  <a:pt x="10579" y="2055"/>
                </a:lnTo>
                <a:lnTo>
                  <a:pt x="10571" y="2060"/>
                </a:lnTo>
                <a:lnTo>
                  <a:pt x="10564" y="2066"/>
                </a:lnTo>
                <a:lnTo>
                  <a:pt x="10558" y="2072"/>
                </a:lnTo>
                <a:lnTo>
                  <a:pt x="10552" y="2078"/>
                </a:lnTo>
                <a:lnTo>
                  <a:pt x="10546" y="2086"/>
                </a:lnTo>
                <a:lnTo>
                  <a:pt x="10542" y="2095"/>
                </a:lnTo>
                <a:lnTo>
                  <a:pt x="10538" y="2103"/>
                </a:lnTo>
                <a:lnTo>
                  <a:pt x="10534" y="2112"/>
                </a:lnTo>
                <a:lnTo>
                  <a:pt x="10532" y="2121"/>
                </a:lnTo>
                <a:lnTo>
                  <a:pt x="10531" y="2131"/>
                </a:lnTo>
                <a:lnTo>
                  <a:pt x="10530" y="2142"/>
                </a:lnTo>
                <a:lnTo>
                  <a:pt x="10531" y="2151"/>
                </a:lnTo>
                <a:lnTo>
                  <a:pt x="10532" y="2160"/>
                </a:lnTo>
                <a:lnTo>
                  <a:pt x="10534" y="2169"/>
                </a:lnTo>
                <a:lnTo>
                  <a:pt x="10538" y="2178"/>
                </a:lnTo>
                <a:lnTo>
                  <a:pt x="10541" y="2186"/>
                </a:lnTo>
                <a:lnTo>
                  <a:pt x="10546" y="2195"/>
                </a:lnTo>
                <a:lnTo>
                  <a:pt x="10551" y="2202"/>
                </a:lnTo>
                <a:lnTo>
                  <a:pt x="10557" y="2209"/>
                </a:lnTo>
                <a:lnTo>
                  <a:pt x="10563" y="2215"/>
                </a:lnTo>
                <a:lnTo>
                  <a:pt x="10570" y="2220"/>
                </a:lnTo>
                <a:lnTo>
                  <a:pt x="10577" y="2225"/>
                </a:lnTo>
                <a:lnTo>
                  <a:pt x="10587" y="2229"/>
                </a:lnTo>
                <a:lnTo>
                  <a:pt x="10595" y="2232"/>
                </a:lnTo>
                <a:lnTo>
                  <a:pt x="10605" y="2235"/>
                </a:lnTo>
                <a:lnTo>
                  <a:pt x="10614" y="2236"/>
                </a:lnTo>
                <a:lnTo>
                  <a:pt x="10624" y="2237"/>
                </a:lnTo>
                <a:lnTo>
                  <a:pt x="10626" y="2237"/>
                </a:lnTo>
                <a:close/>
                <a:moveTo>
                  <a:pt x="10706" y="3240"/>
                </a:moveTo>
                <a:lnTo>
                  <a:pt x="10706" y="2380"/>
                </a:lnTo>
                <a:lnTo>
                  <a:pt x="10550" y="2380"/>
                </a:lnTo>
                <a:lnTo>
                  <a:pt x="10550" y="3240"/>
                </a:lnTo>
                <a:lnTo>
                  <a:pt x="10706" y="3240"/>
                </a:lnTo>
                <a:close/>
                <a:moveTo>
                  <a:pt x="9999" y="2223"/>
                </a:moveTo>
                <a:lnTo>
                  <a:pt x="9999" y="2380"/>
                </a:lnTo>
                <a:lnTo>
                  <a:pt x="9865" y="2380"/>
                </a:lnTo>
                <a:lnTo>
                  <a:pt x="9865" y="2500"/>
                </a:lnTo>
                <a:lnTo>
                  <a:pt x="9999" y="2500"/>
                </a:lnTo>
                <a:lnTo>
                  <a:pt x="9999" y="2966"/>
                </a:lnTo>
                <a:lnTo>
                  <a:pt x="10000" y="3003"/>
                </a:lnTo>
                <a:lnTo>
                  <a:pt x="10002" y="3038"/>
                </a:lnTo>
                <a:lnTo>
                  <a:pt x="10004" y="3054"/>
                </a:lnTo>
                <a:lnTo>
                  <a:pt x="10006" y="3070"/>
                </a:lnTo>
                <a:lnTo>
                  <a:pt x="10009" y="3085"/>
                </a:lnTo>
                <a:lnTo>
                  <a:pt x="10013" y="3099"/>
                </a:lnTo>
                <a:lnTo>
                  <a:pt x="10017" y="3113"/>
                </a:lnTo>
                <a:lnTo>
                  <a:pt x="10021" y="3127"/>
                </a:lnTo>
                <a:lnTo>
                  <a:pt x="10026" y="3139"/>
                </a:lnTo>
                <a:lnTo>
                  <a:pt x="10031" y="3151"/>
                </a:lnTo>
                <a:lnTo>
                  <a:pt x="10037" y="3163"/>
                </a:lnTo>
                <a:lnTo>
                  <a:pt x="10044" y="3173"/>
                </a:lnTo>
                <a:lnTo>
                  <a:pt x="10051" y="3183"/>
                </a:lnTo>
                <a:lnTo>
                  <a:pt x="10059" y="3192"/>
                </a:lnTo>
                <a:lnTo>
                  <a:pt x="10066" y="3199"/>
                </a:lnTo>
                <a:lnTo>
                  <a:pt x="10074" y="3206"/>
                </a:lnTo>
                <a:lnTo>
                  <a:pt x="10082" y="3214"/>
                </a:lnTo>
                <a:lnTo>
                  <a:pt x="10091" y="3220"/>
                </a:lnTo>
                <a:lnTo>
                  <a:pt x="10100" y="3226"/>
                </a:lnTo>
                <a:lnTo>
                  <a:pt x="10109" y="3231"/>
                </a:lnTo>
                <a:lnTo>
                  <a:pt x="10119" y="3236"/>
                </a:lnTo>
                <a:lnTo>
                  <a:pt x="10129" y="3240"/>
                </a:lnTo>
                <a:lnTo>
                  <a:pt x="10141" y="3244"/>
                </a:lnTo>
                <a:lnTo>
                  <a:pt x="10152" y="3248"/>
                </a:lnTo>
                <a:lnTo>
                  <a:pt x="10163" y="3251"/>
                </a:lnTo>
                <a:lnTo>
                  <a:pt x="10175" y="3253"/>
                </a:lnTo>
                <a:lnTo>
                  <a:pt x="10187" y="3255"/>
                </a:lnTo>
                <a:lnTo>
                  <a:pt x="10201" y="3257"/>
                </a:lnTo>
                <a:lnTo>
                  <a:pt x="10214" y="3257"/>
                </a:lnTo>
                <a:lnTo>
                  <a:pt x="10227" y="3258"/>
                </a:lnTo>
                <a:lnTo>
                  <a:pt x="10250" y="3257"/>
                </a:lnTo>
                <a:lnTo>
                  <a:pt x="10270" y="3256"/>
                </a:lnTo>
                <a:lnTo>
                  <a:pt x="10290" y="3254"/>
                </a:lnTo>
                <a:lnTo>
                  <a:pt x="10308" y="3251"/>
                </a:lnTo>
                <a:lnTo>
                  <a:pt x="10324" y="3248"/>
                </a:lnTo>
                <a:lnTo>
                  <a:pt x="10340" y="3244"/>
                </a:lnTo>
                <a:lnTo>
                  <a:pt x="10354" y="3240"/>
                </a:lnTo>
                <a:lnTo>
                  <a:pt x="10366" y="3236"/>
                </a:lnTo>
                <a:lnTo>
                  <a:pt x="10359" y="3118"/>
                </a:lnTo>
                <a:lnTo>
                  <a:pt x="10341" y="3123"/>
                </a:lnTo>
                <a:lnTo>
                  <a:pt x="10321" y="3126"/>
                </a:lnTo>
                <a:lnTo>
                  <a:pt x="10297" y="3128"/>
                </a:lnTo>
                <a:lnTo>
                  <a:pt x="10268" y="3128"/>
                </a:lnTo>
                <a:lnTo>
                  <a:pt x="10253" y="3128"/>
                </a:lnTo>
                <a:lnTo>
                  <a:pt x="10239" y="3126"/>
                </a:lnTo>
                <a:lnTo>
                  <a:pt x="10225" y="3122"/>
                </a:lnTo>
                <a:lnTo>
                  <a:pt x="10213" y="3118"/>
                </a:lnTo>
                <a:lnTo>
                  <a:pt x="10203" y="3111"/>
                </a:lnTo>
                <a:lnTo>
                  <a:pt x="10193" y="3103"/>
                </a:lnTo>
                <a:lnTo>
                  <a:pt x="10184" y="3095"/>
                </a:lnTo>
                <a:lnTo>
                  <a:pt x="10177" y="3085"/>
                </a:lnTo>
                <a:lnTo>
                  <a:pt x="10170" y="3074"/>
                </a:lnTo>
                <a:lnTo>
                  <a:pt x="10165" y="3061"/>
                </a:lnTo>
                <a:lnTo>
                  <a:pt x="10161" y="3047"/>
                </a:lnTo>
                <a:lnTo>
                  <a:pt x="10157" y="3033"/>
                </a:lnTo>
                <a:lnTo>
                  <a:pt x="10155" y="3017"/>
                </a:lnTo>
                <a:lnTo>
                  <a:pt x="10153" y="2999"/>
                </a:lnTo>
                <a:lnTo>
                  <a:pt x="10152" y="2981"/>
                </a:lnTo>
                <a:lnTo>
                  <a:pt x="10151" y="2961"/>
                </a:lnTo>
                <a:lnTo>
                  <a:pt x="10151" y="2500"/>
                </a:lnTo>
                <a:lnTo>
                  <a:pt x="10374" y="2500"/>
                </a:lnTo>
                <a:lnTo>
                  <a:pt x="10374" y="2380"/>
                </a:lnTo>
                <a:lnTo>
                  <a:pt x="10151" y="2380"/>
                </a:lnTo>
                <a:lnTo>
                  <a:pt x="10151" y="2175"/>
                </a:lnTo>
                <a:lnTo>
                  <a:pt x="9999" y="2223"/>
                </a:lnTo>
                <a:close/>
                <a:moveTo>
                  <a:pt x="9704" y="2380"/>
                </a:moveTo>
                <a:lnTo>
                  <a:pt x="9548" y="2380"/>
                </a:lnTo>
                <a:lnTo>
                  <a:pt x="9548" y="2906"/>
                </a:lnTo>
                <a:lnTo>
                  <a:pt x="9547" y="2929"/>
                </a:lnTo>
                <a:lnTo>
                  <a:pt x="9543" y="2949"/>
                </a:lnTo>
                <a:lnTo>
                  <a:pt x="9539" y="2969"/>
                </a:lnTo>
                <a:lnTo>
                  <a:pt x="9533" y="2986"/>
                </a:lnTo>
                <a:lnTo>
                  <a:pt x="9527" y="2999"/>
                </a:lnTo>
                <a:lnTo>
                  <a:pt x="9521" y="3012"/>
                </a:lnTo>
                <a:lnTo>
                  <a:pt x="9513" y="3026"/>
                </a:lnTo>
                <a:lnTo>
                  <a:pt x="9504" y="3039"/>
                </a:lnTo>
                <a:lnTo>
                  <a:pt x="9494" y="3051"/>
                </a:lnTo>
                <a:lnTo>
                  <a:pt x="9483" y="3062"/>
                </a:lnTo>
                <a:lnTo>
                  <a:pt x="9472" y="3074"/>
                </a:lnTo>
                <a:lnTo>
                  <a:pt x="9459" y="3085"/>
                </a:lnTo>
                <a:lnTo>
                  <a:pt x="9445" y="3094"/>
                </a:lnTo>
                <a:lnTo>
                  <a:pt x="9431" y="3103"/>
                </a:lnTo>
                <a:lnTo>
                  <a:pt x="9416" y="3111"/>
                </a:lnTo>
                <a:lnTo>
                  <a:pt x="9400" y="3118"/>
                </a:lnTo>
                <a:lnTo>
                  <a:pt x="9383" y="3123"/>
                </a:lnTo>
                <a:lnTo>
                  <a:pt x="9366" y="3127"/>
                </a:lnTo>
                <a:lnTo>
                  <a:pt x="9346" y="3129"/>
                </a:lnTo>
                <a:lnTo>
                  <a:pt x="9328" y="3130"/>
                </a:lnTo>
                <a:lnTo>
                  <a:pt x="9315" y="3130"/>
                </a:lnTo>
                <a:lnTo>
                  <a:pt x="9303" y="3129"/>
                </a:lnTo>
                <a:lnTo>
                  <a:pt x="9290" y="3127"/>
                </a:lnTo>
                <a:lnTo>
                  <a:pt x="9279" y="3125"/>
                </a:lnTo>
                <a:lnTo>
                  <a:pt x="9268" y="3122"/>
                </a:lnTo>
                <a:lnTo>
                  <a:pt x="9258" y="3119"/>
                </a:lnTo>
                <a:lnTo>
                  <a:pt x="9249" y="3115"/>
                </a:lnTo>
                <a:lnTo>
                  <a:pt x="9238" y="3110"/>
                </a:lnTo>
                <a:lnTo>
                  <a:pt x="9230" y="3104"/>
                </a:lnTo>
                <a:lnTo>
                  <a:pt x="9221" y="3099"/>
                </a:lnTo>
                <a:lnTo>
                  <a:pt x="9213" y="3093"/>
                </a:lnTo>
                <a:lnTo>
                  <a:pt x="9206" y="3086"/>
                </a:lnTo>
                <a:lnTo>
                  <a:pt x="9199" y="3079"/>
                </a:lnTo>
                <a:lnTo>
                  <a:pt x="9191" y="3071"/>
                </a:lnTo>
                <a:lnTo>
                  <a:pt x="9185" y="3062"/>
                </a:lnTo>
                <a:lnTo>
                  <a:pt x="9179" y="3053"/>
                </a:lnTo>
                <a:lnTo>
                  <a:pt x="9174" y="3044"/>
                </a:lnTo>
                <a:lnTo>
                  <a:pt x="9169" y="3035"/>
                </a:lnTo>
                <a:lnTo>
                  <a:pt x="9164" y="3025"/>
                </a:lnTo>
                <a:lnTo>
                  <a:pt x="9160" y="3013"/>
                </a:lnTo>
                <a:lnTo>
                  <a:pt x="9153" y="2991"/>
                </a:lnTo>
                <a:lnTo>
                  <a:pt x="9146" y="2966"/>
                </a:lnTo>
                <a:lnTo>
                  <a:pt x="9141" y="2941"/>
                </a:lnTo>
                <a:lnTo>
                  <a:pt x="9138" y="2913"/>
                </a:lnTo>
                <a:lnTo>
                  <a:pt x="9136" y="2885"/>
                </a:lnTo>
                <a:lnTo>
                  <a:pt x="9136" y="2855"/>
                </a:lnTo>
                <a:lnTo>
                  <a:pt x="9136" y="2380"/>
                </a:lnTo>
                <a:lnTo>
                  <a:pt x="8980" y="2380"/>
                </a:lnTo>
                <a:lnTo>
                  <a:pt x="8980" y="2883"/>
                </a:lnTo>
                <a:lnTo>
                  <a:pt x="8980" y="2910"/>
                </a:lnTo>
                <a:lnTo>
                  <a:pt x="8982" y="2937"/>
                </a:lnTo>
                <a:lnTo>
                  <a:pt x="8984" y="2961"/>
                </a:lnTo>
                <a:lnTo>
                  <a:pt x="8987" y="2986"/>
                </a:lnTo>
                <a:lnTo>
                  <a:pt x="8991" y="3008"/>
                </a:lnTo>
                <a:lnTo>
                  <a:pt x="8995" y="3030"/>
                </a:lnTo>
                <a:lnTo>
                  <a:pt x="9002" y="3049"/>
                </a:lnTo>
                <a:lnTo>
                  <a:pt x="9008" y="3069"/>
                </a:lnTo>
                <a:lnTo>
                  <a:pt x="9014" y="3087"/>
                </a:lnTo>
                <a:lnTo>
                  <a:pt x="9022" y="3103"/>
                </a:lnTo>
                <a:lnTo>
                  <a:pt x="9029" y="3120"/>
                </a:lnTo>
                <a:lnTo>
                  <a:pt x="9038" y="3134"/>
                </a:lnTo>
                <a:lnTo>
                  <a:pt x="9047" y="3148"/>
                </a:lnTo>
                <a:lnTo>
                  <a:pt x="9057" y="3161"/>
                </a:lnTo>
                <a:lnTo>
                  <a:pt x="9067" y="3173"/>
                </a:lnTo>
                <a:lnTo>
                  <a:pt x="9077" y="3184"/>
                </a:lnTo>
                <a:lnTo>
                  <a:pt x="9088" y="3194"/>
                </a:lnTo>
                <a:lnTo>
                  <a:pt x="9100" y="3203"/>
                </a:lnTo>
                <a:lnTo>
                  <a:pt x="9112" y="3213"/>
                </a:lnTo>
                <a:lnTo>
                  <a:pt x="9123" y="3220"/>
                </a:lnTo>
                <a:lnTo>
                  <a:pt x="9135" y="3227"/>
                </a:lnTo>
                <a:lnTo>
                  <a:pt x="9147" y="3233"/>
                </a:lnTo>
                <a:lnTo>
                  <a:pt x="9161" y="3238"/>
                </a:lnTo>
                <a:lnTo>
                  <a:pt x="9173" y="3243"/>
                </a:lnTo>
                <a:lnTo>
                  <a:pt x="9186" y="3247"/>
                </a:lnTo>
                <a:lnTo>
                  <a:pt x="9199" y="3251"/>
                </a:lnTo>
                <a:lnTo>
                  <a:pt x="9212" y="3253"/>
                </a:lnTo>
                <a:lnTo>
                  <a:pt x="9225" y="3256"/>
                </a:lnTo>
                <a:lnTo>
                  <a:pt x="9251" y="3258"/>
                </a:lnTo>
                <a:lnTo>
                  <a:pt x="9276" y="3259"/>
                </a:lnTo>
                <a:lnTo>
                  <a:pt x="9304" y="3258"/>
                </a:lnTo>
                <a:lnTo>
                  <a:pt x="9330" y="3255"/>
                </a:lnTo>
                <a:lnTo>
                  <a:pt x="9356" y="3251"/>
                </a:lnTo>
                <a:lnTo>
                  <a:pt x="9379" y="3244"/>
                </a:lnTo>
                <a:lnTo>
                  <a:pt x="9402" y="3237"/>
                </a:lnTo>
                <a:lnTo>
                  <a:pt x="9423" y="3228"/>
                </a:lnTo>
                <a:lnTo>
                  <a:pt x="9442" y="3217"/>
                </a:lnTo>
                <a:lnTo>
                  <a:pt x="9461" y="3205"/>
                </a:lnTo>
                <a:lnTo>
                  <a:pt x="9478" y="3194"/>
                </a:lnTo>
                <a:lnTo>
                  <a:pt x="9493" y="3181"/>
                </a:lnTo>
                <a:lnTo>
                  <a:pt x="9508" y="3168"/>
                </a:lnTo>
                <a:lnTo>
                  <a:pt x="9521" y="3154"/>
                </a:lnTo>
                <a:lnTo>
                  <a:pt x="9532" y="3140"/>
                </a:lnTo>
                <a:lnTo>
                  <a:pt x="9543" y="3127"/>
                </a:lnTo>
                <a:lnTo>
                  <a:pt x="9553" y="3113"/>
                </a:lnTo>
                <a:lnTo>
                  <a:pt x="9560" y="3100"/>
                </a:lnTo>
                <a:lnTo>
                  <a:pt x="9564" y="3100"/>
                </a:lnTo>
                <a:lnTo>
                  <a:pt x="9573" y="3240"/>
                </a:lnTo>
                <a:lnTo>
                  <a:pt x="9711" y="3240"/>
                </a:lnTo>
                <a:lnTo>
                  <a:pt x="9709" y="3215"/>
                </a:lnTo>
                <a:lnTo>
                  <a:pt x="9708" y="3187"/>
                </a:lnTo>
                <a:lnTo>
                  <a:pt x="9707" y="3159"/>
                </a:lnTo>
                <a:lnTo>
                  <a:pt x="9706" y="3131"/>
                </a:lnTo>
                <a:lnTo>
                  <a:pt x="9705" y="3100"/>
                </a:lnTo>
                <a:lnTo>
                  <a:pt x="9704" y="3070"/>
                </a:lnTo>
                <a:lnTo>
                  <a:pt x="9704" y="3037"/>
                </a:lnTo>
                <a:lnTo>
                  <a:pt x="9704" y="3004"/>
                </a:lnTo>
                <a:lnTo>
                  <a:pt x="9704" y="2380"/>
                </a:lnTo>
                <a:close/>
                <a:moveTo>
                  <a:pt x="8567" y="3240"/>
                </a:moveTo>
                <a:lnTo>
                  <a:pt x="8723" y="3240"/>
                </a:lnTo>
                <a:lnTo>
                  <a:pt x="8723" y="1980"/>
                </a:lnTo>
                <a:lnTo>
                  <a:pt x="8567" y="1980"/>
                </a:lnTo>
                <a:lnTo>
                  <a:pt x="8567" y="3240"/>
                </a:lnTo>
                <a:close/>
                <a:moveTo>
                  <a:pt x="7943" y="3259"/>
                </a:moveTo>
                <a:lnTo>
                  <a:pt x="7963" y="3259"/>
                </a:lnTo>
                <a:lnTo>
                  <a:pt x="7982" y="3258"/>
                </a:lnTo>
                <a:lnTo>
                  <a:pt x="8001" y="3256"/>
                </a:lnTo>
                <a:lnTo>
                  <a:pt x="8021" y="3253"/>
                </a:lnTo>
                <a:lnTo>
                  <a:pt x="8040" y="3249"/>
                </a:lnTo>
                <a:lnTo>
                  <a:pt x="8058" y="3245"/>
                </a:lnTo>
                <a:lnTo>
                  <a:pt x="8078" y="3239"/>
                </a:lnTo>
                <a:lnTo>
                  <a:pt x="8096" y="3233"/>
                </a:lnTo>
                <a:lnTo>
                  <a:pt x="8115" y="3226"/>
                </a:lnTo>
                <a:lnTo>
                  <a:pt x="8133" y="3218"/>
                </a:lnTo>
                <a:lnTo>
                  <a:pt x="8150" y="3209"/>
                </a:lnTo>
                <a:lnTo>
                  <a:pt x="8168" y="3199"/>
                </a:lnTo>
                <a:lnTo>
                  <a:pt x="8185" y="3188"/>
                </a:lnTo>
                <a:lnTo>
                  <a:pt x="8201" y="3177"/>
                </a:lnTo>
                <a:lnTo>
                  <a:pt x="8218" y="3165"/>
                </a:lnTo>
                <a:lnTo>
                  <a:pt x="8233" y="3150"/>
                </a:lnTo>
                <a:lnTo>
                  <a:pt x="8248" y="3136"/>
                </a:lnTo>
                <a:lnTo>
                  <a:pt x="8263" y="3121"/>
                </a:lnTo>
                <a:lnTo>
                  <a:pt x="8276" y="3104"/>
                </a:lnTo>
                <a:lnTo>
                  <a:pt x="8288" y="3087"/>
                </a:lnTo>
                <a:lnTo>
                  <a:pt x="8300" y="3069"/>
                </a:lnTo>
                <a:lnTo>
                  <a:pt x="8312" y="3049"/>
                </a:lnTo>
                <a:lnTo>
                  <a:pt x="8322" y="3029"/>
                </a:lnTo>
                <a:lnTo>
                  <a:pt x="8332" y="3008"/>
                </a:lnTo>
                <a:lnTo>
                  <a:pt x="8340" y="2986"/>
                </a:lnTo>
                <a:lnTo>
                  <a:pt x="8347" y="2962"/>
                </a:lnTo>
                <a:lnTo>
                  <a:pt x="8354" y="2938"/>
                </a:lnTo>
                <a:lnTo>
                  <a:pt x="8360" y="2913"/>
                </a:lnTo>
                <a:lnTo>
                  <a:pt x="8364" y="2887"/>
                </a:lnTo>
                <a:lnTo>
                  <a:pt x="8367" y="2859"/>
                </a:lnTo>
                <a:lnTo>
                  <a:pt x="8369" y="2831"/>
                </a:lnTo>
                <a:lnTo>
                  <a:pt x="8370" y="2801"/>
                </a:lnTo>
                <a:lnTo>
                  <a:pt x="8369" y="2778"/>
                </a:lnTo>
                <a:lnTo>
                  <a:pt x="8368" y="2754"/>
                </a:lnTo>
                <a:lnTo>
                  <a:pt x="8365" y="2731"/>
                </a:lnTo>
                <a:lnTo>
                  <a:pt x="8362" y="2708"/>
                </a:lnTo>
                <a:lnTo>
                  <a:pt x="8358" y="2686"/>
                </a:lnTo>
                <a:lnTo>
                  <a:pt x="8352" y="2664"/>
                </a:lnTo>
                <a:lnTo>
                  <a:pt x="8346" y="2643"/>
                </a:lnTo>
                <a:lnTo>
                  <a:pt x="8339" y="2622"/>
                </a:lnTo>
                <a:lnTo>
                  <a:pt x="8332" y="2603"/>
                </a:lnTo>
                <a:lnTo>
                  <a:pt x="8323" y="2584"/>
                </a:lnTo>
                <a:lnTo>
                  <a:pt x="8314" y="2565"/>
                </a:lnTo>
                <a:lnTo>
                  <a:pt x="8303" y="2548"/>
                </a:lnTo>
                <a:lnTo>
                  <a:pt x="8293" y="2531"/>
                </a:lnTo>
                <a:lnTo>
                  <a:pt x="8281" y="2514"/>
                </a:lnTo>
                <a:lnTo>
                  <a:pt x="8269" y="2499"/>
                </a:lnTo>
                <a:lnTo>
                  <a:pt x="8255" y="2484"/>
                </a:lnTo>
                <a:lnTo>
                  <a:pt x="8241" y="2469"/>
                </a:lnTo>
                <a:lnTo>
                  <a:pt x="8227" y="2456"/>
                </a:lnTo>
                <a:lnTo>
                  <a:pt x="8212" y="2444"/>
                </a:lnTo>
                <a:lnTo>
                  <a:pt x="8195" y="2431"/>
                </a:lnTo>
                <a:lnTo>
                  <a:pt x="8179" y="2421"/>
                </a:lnTo>
                <a:lnTo>
                  <a:pt x="8162" y="2411"/>
                </a:lnTo>
                <a:lnTo>
                  <a:pt x="8143" y="2402"/>
                </a:lnTo>
                <a:lnTo>
                  <a:pt x="8125" y="2394"/>
                </a:lnTo>
                <a:lnTo>
                  <a:pt x="8105" y="2387"/>
                </a:lnTo>
                <a:lnTo>
                  <a:pt x="8086" y="2379"/>
                </a:lnTo>
                <a:lnTo>
                  <a:pt x="8066" y="2374"/>
                </a:lnTo>
                <a:lnTo>
                  <a:pt x="8044" y="2369"/>
                </a:lnTo>
                <a:lnTo>
                  <a:pt x="8024" y="2366"/>
                </a:lnTo>
                <a:lnTo>
                  <a:pt x="8001" y="2363"/>
                </a:lnTo>
                <a:lnTo>
                  <a:pt x="7979" y="2362"/>
                </a:lnTo>
                <a:lnTo>
                  <a:pt x="7956" y="2361"/>
                </a:lnTo>
                <a:lnTo>
                  <a:pt x="7934" y="2362"/>
                </a:lnTo>
                <a:lnTo>
                  <a:pt x="7913" y="2363"/>
                </a:lnTo>
                <a:lnTo>
                  <a:pt x="7891" y="2366"/>
                </a:lnTo>
                <a:lnTo>
                  <a:pt x="7870" y="2369"/>
                </a:lnTo>
                <a:lnTo>
                  <a:pt x="7849" y="2373"/>
                </a:lnTo>
                <a:lnTo>
                  <a:pt x="7829" y="2378"/>
                </a:lnTo>
                <a:lnTo>
                  <a:pt x="7809" y="2386"/>
                </a:lnTo>
                <a:lnTo>
                  <a:pt x="7790" y="2393"/>
                </a:lnTo>
                <a:lnTo>
                  <a:pt x="7771" y="2400"/>
                </a:lnTo>
                <a:lnTo>
                  <a:pt x="7752" y="2409"/>
                </a:lnTo>
                <a:lnTo>
                  <a:pt x="7735" y="2419"/>
                </a:lnTo>
                <a:lnTo>
                  <a:pt x="7718" y="2429"/>
                </a:lnTo>
                <a:lnTo>
                  <a:pt x="7701" y="2442"/>
                </a:lnTo>
                <a:lnTo>
                  <a:pt x="7685" y="2454"/>
                </a:lnTo>
                <a:lnTo>
                  <a:pt x="7670" y="2467"/>
                </a:lnTo>
                <a:lnTo>
                  <a:pt x="7654" y="2482"/>
                </a:lnTo>
                <a:lnTo>
                  <a:pt x="7641" y="2497"/>
                </a:lnTo>
                <a:lnTo>
                  <a:pt x="7627" y="2512"/>
                </a:lnTo>
                <a:lnTo>
                  <a:pt x="7614" y="2529"/>
                </a:lnTo>
                <a:lnTo>
                  <a:pt x="7602" y="2547"/>
                </a:lnTo>
                <a:lnTo>
                  <a:pt x="7592" y="2565"/>
                </a:lnTo>
                <a:lnTo>
                  <a:pt x="7582" y="2585"/>
                </a:lnTo>
                <a:lnTo>
                  <a:pt x="7572" y="2604"/>
                </a:lnTo>
                <a:lnTo>
                  <a:pt x="7563" y="2624"/>
                </a:lnTo>
                <a:lnTo>
                  <a:pt x="7556" y="2647"/>
                </a:lnTo>
                <a:lnTo>
                  <a:pt x="7549" y="2668"/>
                </a:lnTo>
                <a:lnTo>
                  <a:pt x="7543" y="2692"/>
                </a:lnTo>
                <a:lnTo>
                  <a:pt x="7539" y="2715"/>
                </a:lnTo>
                <a:lnTo>
                  <a:pt x="7535" y="2740"/>
                </a:lnTo>
                <a:lnTo>
                  <a:pt x="7533" y="2765"/>
                </a:lnTo>
                <a:lnTo>
                  <a:pt x="7531" y="2791"/>
                </a:lnTo>
                <a:lnTo>
                  <a:pt x="7530" y="2817"/>
                </a:lnTo>
                <a:lnTo>
                  <a:pt x="7531" y="2843"/>
                </a:lnTo>
                <a:lnTo>
                  <a:pt x="7532" y="2867"/>
                </a:lnTo>
                <a:lnTo>
                  <a:pt x="7535" y="2891"/>
                </a:lnTo>
                <a:lnTo>
                  <a:pt x="7538" y="2914"/>
                </a:lnTo>
                <a:lnTo>
                  <a:pt x="7543" y="2937"/>
                </a:lnTo>
                <a:lnTo>
                  <a:pt x="7548" y="2959"/>
                </a:lnTo>
                <a:lnTo>
                  <a:pt x="7555" y="2981"/>
                </a:lnTo>
                <a:lnTo>
                  <a:pt x="7562" y="3001"/>
                </a:lnTo>
                <a:lnTo>
                  <a:pt x="7571" y="3022"/>
                </a:lnTo>
                <a:lnTo>
                  <a:pt x="7579" y="3040"/>
                </a:lnTo>
                <a:lnTo>
                  <a:pt x="7589" y="3059"/>
                </a:lnTo>
                <a:lnTo>
                  <a:pt x="7599" y="3077"/>
                </a:lnTo>
                <a:lnTo>
                  <a:pt x="7611" y="3094"/>
                </a:lnTo>
                <a:lnTo>
                  <a:pt x="7623" y="3110"/>
                </a:lnTo>
                <a:lnTo>
                  <a:pt x="7636" y="3126"/>
                </a:lnTo>
                <a:lnTo>
                  <a:pt x="7649" y="3141"/>
                </a:lnTo>
                <a:lnTo>
                  <a:pt x="7663" y="3154"/>
                </a:lnTo>
                <a:lnTo>
                  <a:pt x="7679" y="3168"/>
                </a:lnTo>
                <a:lnTo>
                  <a:pt x="7694" y="3180"/>
                </a:lnTo>
                <a:lnTo>
                  <a:pt x="7710" y="3191"/>
                </a:lnTo>
                <a:lnTo>
                  <a:pt x="7727" y="3202"/>
                </a:lnTo>
                <a:lnTo>
                  <a:pt x="7744" y="3212"/>
                </a:lnTo>
                <a:lnTo>
                  <a:pt x="7761" y="3221"/>
                </a:lnTo>
                <a:lnTo>
                  <a:pt x="7780" y="3229"/>
                </a:lnTo>
                <a:lnTo>
                  <a:pt x="7799" y="3236"/>
                </a:lnTo>
                <a:lnTo>
                  <a:pt x="7819" y="3242"/>
                </a:lnTo>
                <a:lnTo>
                  <a:pt x="7838" y="3247"/>
                </a:lnTo>
                <a:lnTo>
                  <a:pt x="7858" y="3252"/>
                </a:lnTo>
                <a:lnTo>
                  <a:pt x="7879" y="3255"/>
                </a:lnTo>
                <a:lnTo>
                  <a:pt x="7899" y="3257"/>
                </a:lnTo>
                <a:lnTo>
                  <a:pt x="7921" y="3259"/>
                </a:lnTo>
                <a:lnTo>
                  <a:pt x="7942" y="3259"/>
                </a:lnTo>
                <a:lnTo>
                  <a:pt x="7943" y="3259"/>
                </a:lnTo>
                <a:close/>
                <a:moveTo>
                  <a:pt x="7947" y="3142"/>
                </a:moveTo>
                <a:lnTo>
                  <a:pt x="7933" y="3142"/>
                </a:lnTo>
                <a:lnTo>
                  <a:pt x="7920" y="3141"/>
                </a:lnTo>
                <a:lnTo>
                  <a:pt x="7906" y="3139"/>
                </a:lnTo>
                <a:lnTo>
                  <a:pt x="7893" y="3136"/>
                </a:lnTo>
                <a:lnTo>
                  <a:pt x="7880" y="3133"/>
                </a:lnTo>
                <a:lnTo>
                  <a:pt x="7868" y="3128"/>
                </a:lnTo>
                <a:lnTo>
                  <a:pt x="7855" y="3123"/>
                </a:lnTo>
                <a:lnTo>
                  <a:pt x="7843" y="3118"/>
                </a:lnTo>
                <a:lnTo>
                  <a:pt x="7832" y="3110"/>
                </a:lnTo>
                <a:lnTo>
                  <a:pt x="7821" y="3103"/>
                </a:lnTo>
                <a:lnTo>
                  <a:pt x="7809" y="3096"/>
                </a:lnTo>
                <a:lnTo>
                  <a:pt x="7799" y="3088"/>
                </a:lnTo>
                <a:lnTo>
                  <a:pt x="7789" y="3079"/>
                </a:lnTo>
                <a:lnTo>
                  <a:pt x="7780" y="3069"/>
                </a:lnTo>
                <a:lnTo>
                  <a:pt x="7771" y="3058"/>
                </a:lnTo>
                <a:lnTo>
                  <a:pt x="7761" y="3048"/>
                </a:lnTo>
                <a:lnTo>
                  <a:pt x="7753" y="3037"/>
                </a:lnTo>
                <a:lnTo>
                  <a:pt x="7746" y="3025"/>
                </a:lnTo>
                <a:lnTo>
                  <a:pt x="7738" y="3012"/>
                </a:lnTo>
                <a:lnTo>
                  <a:pt x="7732" y="2999"/>
                </a:lnTo>
                <a:lnTo>
                  <a:pt x="7725" y="2986"/>
                </a:lnTo>
                <a:lnTo>
                  <a:pt x="7720" y="2973"/>
                </a:lnTo>
                <a:lnTo>
                  <a:pt x="7713" y="2958"/>
                </a:lnTo>
                <a:lnTo>
                  <a:pt x="7708" y="2943"/>
                </a:lnTo>
                <a:lnTo>
                  <a:pt x="7704" y="2928"/>
                </a:lnTo>
                <a:lnTo>
                  <a:pt x="7700" y="2912"/>
                </a:lnTo>
                <a:lnTo>
                  <a:pt x="7697" y="2897"/>
                </a:lnTo>
                <a:lnTo>
                  <a:pt x="7695" y="2881"/>
                </a:lnTo>
                <a:lnTo>
                  <a:pt x="7693" y="2864"/>
                </a:lnTo>
                <a:lnTo>
                  <a:pt x="7691" y="2847"/>
                </a:lnTo>
                <a:lnTo>
                  <a:pt x="7690" y="2830"/>
                </a:lnTo>
                <a:lnTo>
                  <a:pt x="7690" y="2812"/>
                </a:lnTo>
                <a:lnTo>
                  <a:pt x="7691" y="2782"/>
                </a:lnTo>
                <a:lnTo>
                  <a:pt x="7694" y="2751"/>
                </a:lnTo>
                <a:lnTo>
                  <a:pt x="7698" y="2720"/>
                </a:lnTo>
                <a:lnTo>
                  <a:pt x="7705" y="2691"/>
                </a:lnTo>
                <a:lnTo>
                  <a:pt x="7709" y="2677"/>
                </a:lnTo>
                <a:lnTo>
                  <a:pt x="7715" y="2662"/>
                </a:lnTo>
                <a:lnTo>
                  <a:pt x="7720" y="2649"/>
                </a:lnTo>
                <a:lnTo>
                  <a:pt x="7725" y="2635"/>
                </a:lnTo>
                <a:lnTo>
                  <a:pt x="7731" y="2621"/>
                </a:lnTo>
                <a:lnTo>
                  <a:pt x="7738" y="2609"/>
                </a:lnTo>
                <a:lnTo>
                  <a:pt x="7745" y="2596"/>
                </a:lnTo>
                <a:lnTo>
                  <a:pt x="7752" y="2585"/>
                </a:lnTo>
                <a:lnTo>
                  <a:pt x="7761" y="2572"/>
                </a:lnTo>
                <a:lnTo>
                  <a:pt x="7770" y="2561"/>
                </a:lnTo>
                <a:lnTo>
                  <a:pt x="7779" y="2551"/>
                </a:lnTo>
                <a:lnTo>
                  <a:pt x="7789" y="2541"/>
                </a:lnTo>
                <a:lnTo>
                  <a:pt x="7799" y="2532"/>
                </a:lnTo>
                <a:lnTo>
                  <a:pt x="7810" y="2523"/>
                </a:lnTo>
                <a:lnTo>
                  <a:pt x="7823" y="2515"/>
                </a:lnTo>
                <a:lnTo>
                  <a:pt x="7834" y="2508"/>
                </a:lnTo>
                <a:lnTo>
                  <a:pt x="7847" y="2501"/>
                </a:lnTo>
                <a:lnTo>
                  <a:pt x="7860" y="2496"/>
                </a:lnTo>
                <a:lnTo>
                  <a:pt x="7875" y="2491"/>
                </a:lnTo>
                <a:lnTo>
                  <a:pt x="7889" y="2487"/>
                </a:lnTo>
                <a:lnTo>
                  <a:pt x="7903" y="2483"/>
                </a:lnTo>
                <a:lnTo>
                  <a:pt x="7920" y="2480"/>
                </a:lnTo>
                <a:lnTo>
                  <a:pt x="7936" y="2479"/>
                </a:lnTo>
                <a:lnTo>
                  <a:pt x="7952" y="2478"/>
                </a:lnTo>
                <a:lnTo>
                  <a:pt x="7970" y="2479"/>
                </a:lnTo>
                <a:lnTo>
                  <a:pt x="7986" y="2480"/>
                </a:lnTo>
                <a:lnTo>
                  <a:pt x="8001" y="2484"/>
                </a:lnTo>
                <a:lnTo>
                  <a:pt x="8017" y="2487"/>
                </a:lnTo>
                <a:lnTo>
                  <a:pt x="8031" y="2491"/>
                </a:lnTo>
                <a:lnTo>
                  <a:pt x="8045" y="2497"/>
                </a:lnTo>
                <a:lnTo>
                  <a:pt x="8058" y="2503"/>
                </a:lnTo>
                <a:lnTo>
                  <a:pt x="8071" y="2509"/>
                </a:lnTo>
                <a:lnTo>
                  <a:pt x="8083" y="2517"/>
                </a:lnTo>
                <a:lnTo>
                  <a:pt x="8094" y="2525"/>
                </a:lnTo>
                <a:lnTo>
                  <a:pt x="8104" y="2535"/>
                </a:lnTo>
                <a:lnTo>
                  <a:pt x="8115" y="2544"/>
                </a:lnTo>
                <a:lnTo>
                  <a:pt x="8125" y="2554"/>
                </a:lnTo>
                <a:lnTo>
                  <a:pt x="8134" y="2565"/>
                </a:lnTo>
                <a:lnTo>
                  <a:pt x="8142" y="2576"/>
                </a:lnTo>
                <a:lnTo>
                  <a:pt x="8150" y="2588"/>
                </a:lnTo>
                <a:lnTo>
                  <a:pt x="8157" y="2600"/>
                </a:lnTo>
                <a:lnTo>
                  <a:pt x="8165" y="2613"/>
                </a:lnTo>
                <a:lnTo>
                  <a:pt x="8171" y="2625"/>
                </a:lnTo>
                <a:lnTo>
                  <a:pt x="8177" y="2639"/>
                </a:lnTo>
                <a:lnTo>
                  <a:pt x="8182" y="2653"/>
                </a:lnTo>
                <a:lnTo>
                  <a:pt x="8187" y="2666"/>
                </a:lnTo>
                <a:lnTo>
                  <a:pt x="8192" y="2681"/>
                </a:lnTo>
                <a:lnTo>
                  <a:pt x="8195" y="2694"/>
                </a:lnTo>
                <a:lnTo>
                  <a:pt x="8202" y="2722"/>
                </a:lnTo>
                <a:lnTo>
                  <a:pt x="8206" y="2751"/>
                </a:lnTo>
                <a:lnTo>
                  <a:pt x="8208" y="2780"/>
                </a:lnTo>
                <a:lnTo>
                  <a:pt x="8210" y="2807"/>
                </a:lnTo>
                <a:lnTo>
                  <a:pt x="8210" y="2825"/>
                </a:lnTo>
                <a:lnTo>
                  <a:pt x="8208" y="2843"/>
                </a:lnTo>
                <a:lnTo>
                  <a:pt x="8206" y="2860"/>
                </a:lnTo>
                <a:lnTo>
                  <a:pt x="8204" y="2878"/>
                </a:lnTo>
                <a:lnTo>
                  <a:pt x="8202" y="2894"/>
                </a:lnTo>
                <a:lnTo>
                  <a:pt x="8198" y="2910"/>
                </a:lnTo>
                <a:lnTo>
                  <a:pt x="8194" y="2927"/>
                </a:lnTo>
                <a:lnTo>
                  <a:pt x="8190" y="2942"/>
                </a:lnTo>
                <a:lnTo>
                  <a:pt x="8185" y="2956"/>
                </a:lnTo>
                <a:lnTo>
                  <a:pt x="8179" y="2972"/>
                </a:lnTo>
                <a:lnTo>
                  <a:pt x="8173" y="2985"/>
                </a:lnTo>
                <a:lnTo>
                  <a:pt x="8167" y="2999"/>
                </a:lnTo>
                <a:lnTo>
                  <a:pt x="8160" y="3012"/>
                </a:lnTo>
                <a:lnTo>
                  <a:pt x="8151" y="3025"/>
                </a:lnTo>
                <a:lnTo>
                  <a:pt x="8144" y="3037"/>
                </a:lnTo>
                <a:lnTo>
                  <a:pt x="8135" y="3048"/>
                </a:lnTo>
                <a:lnTo>
                  <a:pt x="8126" y="3058"/>
                </a:lnTo>
                <a:lnTo>
                  <a:pt x="8117" y="3069"/>
                </a:lnTo>
                <a:lnTo>
                  <a:pt x="8107" y="3079"/>
                </a:lnTo>
                <a:lnTo>
                  <a:pt x="8097" y="3088"/>
                </a:lnTo>
                <a:lnTo>
                  <a:pt x="8086" y="3096"/>
                </a:lnTo>
                <a:lnTo>
                  <a:pt x="8076" y="3104"/>
                </a:lnTo>
                <a:lnTo>
                  <a:pt x="8065" y="3111"/>
                </a:lnTo>
                <a:lnTo>
                  <a:pt x="8052" y="3118"/>
                </a:lnTo>
                <a:lnTo>
                  <a:pt x="8041" y="3123"/>
                </a:lnTo>
                <a:lnTo>
                  <a:pt x="8029" y="3128"/>
                </a:lnTo>
                <a:lnTo>
                  <a:pt x="8016" y="3133"/>
                </a:lnTo>
                <a:lnTo>
                  <a:pt x="8003" y="3136"/>
                </a:lnTo>
                <a:lnTo>
                  <a:pt x="7990" y="3139"/>
                </a:lnTo>
                <a:lnTo>
                  <a:pt x="7977" y="3141"/>
                </a:lnTo>
                <a:lnTo>
                  <a:pt x="7963" y="3142"/>
                </a:lnTo>
                <a:lnTo>
                  <a:pt x="7949" y="3142"/>
                </a:lnTo>
                <a:lnTo>
                  <a:pt x="7947" y="3142"/>
                </a:lnTo>
                <a:close/>
                <a:moveTo>
                  <a:pt x="6652" y="3180"/>
                </a:moveTo>
                <a:lnTo>
                  <a:pt x="6664" y="3188"/>
                </a:lnTo>
                <a:lnTo>
                  <a:pt x="6679" y="3195"/>
                </a:lnTo>
                <a:lnTo>
                  <a:pt x="6694" y="3202"/>
                </a:lnTo>
                <a:lnTo>
                  <a:pt x="6710" y="3209"/>
                </a:lnTo>
                <a:lnTo>
                  <a:pt x="6728" y="3217"/>
                </a:lnTo>
                <a:lnTo>
                  <a:pt x="6746" y="3223"/>
                </a:lnTo>
                <a:lnTo>
                  <a:pt x="6765" y="3229"/>
                </a:lnTo>
                <a:lnTo>
                  <a:pt x="6785" y="3235"/>
                </a:lnTo>
                <a:lnTo>
                  <a:pt x="6806" y="3240"/>
                </a:lnTo>
                <a:lnTo>
                  <a:pt x="6827" y="3244"/>
                </a:lnTo>
                <a:lnTo>
                  <a:pt x="6848" y="3248"/>
                </a:lnTo>
                <a:lnTo>
                  <a:pt x="6869" y="3251"/>
                </a:lnTo>
                <a:lnTo>
                  <a:pt x="6892" y="3254"/>
                </a:lnTo>
                <a:lnTo>
                  <a:pt x="6913" y="3256"/>
                </a:lnTo>
                <a:lnTo>
                  <a:pt x="6936" y="3257"/>
                </a:lnTo>
                <a:lnTo>
                  <a:pt x="6957" y="3258"/>
                </a:lnTo>
                <a:lnTo>
                  <a:pt x="6983" y="3257"/>
                </a:lnTo>
                <a:lnTo>
                  <a:pt x="7008" y="3256"/>
                </a:lnTo>
                <a:lnTo>
                  <a:pt x="7033" y="3254"/>
                </a:lnTo>
                <a:lnTo>
                  <a:pt x="7056" y="3250"/>
                </a:lnTo>
                <a:lnTo>
                  <a:pt x="7079" y="3247"/>
                </a:lnTo>
                <a:lnTo>
                  <a:pt x="7100" y="3242"/>
                </a:lnTo>
                <a:lnTo>
                  <a:pt x="7122" y="3236"/>
                </a:lnTo>
                <a:lnTo>
                  <a:pt x="7141" y="3230"/>
                </a:lnTo>
                <a:lnTo>
                  <a:pt x="7160" y="3223"/>
                </a:lnTo>
                <a:lnTo>
                  <a:pt x="7179" y="3215"/>
                </a:lnTo>
                <a:lnTo>
                  <a:pt x="7196" y="3206"/>
                </a:lnTo>
                <a:lnTo>
                  <a:pt x="7213" y="3197"/>
                </a:lnTo>
                <a:lnTo>
                  <a:pt x="7229" y="3187"/>
                </a:lnTo>
                <a:lnTo>
                  <a:pt x="7244" y="3177"/>
                </a:lnTo>
                <a:lnTo>
                  <a:pt x="7258" y="3166"/>
                </a:lnTo>
                <a:lnTo>
                  <a:pt x="7272" y="3154"/>
                </a:lnTo>
                <a:lnTo>
                  <a:pt x="7284" y="3142"/>
                </a:lnTo>
                <a:lnTo>
                  <a:pt x="7295" y="3130"/>
                </a:lnTo>
                <a:lnTo>
                  <a:pt x="7306" y="3117"/>
                </a:lnTo>
                <a:lnTo>
                  <a:pt x="7316" y="3103"/>
                </a:lnTo>
                <a:lnTo>
                  <a:pt x="7326" y="3089"/>
                </a:lnTo>
                <a:lnTo>
                  <a:pt x="7334" y="3075"/>
                </a:lnTo>
                <a:lnTo>
                  <a:pt x="7342" y="3059"/>
                </a:lnTo>
                <a:lnTo>
                  <a:pt x="7348" y="3044"/>
                </a:lnTo>
                <a:lnTo>
                  <a:pt x="7354" y="3029"/>
                </a:lnTo>
                <a:lnTo>
                  <a:pt x="7359" y="3013"/>
                </a:lnTo>
                <a:lnTo>
                  <a:pt x="7364" y="2997"/>
                </a:lnTo>
                <a:lnTo>
                  <a:pt x="7368" y="2981"/>
                </a:lnTo>
                <a:lnTo>
                  <a:pt x="7371" y="2964"/>
                </a:lnTo>
                <a:lnTo>
                  <a:pt x="7373" y="2947"/>
                </a:lnTo>
                <a:lnTo>
                  <a:pt x="7374" y="2931"/>
                </a:lnTo>
                <a:lnTo>
                  <a:pt x="7374" y="2913"/>
                </a:lnTo>
                <a:lnTo>
                  <a:pt x="7374" y="2897"/>
                </a:lnTo>
                <a:lnTo>
                  <a:pt x="7373" y="2882"/>
                </a:lnTo>
                <a:lnTo>
                  <a:pt x="7372" y="2866"/>
                </a:lnTo>
                <a:lnTo>
                  <a:pt x="7370" y="2851"/>
                </a:lnTo>
                <a:lnTo>
                  <a:pt x="7366" y="2837"/>
                </a:lnTo>
                <a:lnTo>
                  <a:pt x="7363" y="2823"/>
                </a:lnTo>
                <a:lnTo>
                  <a:pt x="7359" y="2809"/>
                </a:lnTo>
                <a:lnTo>
                  <a:pt x="7355" y="2796"/>
                </a:lnTo>
                <a:lnTo>
                  <a:pt x="7350" y="2783"/>
                </a:lnTo>
                <a:lnTo>
                  <a:pt x="7344" y="2770"/>
                </a:lnTo>
                <a:lnTo>
                  <a:pt x="7338" y="2758"/>
                </a:lnTo>
                <a:lnTo>
                  <a:pt x="7332" y="2746"/>
                </a:lnTo>
                <a:lnTo>
                  <a:pt x="7324" y="2735"/>
                </a:lnTo>
                <a:lnTo>
                  <a:pt x="7315" y="2723"/>
                </a:lnTo>
                <a:lnTo>
                  <a:pt x="7307" y="2712"/>
                </a:lnTo>
                <a:lnTo>
                  <a:pt x="7298" y="2702"/>
                </a:lnTo>
                <a:lnTo>
                  <a:pt x="7288" y="2692"/>
                </a:lnTo>
                <a:lnTo>
                  <a:pt x="7278" y="2682"/>
                </a:lnTo>
                <a:lnTo>
                  <a:pt x="7267" y="2671"/>
                </a:lnTo>
                <a:lnTo>
                  <a:pt x="7255" y="2662"/>
                </a:lnTo>
                <a:lnTo>
                  <a:pt x="7231" y="2644"/>
                </a:lnTo>
                <a:lnTo>
                  <a:pt x="7203" y="2625"/>
                </a:lnTo>
                <a:lnTo>
                  <a:pt x="7174" y="2609"/>
                </a:lnTo>
                <a:lnTo>
                  <a:pt x="7142" y="2593"/>
                </a:lnTo>
                <a:lnTo>
                  <a:pt x="7107" y="2577"/>
                </a:lnTo>
                <a:lnTo>
                  <a:pt x="7070" y="2562"/>
                </a:lnTo>
                <a:lnTo>
                  <a:pt x="7041" y="2550"/>
                </a:lnTo>
                <a:lnTo>
                  <a:pt x="7013" y="2539"/>
                </a:lnTo>
                <a:lnTo>
                  <a:pt x="6988" y="2526"/>
                </a:lnTo>
                <a:lnTo>
                  <a:pt x="6964" y="2515"/>
                </a:lnTo>
                <a:lnTo>
                  <a:pt x="6942" y="2503"/>
                </a:lnTo>
                <a:lnTo>
                  <a:pt x="6923" y="2491"/>
                </a:lnTo>
                <a:lnTo>
                  <a:pt x="6905" y="2477"/>
                </a:lnTo>
                <a:lnTo>
                  <a:pt x="6890" y="2465"/>
                </a:lnTo>
                <a:lnTo>
                  <a:pt x="6877" y="2451"/>
                </a:lnTo>
                <a:lnTo>
                  <a:pt x="6864" y="2437"/>
                </a:lnTo>
                <a:lnTo>
                  <a:pt x="6855" y="2422"/>
                </a:lnTo>
                <a:lnTo>
                  <a:pt x="6847" y="2406"/>
                </a:lnTo>
                <a:lnTo>
                  <a:pt x="6841" y="2390"/>
                </a:lnTo>
                <a:lnTo>
                  <a:pt x="6837" y="2372"/>
                </a:lnTo>
                <a:lnTo>
                  <a:pt x="6834" y="2353"/>
                </a:lnTo>
                <a:lnTo>
                  <a:pt x="6833" y="2332"/>
                </a:lnTo>
                <a:lnTo>
                  <a:pt x="6834" y="2317"/>
                </a:lnTo>
                <a:lnTo>
                  <a:pt x="6836" y="2302"/>
                </a:lnTo>
                <a:lnTo>
                  <a:pt x="6840" y="2286"/>
                </a:lnTo>
                <a:lnTo>
                  <a:pt x="6845" y="2270"/>
                </a:lnTo>
                <a:lnTo>
                  <a:pt x="6852" y="2255"/>
                </a:lnTo>
                <a:lnTo>
                  <a:pt x="6861" y="2241"/>
                </a:lnTo>
                <a:lnTo>
                  <a:pt x="6871" y="2226"/>
                </a:lnTo>
                <a:lnTo>
                  <a:pt x="6885" y="2213"/>
                </a:lnTo>
                <a:lnTo>
                  <a:pt x="6891" y="2207"/>
                </a:lnTo>
                <a:lnTo>
                  <a:pt x="6899" y="2201"/>
                </a:lnTo>
                <a:lnTo>
                  <a:pt x="6906" y="2195"/>
                </a:lnTo>
                <a:lnTo>
                  <a:pt x="6915" y="2188"/>
                </a:lnTo>
                <a:lnTo>
                  <a:pt x="6925" y="2183"/>
                </a:lnTo>
                <a:lnTo>
                  <a:pt x="6934" y="2179"/>
                </a:lnTo>
                <a:lnTo>
                  <a:pt x="6944" y="2174"/>
                </a:lnTo>
                <a:lnTo>
                  <a:pt x="6954" y="2170"/>
                </a:lnTo>
                <a:lnTo>
                  <a:pt x="6965" y="2166"/>
                </a:lnTo>
                <a:lnTo>
                  <a:pt x="6977" y="2163"/>
                </a:lnTo>
                <a:lnTo>
                  <a:pt x="6989" y="2161"/>
                </a:lnTo>
                <a:lnTo>
                  <a:pt x="7002" y="2158"/>
                </a:lnTo>
                <a:lnTo>
                  <a:pt x="7015" y="2156"/>
                </a:lnTo>
                <a:lnTo>
                  <a:pt x="7029" y="2155"/>
                </a:lnTo>
                <a:lnTo>
                  <a:pt x="7043" y="2154"/>
                </a:lnTo>
                <a:lnTo>
                  <a:pt x="7058" y="2154"/>
                </a:lnTo>
                <a:lnTo>
                  <a:pt x="7078" y="2154"/>
                </a:lnTo>
                <a:lnTo>
                  <a:pt x="7097" y="2155"/>
                </a:lnTo>
                <a:lnTo>
                  <a:pt x="7116" y="2157"/>
                </a:lnTo>
                <a:lnTo>
                  <a:pt x="7134" y="2159"/>
                </a:lnTo>
                <a:lnTo>
                  <a:pt x="7151" y="2162"/>
                </a:lnTo>
                <a:lnTo>
                  <a:pt x="7167" y="2166"/>
                </a:lnTo>
                <a:lnTo>
                  <a:pt x="7183" y="2169"/>
                </a:lnTo>
                <a:lnTo>
                  <a:pt x="7197" y="2173"/>
                </a:lnTo>
                <a:lnTo>
                  <a:pt x="7225" y="2182"/>
                </a:lnTo>
                <a:lnTo>
                  <a:pt x="7248" y="2192"/>
                </a:lnTo>
                <a:lnTo>
                  <a:pt x="7267" y="2202"/>
                </a:lnTo>
                <a:lnTo>
                  <a:pt x="7284" y="2211"/>
                </a:lnTo>
                <a:lnTo>
                  <a:pt x="7326" y="2082"/>
                </a:lnTo>
                <a:lnTo>
                  <a:pt x="7305" y="2072"/>
                </a:lnTo>
                <a:lnTo>
                  <a:pt x="7281" y="2062"/>
                </a:lnTo>
                <a:lnTo>
                  <a:pt x="7252" y="2053"/>
                </a:lnTo>
                <a:lnTo>
                  <a:pt x="7221" y="2044"/>
                </a:lnTo>
                <a:lnTo>
                  <a:pt x="7204" y="2039"/>
                </a:lnTo>
                <a:lnTo>
                  <a:pt x="7186" y="2036"/>
                </a:lnTo>
                <a:lnTo>
                  <a:pt x="7167" y="2033"/>
                </a:lnTo>
                <a:lnTo>
                  <a:pt x="7148" y="2031"/>
                </a:lnTo>
                <a:lnTo>
                  <a:pt x="7128" y="2028"/>
                </a:lnTo>
                <a:lnTo>
                  <a:pt x="7107" y="2027"/>
                </a:lnTo>
                <a:lnTo>
                  <a:pt x="7086" y="2026"/>
                </a:lnTo>
                <a:lnTo>
                  <a:pt x="7063" y="2026"/>
                </a:lnTo>
                <a:lnTo>
                  <a:pt x="7042" y="2026"/>
                </a:lnTo>
                <a:lnTo>
                  <a:pt x="7020" y="2027"/>
                </a:lnTo>
                <a:lnTo>
                  <a:pt x="7000" y="2029"/>
                </a:lnTo>
                <a:lnTo>
                  <a:pt x="6980" y="2032"/>
                </a:lnTo>
                <a:lnTo>
                  <a:pt x="6960" y="2035"/>
                </a:lnTo>
                <a:lnTo>
                  <a:pt x="6942" y="2039"/>
                </a:lnTo>
                <a:lnTo>
                  <a:pt x="6923" y="2045"/>
                </a:lnTo>
                <a:lnTo>
                  <a:pt x="6905" y="2051"/>
                </a:lnTo>
                <a:lnTo>
                  <a:pt x="6888" y="2057"/>
                </a:lnTo>
                <a:lnTo>
                  <a:pt x="6870" y="2064"/>
                </a:lnTo>
                <a:lnTo>
                  <a:pt x="6854" y="2071"/>
                </a:lnTo>
                <a:lnTo>
                  <a:pt x="6839" y="2079"/>
                </a:lnTo>
                <a:lnTo>
                  <a:pt x="6824" y="2088"/>
                </a:lnTo>
                <a:lnTo>
                  <a:pt x="6809" y="2098"/>
                </a:lnTo>
                <a:lnTo>
                  <a:pt x="6796" y="2108"/>
                </a:lnTo>
                <a:lnTo>
                  <a:pt x="6783" y="2118"/>
                </a:lnTo>
                <a:lnTo>
                  <a:pt x="6770" y="2129"/>
                </a:lnTo>
                <a:lnTo>
                  <a:pt x="6759" y="2142"/>
                </a:lnTo>
                <a:lnTo>
                  <a:pt x="6748" y="2154"/>
                </a:lnTo>
                <a:lnTo>
                  <a:pt x="6738" y="2166"/>
                </a:lnTo>
                <a:lnTo>
                  <a:pt x="6729" y="2179"/>
                </a:lnTo>
                <a:lnTo>
                  <a:pt x="6719" y="2193"/>
                </a:lnTo>
                <a:lnTo>
                  <a:pt x="6711" y="2207"/>
                </a:lnTo>
                <a:lnTo>
                  <a:pt x="6704" y="2221"/>
                </a:lnTo>
                <a:lnTo>
                  <a:pt x="6698" y="2236"/>
                </a:lnTo>
                <a:lnTo>
                  <a:pt x="6693" y="2252"/>
                </a:lnTo>
                <a:lnTo>
                  <a:pt x="6688" y="2267"/>
                </a:lnTo>
                <a:lnTo>
                  <a:pt x="6684" y="2283"/>
                </a:lnTo>
                <a:lnTo>
                  <a:pt x="6681" y="2300"/>
                </a:lnTo>
                <a:lnTo>
                  <a:pt x="6679" y="2316"/>
                </a:lnTo>
                <a:lnTo>
                  <a:pt x="6678" y="2333"/>
                </a:lnTo>
                <a:lnTo>
                  <a:pt x="6677" y="2351"/>
                </a:lnTo>
                <a:lnTo>
                  <a:pt x="6677" y="2366"/>
                </a:lnTo>
                <a:lnTo>
                  <a:pt x="6679" y="2381"/>
                </a:lnTo>
                <a:lnTo>
                  <a:pt x="6680" y="2396"/>
                </a:lnTo>
                <a:lnTo>
                  <a:pt x="6683" y="2410"/>
                </a:lnTo>
                <a:lnTo>
                  <a:pt x="6686" y="2424"/>
                </a:lnTo>
                <a:lnTo>
                  <a:pt x="6689" y="2438"/>
                </a:lnTo>
                <a:lnTo>
                  <a:pt x="6694" y="2451"/>
                </a:lnTo>
                <a:lnTo>
                  <a:pt x="6699" y="2464"/>
                </a:lnTo>
                <a:lnTo>
                  <a:pt x="6704" y="2477"/>
                </a:lnTo>
                <a:lnTo>
                  <a:pt x="6710" y="2490"/>
                </a:lnTo>
                <a:lnTo>
                  <a:pt x="6717" y="2501"/>
                </a:lnTo>
                <a:lnTo>
                  <a:pt x="6726" y="2513"/>
                </a:lnTo>
                <a:lnTo>
                  <a:pt x="6734" y="2524"/>
                </a:lnTo>
                <a:lnTo>
                  <a:pt x="6742" y="2536"/>
                </a:lnTo>
                <a:lnTo>
                  <a:pt x="6751" y="2546"/>
                </a:lnTo>
                <a:lnTo>
                  <a:pt x="6761" y="2557"/>
                </a:lnTo>
                <a:lnTo>
                  <a:pt x="6771" y="2567"/>
                </a:lnTo>
                <a:lnTo>
                  <a:pt x="6783" y="2576"/>
                </a:lnTo>
                <a:lnTo>
                  <a:pt x="6795" y="2587"/>
                </a:lnTo>
                <a:lnTo>
                  <a:pt x="6807" y="2596"/>
                </a:lnTo>
                <a:lnTo>
                  <a:pt x="6833" y="2613"/>
                </a:lnTo>
                <a:lnTo>
                  <a:pt x="6861" y="2631"/>
                </a:lnTo>
                <a:lnTo>
                  <a:pt x="6891" y="2646"/>
                </a:lnTo>
                <a:lnTo>
                  <a:pt x="6923" y="2661"/>
                </a:lnTo>
                <a:lnTo>
                  <a:pt x="6957" y="2674"/>
                </a:lnTo>
                <a:lnTo>
                  <a:pt x="6993" y="2688"/>
                </a:lnTo>
                <a:lnTo>
                  <a:pt x="7022" y="2699"/>
                </a:lnTo>
                <a:lnTo>
                  <a:pt x="7049" y="2711"/>
                </a:lnTo>
                <a:lnTo>
                  <a:pt x="7074" y="2722"/>
                </a:lnTo>
                <a:lnTo>
                  <a:pt x="7096" y="2735"/>
                </a:lnTo>
                <a:lnTo>
                  <a:pt x="7116" y="2747"/>
                </a:lnTo>
                <a:lnTo>
                  <a:pt x="7135" y="2760"/>
                </a:lnTo>
                <a:lnTo>
                  <a:pt x="7151" y="2774"/>
                </a:lnTo>
                <a:lnTo>
                  <a:pt x="7165" y="2788"/>
                </a:lnTo>
                <a:lnTo>
                  <a:pt x="7179" y="2802"/>
                </a:lnTo>
                <a:lnTo>
                  <a:pt x="7189" y="2817"/>
                </a:lnTo>
                <a:lnTo>
                  <a:pt x="7198" y="2834"/>
                </a:lnTo>
                <a:lnTo>
                  <a:pt x="7205" y="2850"/>
                </a:lnTo>
                <a:lnTo>
                  <a:pt x="7211" y="2867"/>
                </a:lnTo>
                <a:lnTo>
                  <a:pt x="7214" y="2886"/>
                </a:lnTo>
                <a:lnTo>
                  <a:pt x="7217" y="2905"/>
                </a:lnTo>
                <a:lnTo>
                  <a:pt x="7217" y="2926"/>
                </a:lnTo>
                <a:lnTo>
                  <a:pt x="7217" y="2937"/>
                </a:lnTo>
                <a:lnTo>
                  <a:pt x="7216" y="2948"/>
                </a:lnTo>
                <a:lnTo>
                  <a:pt x="7215" y="2958"/>
                </a:lnTo>
                <a:lnTo>
                  <a:pt x="7213" y="2970"/>
                </a:lnTo>
                <a:lnTo>
                  <a:pt x="7211" y="2980"/>
                </a:lnTo>
                <a:lnTo>
                  <a:pt x="7208" y="2989"/>
                </a:lnTo>
                <a:lnTo>
                  <a:pt x="7205" y="2999"/>
                </a:lnTo>
                <a:lnTo>
                  <a:pt x="7201" y="3008"/>
                </a:lnTo>
                <a:lnTo>
                  <a:pt x="7197" y="3018"/>
                </a:lnTo>
                <a:lnTo>
                  <a:pt x="7192" y="3027"/>
                </a:lnTo>
                <a:lnTo>
                  <a:pt x="7186" y="3035"/>
                </a:lnTo>
                <a:lnTo>
                  <a:pt x="7181" y="3043"/>
                </a:lnTo>
                <a:lnTo>
                  <a:pt x="7174" y="3051"/>
                </a:lnTo>
                <a:lnTo>
                  <a:pt x="7167" y="3058"/>
                </a:lnTo>
                <a:lnTo>
                  <a:pt x="7160" y="3066"/>
                </a:lnTo>
                <a:lnTo>
                  <a:pt x="7152" y="3073"/>
                </a:lnTo>
                <a:lnTo>
                  <a:pt x="7144" y="3079"/>
                </a:lnTo>
                <a:lnTo>
                  <a:pt x="7135" y="3085"/>
                </a:lnTo>
                <a:lnTo>
                  <a:pt x="7126" y="3091"/>
                </a:lnTo>
                <a:lnTo>
                  <a:pt x="7116" y="3096"/>
                </a:lnTo>
                <a:lnTo>
                  <a:pt x="7106" y="3101"/>
                </a:lnTo>
                <a:lnTo>
                  <a:pt x="7096" y="3105"/>
                </a:lnTo>
                <a:lnTo>
                  <a:pt x="7085" y="3109"/>
                </a:lnTo>
                <a:lnTo>
                  <a:pt x="7074" y="3113"/>
                </a:lnTo>
                <a:lnTo>
                  <a:pt x="7049" y="3120"/>
                </a:lnTo>
                <a:lnTo>
                  <a:pt x="7024" y="3125"/>
                </a:lnTo>
                <a:lnTo>
                  <a:pt x="6997" y="3128"/>
                </a:lnTo>
                <a:lnTo>
                  <a:pt x="6967" y="3128"/>
                </a:lnTo>
                <a:lnTo>
                  <a:pt x="6948" y="3128"/>
                </a:lnTo>
                <a:lnTo>
                  <a:pt x="6928" y="3127"/>
                </a:lnTo>
                <a:lnTo>
                  <a:pt x="6908" y="3125"/>
                </a:lnTo>
                <a:lnTo>
                  <a:pt x="6890" y="3123"/>
                </a:lnTo>
                <a:lnTo>
                  <a:pt x="6870" y="3119"/>
                </a:lnTo>
                <a:lnTo>
                  <a:pt x="6852" y="3116"/>
                </a:lnTo>
                <a:lnTo>
                  <a:pt x="6834" y="3111"/>
                </a:lnTo>
                <a:lnTo>
                  <a:pt x="6816" y="3106"/>
                </a:lnTo>
                <a:lnTo>
                  <a:pt x="6799" y="3100"/>
                </a:lnTo>
                <a:lnTo>
                  <a:pt x="6782" y="3095"/>
                </a:lnTo>
                <a:lnTo>
                  <a:pt x="6765" y="3089"/>
                </a:lnTo>
                <a:lnTo>
                  <a:pt x="6750" y="3082"/>
                </a:lnTo>
                <a:lnTo>
                  <a:pt x="6735" y="3075"/>
                </a:lnTo>
                <a:lnTo>
                  <a:pt x="6720" y="3068"/>
                </a:lnTo>
                <a:lnTo>
                  <a:pt x="6706" y="3059"/>
                </a:lnTo>
                <a:lnTo>
                  <a:pt x="6693" y="3052"/>
                </a:lnTo>
                <a:lnTo>
                  <a:pt x="6652" y="3180"/>
                </a:lnTo>
                <a:close/>
                <a:moveTo>
                  <a:pt x="5569" y="3197"/>
                </a:moveTo>
                <a:lnTo>
                  <a:pt x="5594" y="3210"/>
                </a:lnTo>
                <a:lnTo>
                  <a:pt x="5619" y="3222"/>
                </a:lnTo>
                <a:lnTo>
                  <a:pt x="5648" y="3232"/>
                </a:lnTo>
                <a:lnTo>
                  <a:pt x="5677" y="3241"/>
                </a:lnTo>
                <a:lnTo>
                  <a:pt x="5709" y="3248"/>
                </a:lnTo>
                <a:lnTo>
                  <a:pt x="5742" y="3253"/>
                </a:lnTo>
                <a:lnTo>
                  <a:pt x="5759" y="3255"/>
                </a:lnTo>
                <a:lnTo>
                  <a:pt x="5775" y="3257"/>
                </a:lnTo>
                <a:lnTo>
                  <a:pt x="5794" y="3257"/>
                </a:lnTo>
                <a:lnTo>
                  <a:pt x="5811" y="3258"/>
                </a:lnTo>
                <a:lnTo>
                  <a:pt x="5829" y="3257"/>
                </a:lnTo>
                <a:lnTo>
                  <a:pt x="5848" y="3256"/>
                </a:lnTo>
                <a:lnTo>
                  <a:pt x="5865" y="3255"/>
                </a:lnTo>
                <a:lnTo>
                  <a:pt x="5882" y="3253"/>
                </a:lnTo>
                <a:lnTo>
                  <a:pt x="5899" y="3250"/>
                </a:lnTo>
                <a:lnTo>
                  <a:pt x="5915" y="3247"/>
                </a:lnTo>
                <a:lnTo>
                  <a:pt x="5930" y="3243"/>
                </a:lnTo>
                <a:lnTo>
                  <a:pt x="5945" y="3239"/>
                </a:lnTo>
                <a:lnTo>
                  <a:pt x="5960" y="3234"/>
                </a:lnTo>
                <a:lnTo>
                  <a:pt x="5973" y="3229"/>
                </a:lnTo>
                <a:lnTo>
                  <a:pt x="5987" y="3223"/>
                </a:lnTo>
                <a:lnTo>
                  <a:pt x="6000" y="3217"/>
                </a:lnTo>
                <a:lnTo>
                  <a:pt x="6012" y="3209"/>
                </a:lnTo>
                <a:lnTo>
                  <a:pt x="6024" y="3202"/>
                </a:lnTo>
                <a:lnTo>
                  <a:pt x="6036" y="3194"/>
                </a:lnTo>
                <a:lnTo>
                  <a:pt x="6046" y="3186"/>
                </a:lnTo>
                <a:lnTo>
                  <a:pt x="6056" y="3177"/>
                </a:lnTo>
                <a:lnTo>
                  <a:pt x="6065" y="3168"/>
                </a:lnTo>
                <a:lnTo>
                  <a:pt x="6073" y="3157"/>
                </a:lnTo>
                <a:lnTo>
                  <a:pt x="6082" y="3148"/>
                </a:lnTo>
                <a:lnTo>
                  <a:pt x="6090" y="3137"/>
                </a:lnTo>
                <a:lnTo>
                  <a:pt x="6097" y="3127"/>
                </a:lnTo>
                <a:lnTo>
                  <a:pt x="6103" y="3116"/>
                </a:lnTo>
                <a:lnTo>
                  <a:pt x="6108" y="3103"/>
                </a:lnTo>
                <a:lnTo>
                  <a:pt x="6113" y="3092"/>
                </a:lnTo>
                <a:lnTo>
                  <a:pt x="6118" y="3079"/>
                </a:lnTo>
                <a:lnTo>
                  <a:pt x="6121" y="3067"/>
                </a:lnTo>
                <a:lnTo>
                  <a:pt x="6124" y="3053"/>
                </a:lnTo>
                <a:lnTo>
                  <a:pt x="6127" y="3040"/>
                </a:lnTo>
                <a:lnTo>
                  <a:pt x="6128" y="3027"/>
                </a:lnTo>
                <a:lnTo>
                  <a:pt x="6129" y="3012"/>
                </a:lnTo>
                <a:lnTo>
                  <a:pt x="6131" y="2998"/>
                </a:lnTo>
                <a:lnTo>
                  <a:pt x="6129" y="2976"/>
                </a:lnTo>
                <a:lnTo>
                  <a:pt x="6126" y="2953"/>
                </a:lnTo>
                <a:lnTo>
                  <a:pt x="6122" y="2932"/>
                </a:lnTo>
                <a:lnTo>
                  <a:pt x="6115" y="2912"/>
                </a:lnTo>
                <a:lnTo>
                  <a:pt x="6108" y="2893"/>
                </a:lnTo>
                <a:lnTo>
                  <a:pt x="6098" y="2876"/>
                </a:lnTo>
                <a:lnTo>
                  <a:pt x="6086" y="2858"/>
                </a:lnTo>
                <a:lnTo>
                  <a:pt x="6072" y="2843"/>
                </a:lnTo>
                <a:lnTo>
                  <a:pt x="6058" y="2828"/>
                </a:lnTo>
                <a:lnTo>
                  <a:pt x="6041" y="2813"/>
                </a:lnTo>
                <a:lnTo>
                  <a:pt x="6022" y="2800"/>
                </a:lnTo>
                <a:lnTo>
                  <a:pt x="6002" y="2787"/>
                </a:lnTo>
                <a:lnTo>
                  <a:pt x="5980" y="2775"/>
                </a:lnTo>
                <a:lnTo>
                  <a:pt x="5957" y="2763"/>
                </a:lnTo>
                <a:lnTo>
                  <a:pt x="5931" y="2752"/>
                </a:lnTo>
                <a:lnTo>
                  <a:pt x="5905" y="2741"/>
                </a:lnTo>
                <a:lnTo>
                  <a:pt x="5866" y="2726"/>
                </a:lnTo>
                <a:lnTo>
                  <a:pt x="5832" y="2709"/>
                </a:lnTo>
                <a:lnTo>
                  <a:pt x="5818" y="2702"/>
                </a:lnTo>
                <a:lnTo>
                  <a:pt x="5805" y="2694"/>
                </a:lnTo>
                <a:lnTo>
                  <a:pt x="5793" y="2686"/>
                </a:lnTo>
                <a:lnTo>
                  <a:pt x="5782" y="2678"/>
                </a:lnTo>
                <a:lnTo>
                  <a:pt x="5773" y="2669"/>
                </a:lnTo>
                <a:lnTo>
                  <a:pt x="5765" y="2660"/>
                </a:lnTo>
                <a:lnTo>
                  <a:pt x="5758" y="2651"/>
                </a:lnTo>
                <a:lnTo>
                  <a:pt x="5753" y="2641"/>
                </a:lnTo>
                <a:lnTo>
                  <a:pt x="5749" y="2631"/>
                </a:lnTo>
                <a:lnTo>
                  <a:pt x="5746" y="2618"/>
                </a:lnTo>
                <a:lnTo>
                  <a:pt x="5744" y="2607"/>
                </a:lnTo>
                <a:lnTo>
                  <a:pt x="5744" y="2594"/>
                </a:lnTo>
                <a:lnTo>
                  <a:pt x="5744" y="2583"/>
                </a:lnTo>
                <a:lnTo>
                  <a:pt x="5746" y="2570"/>
                </a:lnTo>
                <a:lnTo>
                  <a:pt x="5749" y="2559"/>
                </a:lnTo>
                <a:lnTo>
                  <a:pt x="5753" y="2549"/>
                </a:lnTo>
                <a:lnTo>
                  <a:pt x="5758" y="2539"/>
                </a:lnTo>
                <a:lnTo>
                  <a:pt x="5764" y="2528"/>
                </a:lnTo>
                <a:lnTo>
                  <a:pt x="5771" y="2519"/>
                </a:lnTo>
                <a:lnTo>
                  <a:pt x="5779" y="2511"/>
                </a:lnTo>
                <a:lnTo>
                  <a:pt x="5790" y="2504"/>
                </a:lnTo>
                <a:lnTo>
                  <a:pt x="5800" y="2497"/>
                </a:lnTo>
                <a:lnTo>
                  <a:pt x="5811" y="2491"/>
                </a:lnTo>
                <a:lnTo>
                  <a:pt x="5824" y="2486"/>
                </a:lnTo>
                <a:lnTo>
                  <a:pt x="5838" y="2483"/>
                </a:lnTo>
                <a:lnTo>
                  <a:pt x="5853" y="2479"/>
                </a:lnTo>
                <a:lnTo>
                  <a:pt x="5868" y="2477"/>
                </a:lnTo>
                <a:lnTo>
                  <a:pt x="5886" y="2476"/>
                </a:lnTo>
                <a:lnTo>
                  <a:pt x="5900" y="2477"/>
                </a:lnTo>
                <a:lnTo>
                  <a:pt x="5914" y="2478"/>
                </a:lnTo>
                <a:lnTo>
                  <a:pt x="5928" y="2479"/>
                </a:lnTo>
                <a:lnTo>
                  <a:pt x="5942" y="2482"/>
                </a:lnTo>
                <a:lnTo>
                  <a:pt x="5967" y="2488"/>
                </a:lnTo>
                <a:lnTo>
                  <a:pt x="5991" y="2495"/>
                </a:lnTo>
                <a:lnTo>
                  <a:pt x="6012" y="2502"/>
                </a:lnTo>
                <a:lnTo>
                  <a:pt x="6030" y="2510"/>
                </a:lnTo>
                <a:lnTo>
                  <a:pt x="6047" y="2518"/>
                </a:lnTo>
                <a:lnTo>
                  <a:pt x="6061" y="2526"/>
                </a:lnTo>
                <a:lnTo>
                  <a:pt x="6098" y="2414"/>
                </a:lnTo>
                <a:lnTo>
                  <a:pt x="6079" y="2404"/>
                </a:lnTo>
                <a:lnTo>
                  <a:pt x="6058" y="2394"/>
                </a:lnTo>
                <a:lnTo>
                  <a:pt x="6035" y="2385"/>
                </a:lnTo>
                <a:lnTo>
                  <a:pt x="6009" y="2376"/>
                </a:lnTo>
                <a:lnTo>
                  <a:pt x="5981" y="2370"/>
                </a:lnTo>
                <a:lnTo>
                  <a:pt x="5952" y="2365"/>
                </a:lnTo>
                <a:lnTo>
                  <a:pt x="5921" y="2362"/>
                </a:lnTo>
                <a:lnTo>
                  <a:pt x="5889" y="2361"/>
                </a:lnTo>
                <a:lnTo>
                  <a:pt x="5872" y="2362"/>
                </a:lnTo>
                <a:lnTo>
                  <a:pt x="5855" y="2363"/>
                </a:lnTo>
                <a:lnTo>
                  <a:pt x="5840" y="2364"/>
                </a:lnTo>
                <a:lnTo>
                  <a:pt x="5823" y="2366"/>
                </a:lnTo>
                <a:lnTo>
                  <a:pt x="5808" y="2369"/>
                </a:lnTo>
                <a:lnTo>
                  <a:pt x="5794" y="2372"/>
                </a:lnTo>
                <a:lnTo>
                  <a:pt x="5779" y="2376"/>
                </a:lnTo>
                <a:lnTo>
                  <a:pt x="5765" y="2381"/>
                </a:lnTo>
                <a:lnTo>
                  <a:pt x="5752" y="2387"/>
                </a:lnTo>
                <a:lnTo>
                  <a:pt x="5740" y="2392"/>
                </a:lnTo>
                <a:lnTo>
                  <a:pt x="5726" y="2398"/>
                </a:lnTo>
                <a:lnTo>
                  <a:pt x="5715" y="2405"/>
                </a:lnTo>
                <a:lnTo>
                  <a:pt x="5703" y="2412"/>
                </a:lnTo>
                <a:lnTo>
                  <a:pt x="5693" y="2419"/>
                </a:lnTo>
                <a:lnTo>
                  <a:pt x="5682" y="2427"/>
                </a:lnTo>
                <a:lnTo>
                  <a:pt x="5672" y="2436"/>
                </a:lnTo>
                <a:lnTo>
                  <a:pt x="5663" y="2445"/>
                </a:lnTo>
                <a:lnTo>
                  <a:pt x="5654" y="2453"/>
                </a:lnTo>
                <a:lnTo>
                  <a:pt x="5646" y="2463"/>
                </a:lnTo>
                <a:lnTo>
                  <a:pt x="5639" y="2472"/>
                </a:lnTo>
                <a:lnTo>
                  <a:pt x="5631" y="2484"/>
                </a:lnTo>
                <a:lnTo>
                  <a:pt x="5624" y="2494"/>
                </a:lnTo>
                <a:lnTo>
                  <a:pt x="5618" y="2505"/>
                </a:lnTo>
                <a:lnTo>
                  <a:pt x="5613" y="2515"/>
                </a:lnTo>
                <a:lnTo>
                  <a:pt x="5608" y="2527"/>
                </a:lnTo>
                <a:lnTo>
                  <a:pt x="5604" y="2539"/>
                </a:lnTo>
                <a:lnTo>
                  <a:pt x="5601" y="2551"/>
                </a:lnTo>
                <a:lnTo>
                  <a:pt x="5598" y="2563"/>
                </a:lnTo>
                <a:lnTo>
                  <a:pt x="5596" y="2575"/>
                </a:lnTo>
                <a:lnTo>
                  <a:pt x="5594" y="2588"/>
                </a:lnTo>
                <a:lnTo>
                  <a:pt x="5593" y="2601"/>
                </a:lnTo>
                <a:lnTo>
                  <a:pt x="5593" y="2613"/>
                </a:lnTo>
                <a:lnTo>
                  <a:pt x="5594" y="2633"/>
                </a:lnTo>
                <a:lnTo>
                  <a:pt x="5596" y="2651"/>
                </a:lnTo>
                <a:lnTo>
                  <a:pt x="5600" y="2668"/>
                </a:lnTo>
                <a:lnTo>
                  <a:pt x="5606" y="2686"/>
                </a:lnTo>
                <a:lnTo>
                  <a:pt x="5614" y="2703"/>
                </a:lnTo>
                <a:lnTo>
                  <a:pt x="5623" y="2719"/>
                </a:lnTo>
                <a:lnTo>
                  <a:pt x="5635" y="2736"/>
                </a:lnTo>
                <a:lnTo>
                  <a:pt x="5649" y="2752"/>
                </a:lnTo>
                <a:lnTo>
                  <a:pt x="5663" y="2766"/>
                </a:lnTo>
                <a:lnTo>
                  <a:pt x="5680" y="2782"/>
                </a:lnTo>
                <a:lnTo>
                  <a:pt x="5699" y="2795"/>
                </a:lnTo>
                <a:lnTo>
                  <a:pt x="5720" y="2809"/>
                </a:lnTo>
                <a:lnTo>
                  <a:pt x="5743" y="2821"/>
                </a:lnTo>
                <a:lnTo>
                  <a:pt x="5767" y="2834"/>
                </a:lnTo>
                <a:lnTo>
                  <a:pt x="5793" y="2846"/>
                </a:lnTo>
                <a:lnTo>
                  <a:pt x="5821" y="2856"/>
                </a:lnTo>
                <a:lnTo>
                  <a:pt x="5842" y="2864"/>
                </a:lnTo>
                <a:lnTo>
                  <a:pt x="5861" y="2873"/>
                </a:lnTo>
                <a:lnTo>
                  <a:pt x="5878" y="2881"/>
                </a:lnTo>
                <a:lnTo>
                  <a:pt x="5894" y="2889"/>
                </a:lnTo>
                <a:lnTo>
                  <a:pt x="5908" y="2897"/>
                </a:lnTo>
                <a:lnTo>
                  <a:pt x="5921" y="2905"/>
                </a:lnTo>
                <a:lnTo>
                  <a:pt x="5933" y="2913"/>
                </a:lnTo>
                <a:lnTo>
                  <a:pt x="5943" y="2923"/>
                </a:lnTo>
                <a:lnTo>
                  <a:pt x="5952" y="2932"/>
                </a:lnTo>
                <a:lnTo>
                  <a:pt x="5959" y="2942"/>
                </a:lnTo>
                <a:lnTo>
                  <a:pt x="5965" y="2952"/>
                </a:lnTo>
                <a:lnTo>
                  <a:pt x="5970" y="2963"/>
                </a:lnTo>
                <a:lnTo>
                  <a:pt x="5974" y="2975"/>
                </a:lnTo>
                <a:lnTo>
                  <a:pt x="5977" y="2987"/>
                </a:lnTo>
                <a:lnTo>
                  <a:pt x="5978" y="2999"/>
                </a:lnTo>
                <a:lnTo>
                  <a:pt x="5979" y="3012"/>
                </a:lnTo>
                <a:lnTo>
                  <a:pt x="5978" y="3027"/>
                </a:lnTo>
                <a:lnTo>
                  <a:pt x="5976" y="3039"/>
                </a:lnTo>
                <a:lnTo>
                  <a:pt x="5973" y="3051"/>
                </a:lnTo>
                <a:lnTo>
                  <a:pt x="5969" y="3063"/>
                </a:lnTo>
                <a:lnTo>
                  <a:pt x="5963" y="3075"/>
                </a:lnTo>
                <a:lnTo>
                  <a:pt x="5957" y="3085"/>
                </a:lnTo>
                <a:lnTo>
                  <a:pt x="5949" y="3095"/>
                </a:lnTo>
                <a:lnTo>
                  <a:pt x="5939" y="3104"/>
                </a:lnTo>
                <a:lnTo>
                  <a:pt x="5927" y="3112"/>
                </a:lnTo>
                <a:lnTo>
                  <a:pt x="5916" y="3120"/>
                </a:lnTo>
                <a:lnTo>
                  <a:pt x="5902" y="3126"/>
                </a:lnTo>
                <a:lnTo>
                  <a:pt x="5888" y="3131"/>
                </a:lnTo>
                <a:lnTo>
                  <a:pt x="5871" y="3135"/>
                </a:lnTo>
                <a:lnTo>
                  <a:pt x="5854" y="3138"/>
                </a:lnTo>
                <a:lnTo>
                  <a:pt x="5835" y="3140"/>
                </a:lnTo>
                <a:lnTo>
                  <a:pt x="5814" y="3141"/>
                </a:lnTo>
                <a:lnTo>
                  <a:pt x="5800" y="3140"/>
                </a:lnTo>
                <a:lnTo>
                  <a:pt x="5785" y="3139"/>
                </a:lnTo>
                <a:lnTo>
                  <a:pt x="5770" y="3138"/>
                </a:lnTo>
                <a:lnTo>
                  <a:pt x="5756" y="3135"/>
                </a:lnTo>
                <a:lnTo>
                  <a:pt x="5727" y="3129"/>
                </a:lnTo>
                <a:lnTo>
                  <a:pt x="5699" y="3121"/>
                </a:lnTo>
                <a:lnTo>
                  <a:pt x="5673" y="3111"/>
                </a:lnTo>
                <a:lnTo>
                  <a:pt x="5649" y="3101"/>
                </a:lnTo>
                <a:lnTo>
                  <a:pt x="5626" y="3091"/>
                </a:lnTo>
                <a:lnTo>
                  <a:pt x="5607" y="3080"/>
                </a:lnTo>
                <a:lnTo>
                  <a:pt x="5569" y="3197"/>
                </a:lnTo>
                <a:close/>
                <a:moveTo>
                  <a:pt x="4867" y="3197"/>
                </a:moveTo>
                <a:lnTo>
                  <a:pt x="4890" y="3210"/>
                </a:lnTo>
                <a:lnTo>
                  <a:pt x="4917" y="3222"/>
                </a:lnTo>
                <a:lnTo>
                  <a:pt x="4945" y="3232"/>
                </a:lnTo>
                <a:lnTo>
                  <a:pt x="4975" y="3241"/>
                </a:lnTo>
                <a:lnTo>
                  <a:pt x="5007" y="3248"/>
                </a:lnTo>
                <a:lnTo>
                  <a:pt x="5039" y="3253"/>
                </a:lnTo>
                <a:lnTo>
                  <a:pt x="5056" y="3255"/>
                </a:lnTo>
                <a:lnTo>
                  <a:pt x="5073" y="3257"/>
                </a:lnTo>
                <a:lnTo>
                  <a:pt x="5090" y="3257"/>
                </a:lnTo>
                <a:lnTo>
                  <a:pt x="5108" y="3258"/>
                </a:lnTo>
                <a:lnTo>
                  <a:pt x="5126" y="3257"/>
                </a:lnTo>
                <a:lnTo>
                  <a:pt x="5145" y="3256"/>
                </a:lnTo>
                <a:lnTo>
                  <a:pt x="5162" y="3255"/>
                </a:lnTo>
                <a:lnTo>
                  <a:pt x="5179" y="3253"/>
                </a:lnTo>
                <a:lnTo>
                  <a:pt x="5196" y="3250"/>
                </a:lnTo>
                <a:lnTo>
                  <a:pt x="5212" y="3247"/>
                </a:lnTo>
                <a:lnTo>
                  <a:pt x="5227" y="3243"/>
                </a:lnTo>
                <a:lnTo>
                  <a:pt x="5243" y="3239"/>
                </a:lnTo>
                <a:lnTo>
                  <a:pt x="5257" y="3234"/>
                </a:lnTo>
                <a:lnTo>
                  <a:pt x="5271" y="3229"/>
                </a:lnTo>
                <a:lnTo>
                  <a:pt x="5284" y="3223"/>
                </a:lnTo>
                <a:lnTo>
                  <a:pt x="5298" y="3217"/>
                </a:lnTo>
                <a:lnTo>
                  <a:pt x="5310" y="3209"/>
                </a:lnTo>
                <a:lnTo>
                  <a:pt x="5321" y="3202"/>
                </a:lnTo>
                <a:lnTo>
                  <a:pt x="5332" y="3194"/>
                </a:lnTo>
                <a:lnTo>
                  <a:pt x="5343" y="3186"/>
                </a:lnTo>
                <a:lnTo>
                  <a:pt x="5353" y="3177"/>
                </a:lnTo>
                <a:lnTo>
                  <a:pt x="5362" y="3168"/>
                </a:lnTo>
                <a:lnTo>
                  <a:pt x="5371" y="3157"/>
                </a:lnTo>
                <a:lnTo>
                  <a:pt x="5379" y="3148"/>
                </a:lnTo>
                <a:lnTo>
                  <a:pt x="5386" y="3137"/>
                </a:lnTo>
                <a:lnTo>
                  <a:pt x="5394" y="3127"/>
                </a:lnTo>
                <a:lnTo>
                  <a:pt x="5400" y="3116"/>
                </a:lnTo>
                <a:lnTo>
                  <a:pt x="5406" y="3103"/>
                </a:lnTo>
                <a:lnTo>
                  <a:pt x="5411" y="3092"/>
                </a:lnTo>
                <a:lnTo>
                  <a:pt x="5415" y="3079"/>
                </a:lnTo>
                <a:lnTo>
                  <a:pt x="5419" y="3067"/>
                </a:lnTo>
                <a:lnTo>
                  <a:pt x="5422" y="3053"/>
                </a:lnTo>
                <a:lnTo>
                  <a:pt x="5424" y="3040"/>
                </a:lnTo>
                <a:lnTo>
                  <a:pt x="5426" y="3027"/>
                </a:lnTo>
                <a:lnTo>
                  <a:pt x="5427" y="3012"/>
                </a:lnTo>
                <a:lnTo>
                  <a:pt x="5427" y="2998"/>
                </a:lnTo>
                <a:lnTo>
                  <a:pt x="5426" y="2976"/>
                </a:lnTo>
                <a:lnTo>
                  <a:pt x="5424" y="2953"/>
                </a:lnTo>
                <a:lnTo>
                  <a:pt x="5419" y="2932"/>
                </a:lnTo>
                <a:lnTo>
                  <a:pt x="5413" y="2912"/>
                </a:lnTo>
                <a:lnTo>
                  <a:pt x="5405" y="2893"/>
                </a:lnTo>
                <a:lnTo>
                  <a:pt x="5395" y="2876"/>
                </a:lnTo>
                <a:lnTo>
                  <a:pt x="5383" y="2858"/>
                </a:lnTo>
                <a:lnTo>
                  <a:pt x="5370" y="2843"/>
                </a:lnTo>
                <a:lnTo>
                  <a:pt x="5355" y="2828"/>
                </a:lnTo>
                <a:lnTo>
                  <a:pt x="5338" y="2813"/>
                </a:lnTo>
                <a:lnTo>
                  <a:pt x="5320" y="2800"/>
                </a:lnTo>
                <a:lnTo>
                  <a:pt x="5300" y="2787"/>
                </a:lnTo>
                <a:lnTo>
                  <a:pt x="5277" y="2775"/>
                </a:lnTo>
                <a:lnTo>
                  <a:pt x="5254" y="2763"/>
                </a:lnTo>
                <a:lnTo>
                  <a:pt x="5229" y="2752"/>
                </a:lnTo>
                <a:lnTo>
                  <a:pt x="5202" y="2741"/>
                </a:lnTo>
                <a:lnTo>
                  <a:pt x="5163" y="2726"/>
                </a:lnTo>
                <a:lnTo>
                  <a:pt x="5129" y="2709"/>
                </a:lnTo>
                <a:lnTo>
                  <a:pt x="5115" y="2702"/>
                </a:lnTo>
                <a:lnTo>
                  <a:pt x="5102" y="2694"/>
                </a:lnTo>
                <a:lnTo>
                  <a:pt x="5090" y="2686"/>
                </a:lnTo>
                <a:lnTo>
                  <a:pt x="5079" y="2678"/>
                </a:lnTo>
                <a:lnTo>
                  <a:pt x="5070" y="2669"/>
                </a:lnTo>
                <a:lnTo>
                  <a:pt x="5062" y="2660"/>
                </a:lnTo>
                <a:lnTo>
                  <a:pt x="5056" y="2651"/>
                </a:lnTo>
                <a:lnTo>
                  <a:pt x="5050" y="2641"/>
                </a:lnTo>
                <a:lnTo>
                  <a:pt x="5046" y="2631"/>
                </a:lnTo>
                <a:lnTo>
                  <a:pt x="5043" y="2618"/>
                </a:lnTo>
                <a:lnTo>
                  <a:pt x="5041" y="2607"/>
                </a:lnTo>
                <a:lnTo>
                  <a:pt x="5040" y="2594"/>
                </a:lnTo>
                <a:lnTo>
                  <a:pt x="5041" y="2583"/>
                </a:lnTo>
                <a:lnTo>
                  <a:pt x="5043" y="2570"/>
                </a:lnTo>
                <a:lnTo>
                  <a:pt x="5046" y="2559"/>
                </a:lnTo>
                <a:lnTo>
                  <a:pt x="5050" y="2549"/>
                </a:lnTo>
                <a:lnTo>
                  <a:pt x="5055" y="2539"/>
                </a:lnTo>
                <a:lnTo>
                  <a:pt x="5061" y="2528"/>
                </a:lnTo>
                <a:lnTo>
                  <a:pt x="5069" y="2519"/>
                </a:lnTo>
                <a:lnTo>
                  <a:pt x="5077" y="2511"/>
                </a:lnTo>
                <a:lnTo>
                  <a:pt x="5086" y="2504"/>
                </a:lnTo>
                <a:lnTo>
                  <a:pt x="5098" y="2497"/>
                </a:lnTo>
                <a:lnTo>
                  <a:pt x="5109" y="2491"/>
                </a:lnTo>
                <a:lnTo>
                  <a:pt x="5121" y="2486"/>
                </a:lnTo>
                <a:lnTo>
                  <a:pt x="5135" y="2483"/>
                </a:lnTo>
                <a:lnTo>
                  <a:pt x="5150" y="2479"/>
                </a:lnTo>
                <a:lnTo>
                  <a:pt x="5166" y="2477"/>
                </a:lnTo>
                <a:lnTo>
                  <a:pt x="5182" y="2476"/>
                </a:lnTo>
                <a:lnTo>
                  <a:pt x="5198" y="2477"/>
                </a:lnTo>
                <a:lnTo>
                  <a:pt x="5212" y="2478"/>
                </a:lnTo>
                <a:lnTo>
                  <a:pt x="5225" y="2479"/>
                </a:lnTo>
                <a:lnTo>
                  <a:pt x="5239" y="2482"/>
                </a:lnTo>
                <a:lnTo>
                  <a:pt x="5264" y="2488"/>
                </a:lnTo>
                <a:lnTo>
                  <a:pt x="5287" y="2495"/>
                </a:lnTo>
                <a:lnTo>
                  <a:pt x="5309" y="2502"/>
                </a:lnTo>
                <a:lnTo>
                  <a:pt x="5328" y="2510"/>
                </a:lnTo>
                <a:lnTo>
                  <a:pt x="5345" y="2518"/>
                </a:lnTo>
                <a:lnTo>
                  <a:pt x="5358" y="2526"/>
                </a:lnTo>
                <a:lnTo>
                  <a:pt x="5396" y="2414"/>
                </a:lnTo>
                <a:lnTo>
                  <a:pt x="5377" y="2404"/>
                </a:lnTo>
                <a:lnTo>
                  <a:pt x="5356" y="2394"/>
                </a:lnTo>
                <a:lnTo>
                  <a:pt x="5332" y="2385"/>
                </a:lnTo>
                <a:lnTo>
                  <a:pt x="5306" y="2376"/>
                </a:lnTo>
                <a:lnTo>
                  <a:pt x="5278" y="2370"/>
                </a:lnTo>
                <a:lnTo>
                  <a:pt x="5249" y="2365"/>
                </a:lnTo>
                <a:lnTo>
                  <a:pt x="5218" y="2362"/>
                </a:lnTo>
                <a:lnTo>
                  <a:pt x="5186" y="2361"/>
                </a:lnTo>
                <a:lnTo>
                  <a:pt x="5169" y="2362"/>
                </a:lnTo>
                <a:lnTo>
                  <a:pt x="5153" y="2363"/>
                </a:lnTo>
                <a:lnTo>
                  <a:pt x="5136" y="2364"/>
                </a:lnTo>
                <a:lnTo>
                  <a:pt x="5121" y="2366"/>
                </a:lnTo>
                <a:lnTo>
                  <a:pt x="5106" y="2369"/>
                </a:lnTo>
                <a:lnTo>
                  <a:pt x="5090" y="2372"/>
                </a:lnTo>
                <a:lnTo>
                  <a:pt x="5076" y="2376"/>
                </a:lnTo>
                <a:lnTo>
                  <a:pt x="5063" y="2381"/>
                </a:lnTo>
                <a:lnTo>
                  <a:pt x="5050" y="2387"/>
                </a:lnTo>
                <a:lnTo>
                  <a:pt x="5036" y="2392"/>
                </a:lnTo>
                <a:lnTo>
                  <a:pt x="5024" y="2398"/>
                </a:lnTo>
                <a:lnTo>
                  <a:pt x="5012" y="2405"/>
                </a:lnTo>
                <a:lnTo>
                  <a:pt x="5001" y="2412"/>
                </a:lnTo>
                <a:lnTo>
                  <a:pt x="4989" y="2419"/>
                </a:lnTo>
                <a:lnTo>
                  <a:pt x="4979" y="2427"/>
                </a:lnTo>
                <a:lnTo>
                  <a:pt x="4969" y="2436"/>
                </a:lnTo>
                <a:lnTo>
                  <a:pt x="4960" y="2445"/>
                </a:lnTo>
                <a:lnTo>
                  <a:pt x="4952" y="2453"/>
                </a:lnTo>
                <a:lnTo>
                  <a:pt x="4944" y="2463"/>
                </a:lnTo>
                <a:lnTo>
                  <a:pt x="4935" y="2472"/>
                </a:lnTo>
                <a:lnTo>
                  <a:pt x="4928" y="2484"/>
                </a:lnTo>
                <a:lnTo>
                  <a:pt x="4922" y="2494"/>
                </a:lnTo>
                <a:lnTo>
                  <a:pt x="4916" y="2505"/>
                </a:lnTo>
                <a:lnTo>
                  <a:pt x="4911" y="2515"/>
                </a:lnTo>
                <a:lnTo>
                  <a:pt x="4906" y="2527"/>
                </a:lnTo>
                <a:lnTo>
                  <a:pt x="4902" y="2539"/>
                </a:lnTo>
                <a:lnTo>
                  <a:pt x="4898" y="2551"/>
                </a:lnTo>
                <a:lnTo>
                  <a:pt x="4895" y="2563"/>
                </a:lnTo>
                <a:lnTo>
                  <a:pt x="4892" y="2575"/>
                </a:lnTo>
                <a:lnTo>
                  <a:pt x="4891" y="2588"/>
                </a:lnTo>
                <a:lnTo>
                  <a:pt x="4890" y="2601"/>
                </a:lnTo>
                <a:lnTo>
                  <a:pt x="4889" y="2613"/>
                </a:lnTo>
                <a:lnTo>
                  <a:pt x="4890" y="2633"/>
                </a:lnTo>
                <a:lnTo>
                  <a:pt x="4894" y="2651"/>
                </a:lnTo>
                <a:lnTo>
                  <a:pt x="4898" y="2668"/>
                </a:lnTo>
                <a:lnTo>
                  <a:pt x="4904" y="2686"/>
                </a:lnTo>
                <a:lnTo>
                  <a:pt x="4912" y="2703"/>
                </a:lnTo>
                <a:lnTo>
                  <a:pt x="4921" y="2719"/>
                </a:lnTo>
                <a:lnTo>
                  <a:pt x="4932" y="2736"/>
                </a:lnTo>
                <a:lnTo>
                  <a:pt x="4946" y="2752"/>
                </a:lnTo>
                <a:lnTo>
                  <a:pt x="4961" y="2766"/>
                </a:lnTo>
                <a:lnTo>
                  <a:pt x="4977" y="2782"/>
                </a:lnTo>
                <a:lnTo>
                  <a:pt x="4997" y="2795"/>
                </a:lnTo>
                <a:lnTo>
                  <a:pt x="5017" y="2809"/>
                </a:lnTo>
                <a:lnTo>
                  <a:pt x="5039" y="2821"/>
                </a:lnTo>
                <a:lnTo>
                  <a:pt x="5064" y="2834"/>
                </a:lnTo>
                <a:lnTo>
                  <a:pt x="5090" y="2846"/>
                </a:lnTo>
                <a:lnTo>
                  <a:pt x="5119" y="2856"/>
                </a:lnTo>
                <a:lnTo>
                  <a:pt x="5139" y="2864"/>
                </a:lnTo>
                <a:lnTo>
                  <a:pt x="5158" y="2873"/>
                </a:lnTo>
                <a:lnTo>
                  <a:pt x="5175" y="2881"/>
                </a:lnTo>
                <a:lnTo>
                  <a:pt x="5192" y="2889"/>
                </a:lnTo>
                <a:lnTo>
                  <a:pt x="5206" y="2897"/>
                </a:lnTo>
                <a:lnTo>
                  <a:pt x="5218" y="2905"/>
                </a:lnTo>
                <a:lnTo>
                  <a:pt x="5230" y="2913"/>
                </a:lnTo>
                <a:lnTo>
                  <a:pt x="5241" y="2923"/>
                </a:lnTo>
                <a:lnTo>
                  <a:pt x="5249" y="2932"/>
                </a:lnTo>
                <a:lnTo>
                  <a:pt x="5257" y="2942"/>
                </a:lnTo>
                <a:lnTo>
                  <a:pt x="5263" y="2952"/>
                </a:lnTo>
                <a:lnTo>
                  <a:pt x="5268" y="2963"/>
                </a:lnTo>
                <a:lnTo>
                  <a:pt x="5272" y="2975"/>
                </a:lnTo>
                <a:lnTo>
                  <a:pt x="5274" y="2987"/>
                </a:lnTo>
                <a:lnTo>
                  <a:pt x="5276" y="2999"/>
                </a:lnTo>
                <a:lnTo>
                  <a:pt x="5276" y="3012"/>
                </a:lnTo>
                <a:lnTo>
                  <a:pt x="5276" y="3027"/>
                </a:lnTo>
                <a:lnTo>
                  <a:pt x="5274" y="3039"/>
                </a:lnTo>
                <a:lnTo>
                  <a:pt x="5271" y="3051"/>
                </a:lnTo>
                <a:lnTo>
                  <a:pt x="5267" y="3063"/>
                </a:lnTo>
                <a:lnTo>
                  <a:pt x="5261" y="3075"/>
                </a:lnTo>
                <a:lnTo>
                  <a:pt x="5254" y="3085"/>
                </a:lnTo>
                <a:lnTo>
                  <a:pt x="5246" y="3095"/>
                </a:lnTo>
                <a:lnTo>
                  <a:pt x="5236" y="3104"/>
                </a:lnTo>
                <a:lnTo>
                  <a:pt x="5225" y="3112"/>
                </a:lnTo>
                <a:lnTo>
                  <a:pt x="5213" y="3120"/>
                </a:lnTo>
                <a:lnTo>
                  <a:pt x="5200" y="3126"/>
                </a:lnTo>
                <a:lnTo>
                  <a:pt x="5184" y="3131"/>
                </a:lnTo>
                <a:lnTo>
                  <a:pt x="5168" y="3135"/>
                </a:lnTo>
                <a:lnTo>
                  <a:pt x="5151" y="3138"/>
                </a:lnTo>
                <a:lnTo>
                  <a:pt x="5132" y="3140"/>
                </a:lnTo>
                <a:lnTo>
                  <a:pt x="5112" y="3141"/>
                </a:lnTo>
                <a:lnTo>
                  <a:pt x="5097" y="3140"/>
                </a:lnTo>
                <a:lnTo>
                  <a:pt x="5082" y="3139"/>
                </a:lnTo>
                <a:lnTo>
                  <a:pt x="5068" y="3138"/>
                </a:lnTo>
                <a:lnTo>
                  <a:pt x="5053" y="3135"/>
                </a:lnTo>
                <a:lnTo>
                  <a:pt x="5024" y="3129"/>
                </a:lnTo>
                <a:lnTo>
                  <a:pt x="4997" y="3121"/>
                </a:lnTo>
                <a:lnTo>
                  <a:pt x="4970" y="3111"/>
                </a:lnTo>
                <a:lnTo>
                  <a:pt x="4946" y="3101"/>
                </a:lnTo>
                <a:lnTo>
                  <a:pt x="4923" y="3091"/>
                </a:lnTo>
                <a:lnTo>
                  <a:pt x="4904" y="3080"/>
                </a:lnTo>
                <a:lnTo>
                  <a:pt x="4867" y="3197"/>
                </a:lnTo>
                <a:close/>
                <a:moveTo>
                  <a:pt x="4726" y="2839"/>
                </a:moveTo>
                <a:lnTo>
                  <a:pt x="4729" y="2825"/>
                </a:lnTo>
                <a:lnTo>
                  <a:pt x="4730" y="2808"/>
                </a:lnTo>
                <a:lnTo>
                  <a:pt x="4731" y="2789"/>
                </a:lnTo>
                <a:lnTo>
                  <a:pt x="4732" y="2766"/>
                </a:lnTo>
                <a:lnTo>
                  <a:pt x="4731" y="2736"/>
                </a:lnTo>
                <a:lnTo>
                  <a:pt x="4728" y="2703"/>
                </a:lnTo>
                <a:lnTo>
                  <a:pt x="4726" y="2687"/>
                </a:lnTo>
                <a:lnTo>
                  <a:pt x="4723" y="2670"/>
                </a:lnTo>
                <a:lnTo>
                  <a:pt x="4720" y="2653"/>
                </a:lnTo>
                <a:lnTo>
                  <a:pt x="4716" y="2637"/>
                </a:lnTo>
                <a:lnTo>
                  <a:pt x="4712" y="2619"/>
                </a:lnTo>
                <a:lnTo>
                  <a:pt x="4707" y="2602"/>
                </a:lnTo>
                <a:lnTo>
                  <a:pt x="4701" y="2586"/>
                </a:lnTo>
                <a:lnTo>
                  <a:pt x="4694" y="2568"/>
                </a:lnTo>
                <a:lnTo>
                  <a:pt x="4687" y="2552"/>
                </a:lnTo>
                <a:lnTo>
                  <a:pt x="4679" y="2536"/>
                </a:lnTo>
                <a:lnTo>
                  <a:pt x="4670" y="2520"/>
                </a:lnTo>
                <a:lnTo>
                  <a:pt x="4661" y="2505"/>
                </a:lnTo>
                <a:lnTo>
                  <a:pt x="4651" y="2490"/>
                </a:lnTo>
                <a:lnTo>
                  <a:pt x="4639" y="2475"/>
                </a:lnTo>
                <a:lnTo>
                  <a:pt x="4627" y="2461"/>
                </a:lnTo>
                <a:lnTo>
                  <a:pt x="4614" y="2448"/>
                </a:lnTo>
                <a:lnTo>
                  <a:pt x="4600" y="2436"/>
                </a:lnTo>
                <a:lnTo>
                  <a:pt x="4585" y="2423"/>
                </a:lnTo>
                <a:lnTo>
                  <a:pt x="4569" y="2412"/>
                </a:lnTo>
                <a:lnTo>
                  <a:pt x="4553" y="2403"/>
                </a:lnTo>
                <a:lnTo>
                  <a:pt x="4534" y="2394"/>
                </a:lnTo>
                <a:lnTo>
                  <a:pt x="4516" y="2386"/>
                </a:lnTo>
                <a:lnTo>
                  <a:pt x="4495" y="2378"/>
                </a:lnTo>
                <a:lnTo>
                  <a:pt x="4474" y="2372"/>
                </a:lnTo>
                <a:lnTo>
                  <a:pt x="4453" y="2367"/>
                </a:lnTo>
                <a:lnTo>
                  <a:pt x="4429" y="2364"/>
                </a:lnTo>
                <a:lnTo>
                  <a:pt x="4405" y="2362"/>
                </a:lnTo>
                <a:lnTo>
                  <a:pt x="4379" y="2361"/>
                </a:lnTo>
                <a:lnTo>
                  <a:pt x="4356" y="2362"/>
                </a:lnTo>
                <a:lnTo>
                  <a:pt x="4333" y="2364"/>
                </a:lnTo>
                <a:lnTo>
                  <a:pt x="4311" y="2367"/>
                </a:lnTo>
                <a:lnTo>
                  <a:pt x="4289" y="2370"/>
                </a:lnTo>
                <a:lnTo>
                  <a:pt x="4269" y="2375"/>
                </a:lnTo>
                <a:lnTo>
                  <a:pt x="4248" y="2381"/>
                </a:lnTo>
                <a:lnTo>
                  <a:pt x="4229" y="2390"/>
                </a:lnTo>
                <a:lnTo>
                  <a:pt x="4210" y="2398"/>
                </a:lnTo>
                <a:lnTo>
                  <a:pt x="4191" y="2407"/>
                </a:lnTo>
                <a:lnTo>
                  <a:pt x="4174" y="2416"/>
                </a:lnTo>
                <a:lnTo>
                  <a:pt x="4158" y="2427"/>
                </a:lnTo>
                <a:lnTo>
                  <a:pt x="4141" y="2440"/>
                </a:lnTo>
                <a:lnTo>
                  <a:pt x="4125" y="2453"/>
                </a:lnTo>
                <a:lnTo>
                  <a:pt x="4111" y="2466"/>
                </a:lnTo>
                <a:lnTo>
                  <a:pt x="4096" y="2480"/>
                </a:lnTo>
                <a:lnTo>
                  <a:pt x="4083" y="2496"/>
                </a:lnTo>
                <a:lnTo>
                  <a:pt x="4070" y="2512"/>
                </a:lnTo>
                <a:lnTo>
                  <a:pt x="4058" y="2528"/>
                </a:lnTo>
                <a:lnTo>
                  <a:pt x="4046" y="2546"/>
                </a:lnTo>
                <a:lnTo>
                  <a:pt x="4036" y="2564"/>
                </a:lnTo>
                <a:lnTo>
                  <a:pt x="4027" y="2583"/>
                </a:lnTo>
                <a:lnTo>
                  <a:pt x="4018" y="2602"/>
                </a:lnTo>
                <a:lnTo>
                  <a:pt x="4010" y="2622"/>
                </a:lnTo>
                <a:lnTo>
                  <a:pt x="4002" y="2643"/>
                </a:lnTo>
                <a:lnTo>
                  <a:pt x="3995" y="2664"/>
                </a:lnTo>
                <a:lnTo>
                  <a:pt x="3990" y="2686"/>
                </a:lnTo>
                <a:lnTo>
                  <a:pt x="3985" y="2708"/>
                </a:lnTo>
                <a:lnTo>
                  <a:pt x="3981" y="2731"/>
                </a:lnTo>
                <a:lnTo>
                  <a:pt x="3978" y="2753"/>
                </a:lnTo>
                <a:lnTo>
                  <a:pt x="3976" y="2777"/>
                </a:lnTo>
                <a:lnTo>
                  <a:pt x="3975" y="2801"/>
                </a:lnTo>
                <a:lnTo>
                  <a:pt x="3974" y="2825"/>
                </a:lnTo>
                <a:lnTo>
                  <a:pt x="3975" y="2849"/>
                </a:lnTo>
                <a:lnTo>
                  <a:pt x="3976" y="2872"/>
                </a:lnTo>
                <a:lnTo>
                  <a:pt x="3978" y="2895"/>
                </a:lnTo>
                <a:lnTo>
                  <a:pt x="3982" y="2917"/>
                </a:lnTo>
                <a:lnTo>
                  <a:pt x="3986" y="2939"/>
                </a:lnTo>
                <a:lnTo>
                  <a:pt x="3990" y="2960"/>
                </a:lnTo>
                <a:lnTo>
                  <a:pt x="3996" y="2981"/>
                </a:lnTo>
                <a:lnTo>
                  <a:pt x="4004" y="3001"/>
                </a:lnTo>
                <a:lnTo>
                  <a:pt x="4011" y="3021"/>
                </a:lnTo>
                <a:lnTo>
                  <a:pt x="4019" y="3039"/>
                </a:lnTo>
                <a:lnTo>
                  <a:pt x="4029" y="3057"/>
                </a:lnTo>
                <a:lnTo>
                  <a:pt x="4038" y="3075"/>
                </a:lnTo>
                <a:lnTo>
                  <a:pt x="4049" y="3092"/>
                </a:lnTo>
                <a:lnTo>
                  <a:pt x="4061" y="3107"/>
                </a:lnTo>
                <a:lnTo>
                  <a:pt x="4074" y="3124"/>
                </a:lnTo>
                <a:lnTo>
                  <a:pt x="4087" y="3138"/>
                </a:lnTo>
                <a:lnTo>
                  <a:pt x="4100" y="3152"/>
                </a:lnTo>
                <a:lnTo>
                  <a:pt x="4116" y="3165"/>
                </a:lnTo>
                <a:lnTo>
                  <a:pt x="4131" y="3177"/>
                </a:lnTo>
                <a:lnTo>
                  <a:pt x="4147" y="3189"/>
                </a:lnTo>
                <a:lnTo>
                  <a:pt x="4165" y="3199"/>
                </a:lnTo>
                <a:lnTo>
                  <a:pt x="4182" y="3209"/>
                </a:lnTo>
                <a:lnTo>
                  <a:pt x="4201" y="3219"/>
                </a:lnTo>
                <a:lnTo>
                  <a:pt x="4220" y="3227"/>
                </a:lnTo>
                <a:lnTo>
                  <a:pt x="4239" y="3234"/>
                </a:lnTo>
                <a:lnTo>
                  <a:pt x="4260" y="3240"/>
                </a:lnTo>
                <a:lnTo>
                  <a:pt x="4281" y="3245"/>
                </a:lnTo>
                <a:lnTo>
                  <a:pt x="4303" y="3250"/>
                </a:lnTo>
                <a:lnTo>
                  <a:pt x="4325" y="3253"/>
                </a:lnTo>
                <a:lnTo>
                  <a:pt x="4348" y="3256"/>
                </a:lnTo>
                <a:lnTo>
                  <a:pt x="4372" y="3257"/>
                </a:lnTo>
                <a:lnTo>
                  <a:pt x="4396" y="3258"/>
                </a:lnTo>
                <a:lnTo>
                  <a:pt x="4422" y="3257"/>
                </a:lnTo>
                <a:lnTo>
                  <a:pt x="4445" y="3256"/>
                </a:lnTo>
                <a:lnTo>
                  <a:pt x="4469" y="3255"/>
                </a:lnTo>
                <a:lnTo>
                  <a:pt x="4491" y="3253"/>
                </a:lnTo>
                <a:lnTo>
                  <a:pt x="4513" y="3250"/>
                </a:lnTo>
                <a:lnTo>
                  <a:pt x="4533" y="3247"/>
                </a:lnTo>
                <a:lnTo>
                  <a:pt x="4553" y="3243"/>
                </a:lnTo>
                <a:lnTo>
                  <a:pt x="4571" y="3240"/>
                </a:lnTo>
                <a:lnTo>
                  <a:pt x="4605" y="3231"/>
                </a:lnTo>
                <a:lnTo>
                  <a:pt x="4635" y="3222"/>
                </a:lnTo>
                <a:lnTo>
                  <a:pt x="4662" y="3213"/>
                </a:lnTo>
                <a:lnTo>
                  <a:pt x="4684" y="3202"/>
                </a:lnTo>
                <a:lnTo>
                  <a:pt x="4656" y="3091"/>
                </a:lnTo>
                <a:lnTo>
                  <a:pt x="4633" y="3100"/>
                </a:lnTo>
                <a:lnTo>
                  <a:pt x="4610" y="3108"/>
                </a:lnTo>
                <a:lnTo>
                  <a:pt x="4585" y="3116"/>
                </a:lnTo>
                <a:lnTo>
                  <a:pt x="4558" y="3123"/>
                </a:lnTo>
                <a:lnTo>
                  <a:pt x="4527" y="3128"/>
                </a:lnTo>
                <a:lnTo>
                  <a:pt x="4494" y="3132"/>
                </a:lnTo>
                <a:lnTo>
                  <a:pt x="4458" y="3135"/>
                </a:lnTo>
                <a:lnTo>
                  <a:pt x="4418" y="3135"/>
                </a:lnTo>
                <a:lnTo>
                  <a:pt x="4404" y="3135"/>
                </a:lnTo>
                <a:lnTo>
                  <a:pt x="4389" y="3134"/>
                </a:lnTo>
                <a:lnTo>
                  <a:pt x="4375" y="3133"/>
                </a:lnTo>
                <a:lnTo>
                  <a:pt x="4361" y="3131"/>
                </a:lnTo>
                <a:lnTo>
                  <a:pt x="4346" y="3129"/>
                </a:lnTo>
                <a:lnTo>
                  <a:pt x="4333" y="3126"/>
                </a:lnTo>
                <a:lnTo>
                  <a:pt x="4320" y="3123"/>
                </a:lnTo>
                <a:lnTo>
                  <a:pt x="4307" y="3119"/>
                </a:lnTo>
                <a:lnTo>
                  <a:pt x="4294" y="3113"/>
                </a:lnTo>
                <a:lnTo>
                  <a:pt x="4281" y="3108"/>
                </a:lnTo>
                <a:lnTo>
                  <a:pt x="4269" y="3103"/>
                </a:lnTo>
                <a:lnTo>
                  <a:pt x="4258" y="3097"/>
                </a:lnTo>
                <a:lnTo>
                  <a:pt x="4246" y="3090"/>
                </a:lnTo>
                <a:lnTo>
                  <a:pt x="4235" y="3083"/>
                </a:lnTo>
                <a:lnTo>
                  <a:pt x="4224" y="3075"/>
                </a:lnTo>
                <a:lnTo>
                  <a:pt x="4214" y="3066"/>
                </a:lnTo>
                <a:lnTo>
                  <a:pt x="4205" y="3056"/>
                </a:lnTo>
                <a:lnTo>
                  <a:pt x="4195" y="3046"/>
                </a:lnTo>
                <a:lnTo>
                  <a:pt x="4186" y="3036"/>
                </a:lnTo>
                <a:lnTo>
                  <a:pt x="4178" y="3025"/>
                </a:lnTo>
                <a:lnTo>
                  <a:pt x="4170" y="3012"/>
                </a:lnTo>
                <a:lnTo>
                  <a:pt x="4163" y="3000"/>
                </a:lnTo>
                <a:lnTo>
                  <a:pt x="4157" y="2987"/>
                </a:lnTo>
                <a:lnTo>
                  <a:pt x="4150" y="2974"/>
                </a:lnTo>
                <a:lnTo>
                  <a:pt x="4144" y="2959"/>
                </a:lnTo>
                <a:lnTo>
                  <a:pt x="4140" y="2944"/>
                </a:lnTo>
                <a:lnTo>
                  <a:pt x="4136" y="2929"/>
                </a:lnTo>
                <a:lnTo>
                  <a:pt x="4132" y="2911"/>
                </a:lnTo>
                <a:lnTo>
                  <a:pt x="4129" y="2895"/>
                </a:lnTo>
                <a:lnTo>
                  <a:pt x="4127" y="2877"/>
                </a:lnTo>
                <a:lnTo>
                  <a:pt x="4126" y="2858"/>
                </a:lnTo>
                <a:lnTo>
                  <a:pt x="4125" y="2839"/>
                </a:lnTo>
                <a:lnTo>
                  <a:pt x="4726" y="2839"/>
                </a:lnTo>
                <a:close/>
                <a:moveTo>
                  <a:pt x="4127" y="2727"/>
                </a:moveTo>
                <a:lnTo>
                  <a:pt x="4130" y="2706"/>
                </a:lnTo>
                <a:lnTo>
                  <a:pt x="4134" y="2685"/>
                </a:lnTo>
                <a:lnTo>
                  <a:pt x="4140" y="2663"/>
                </a:lnTo>
                <a:lnTo>
                  <a:pt x="4147" y="2642"/>
                </a:lnTo>
                <a:lnTo>
                  <a:pt x="4156" y="2620"/>
                </a:lnTo>
                <a:lnTo>
                  <a:pt x="4166" y="2599"/>
                </a:lnTo>
                <a:lnTo>
                  <a:pt x="4178" y="2578"/>
                </a:lnTo>
                <a:lnTo>
                  <a:pt x="4191" y="2559"/>
                </a:lnTo>
                <a:lnTo>
                  <a:pt x="4198" y="2550"/>
                </a:lnTo>
                <a:lnTo>
                  <a:pt x="4207" y="2542"/>
                </a:lnTo>
                <a:lnTo>
                  <a:pt x="4215" y="2533"/>
                </a:lnTo>
                <a:lnTo>
                  <a:pt x="4224" y="2525"/>
                </a:lnTo>
                <a:lnTo>
                  <a:pt x="4233" y="2517"/>
                </a:lnTo>
                <a:lnTo>
                  <a:pt x="4242" y="2510"/>
                </a:lnTo>
                <a:lnTo>
                  <a:pt x="4253" y="2504"/>
                </a:lnTo>
                <a:lnTo>
                  <a:pt x="4264" y="2498"/>
                </a:lnTo>
                <a:lnTo>
                  <a:pt x="4274" y="2492"/>
                </a:lnTo>
                <a:lnTo>
                  <a:pt x="4286" y="2488"/>
                </a:lnTo>
                <a:lnTo>
                  <a:pt x="4298" y="2484"/>
                </a:lnTo>
                <a:lnTo>
                  <a:pt x="4311" y="2479"/>
                </a:lnTo>
                <a:lnTo>
                  <a:pt x="4324" y="2476"/>
                </a:lnTo>
                <a:lnTo>
                  <a:pt x="4337" y="2474"/>
                </a:lnTo>
                <a:lnTo>
                  <a:pt x="4352" y="2473"/>
                </a:lnTo>
                <a:lnTo>
                  <a:pt x="4367" y="2473"/>
                </a:lnTo>
                <a:lnTo>
                  <a:pt x="4382" y="2473"/>
                </a:lnTo>
                <a:lnTo>
                  <a:pt x="4397" y="2475"/>
                </a:lnTo>
                <a:lnTo>
                  <a:pt x="4412" y="2477"/>
                </a:lnTo>
                <a:lnTo>
                  <a:pt x="4426" y="2480"/>
                </a:lnTo>
                <a:lnTo>
                  <a:pt x="4438" y="2484"/>
                </a:lnTo>
                <a:lnTo>
                  <a:pt x="4451" y="2488"/>
                </a:lnTo>
                <a:lnTo>
                  <a:pt x="4463" y="2493"/>
                </a:lnTo>
                <a:lnTo>
                  <a:pt x="4474" y="2499"/>
                </a:lnTo>
                <a:lnTo>
                  <a:pt x="4484" y="2505"/>
                </a:lnTo>
                <a:lnTo>
                  <a:pt x="4493" y="2512"/>
                </a:lnTo>
                <a:lnTo>
                  <a:pt x="4503" y="2519"/>
                </a:lnTo>
                <a:lnTo>
                  <a:pt x="4511" y="2527"/>
                </a:lnTo>
                <a:lnTo>
                  <a:pt x="4519" y="2536"/>
                </a:lnTo>
                <a:lnTo>
                  <a:pt x="4526" y="2545"/>
                </a:lnTo>
                <a:lnTo>
                  <a:pt x="4533" y="2553"/>
                </a:lnTo>
                <a:lnTo>
                  <a:pt x="4539" y="2563"/>
                </a:lnTo>
                <a:lnTo>
                  <a:pt x="4545" y="2572"/>
                </a:lnTo>
                <a:lnTo>
                  <a:pt x="4551" y="2583"/>
                </a:lnTo>
                <a:lnTo>
                  <a:pt x="4556" y="2593"/>
                </a:lnTo>
                <a:lnTo>
                  <a:pt x="4560" y="2603"/>
                </a:lnTo>
                <a:lnTo>
                  <a:pt x="4567" y="2624"/>
                </a:lnTo>
                <a:lnTo>
                  <a:pt x="4573" y="2646"/>
                </a:lnTo>
                <a:lnTo>
                  <a:pt x="4577" y="2666"/>
                </a:lnTo>
                <a:lnTo>
                  <a:pt x="4579" y="2688"/>
                </a:lnTo>
                <a:lnTo>
                  <a:pt x="4581" y="2708"/>
                </a:lnTo>
                <a:lnTo>
                  <a:pt x="4581" y="2727"/>
                </a:lnTo>
                <a:lnTo>
                  <a:pt x="4127" y="2727"/>
                </a:lnTo>
                <a:close/>
                <a:moveTo>
                  <a:pt x="3051" y="3240"/>
                </a:moveTo>
                <a:lnTo>
                  <a:pt x="3207" y="3240"/>
                </a:lnTo>
                <a:lnTo>
                  <a:pt x="3207" y="2721"/>
                </a:lnTo>
                <a:lnTo>
                  <a:pt x="3208" y="2703"/>
                </a:lnTo>
                <a:lnTo>
                  <a:pt x="3210" y="2684"/>
                </a:lnTo>
                <a:lnTo>
                  <a:pt x="3214" y="2665"/>
                </a:lnTo>
                <a:lnTo>
                  <a:pt x="3219" y="2649"/>
                </a:lnTo>
                <a:lnTo>
                  <a:pt x="3224" y="2633"/>
                </a:lnTo>
                <a:lnTo>
                  <a:pt x="3231" y="2617"/>
                </a:lnTo>
                <a:lnTo>
                  <a:pt x="3239" y="2602"/>
                </a:lnTo>
                <a:lnTo>
                  <a:pt x="3249" y="2588"/>
                </a:lnTo>
                <a:lnTo>
                  <a:pt x="3259" y="2573"/>
                </a:lnTo>
                <a:lnTo>
                  <a:pt x="3271" y="2560"/>
                </a:lnTo>
                <a:lnTo>
                  <a:pt x="3283" y="2548"/>
                </a:lnTo>
                <a:lnTo>
                  <a:pt x="3296" y="2537"/>
                </a:lnTo>
                <a:lnTo>
                  <a:pt x="3309" y="2526"/>
                </a:lnTo>
                <a:lnTo>
                  <a:pt x="3325" y="2517"/>
                </a:lnTo>
                <a:lnTo>
                  <a:pt x="3340" y="2509"/>
                </a:lnTo>
                <a:lnTo>
                  <a:pt x="3356" y="2502"/>
                </a:lnTo>
                <a:lnTo>
                  <a:pt x="3373" y="2497"/>
                </a:lnTo>
                <a:lnTo>
                  <a:pt x="3391" y="2493"/>
                </a:lnTo>
                <a:lnTo>
                  <a:pt x="3410" y="2490"/>
                </a:lnTo>
                <a:lnTo>
                  <a:pt x="3428" y="2490"/>
                </a:lnTo>
                <a:lnTo>
                  <a:pt x="3441" y="2490"/>
                </a:lnTo>
                <a:lnTo>
                  <a:pt x="3454" y="2491"/>
                </a:lnTo>
                <a:lnTo>
                  <a:pt x="3467" y="2492"/>
                </a:lnTo>
                <a:lnTo>
                  <a:pt x="3479" y="2495"/>
                </a:lnTo>
                <a:lnTo>
                  <a:pt x="3490" y="2498"/>
                </a:lnTo>
                <a:lnTo>
                  <a:pt x="3500" y="2501"/>
                </a:lnTo>
                <a:lnTo>
                  <a:pt x="3512" y="2505"/>
                </a:lnTo>
                <a:lnTo>
                  <a:pt x="3521" y="2510"/>
                </a:lnTo>
                <a:lnTo>
                  <a:pt x="3530" y="2515"/>
                </a:lnTo>
                <a:lnTo>
                  <a:pt x="3539" y="2520"/>
                </a:lnTo>
                <a:lnTo>
                  <a:pt x="3547" y="2526"/>
                </a:lnTo>
                <a:lnTo>
                  <a:pt x="3555" y="2534"/>
                </a:lnTo>
                <a:lnTo>
                  <a:pt x="3563" y="2541"/>
                </a:lnTo>
                <a:lnTo>
                  <a:pt x="3570" y="2549"/>
                </a:lnTo>
                <a:lnTo>
                  <a:pt x="3576" y="2557"/>
                </a:lnTo>
                <a:lnTo>
                  <a:pt x="3582" y="2565"/>
                </a:lnTo>
                <a:lnTo>
                  <a:pt x="3588" y="2574"/>
                </a:lnTo>
                <a:lnTo>
                  <a:pt x="3593" y="2584"/>
                </a:lnTo>
                <a:lnTo>
                  <a:pt x="3598" y="2593"/>
                </a:lnTo>
                <a:lnTo>
                  <a:pt x="3602" y="2603"/>
                </a:lnTo>
                <a:lnTo>
                  <a:pt x="3610" y="2624"/>
                </a:lnTo>
                <a:lnTo>
                  <a:pt x="3616" y="2647"/>
                </a:lnTo>
                <a:lnTo>
                  <a:pt x="3621" y="2669"/>
                </a:lnTo>
                <a:lnTo>
                  <a:pt x="3624" y="2694"/>
                </a:lnTo>
                <a:lnTo>
                  <a:pt x="3626" y="2719"/>
                </a:lnTo>
                <a:lnTo>
                  <a:pt x="3627" y="2745"/>
                </a:lnTo>
                <a:lnTo>
                  <a:pt x="3627" y="3240"/>
                </a:lnTo>
                <a:lnTo>
                  <a:pt x="3783" y="3240"/>
                </a:lnTo>
                <a:lnTo>
                  <a:pt x="3783" y="2727"/>
                </a:lnTo>
                <a:lnTo>
                  <a:pt x="3782" y="2700"/>
                </a:lnTo>
                <a:lnTo>
                  <a:pt x="3780" y="2674"/>
                </a:lnTo>
                <a:lnTo>
                  <a:pt x="3778" y="2650"/>
                </a:lnTo>
                <a:lnTo>
                  <a:pt x="3775" y="2626"/>
                </a:lnTo>
                <a:lnTo>
                  <a:pt x="3770" y="2605"/>
                </a:lnTo>
                <a:lnTo>
                  <a:pt x="3765" y="2584"/>
                </a:lnTo>
                <a:lnTo>
                  <a:pt x="3759" y="2564"/>
                </a:lnTo>
                <a:lnTo>
                  <a:pt x="3751" y="2546"/>
                </a:lnTo>
                <a:lnTo>
                  <a:pt x="3744" y="2528"/>
                </a:lnTo>
                <a:lnTo>
                  <a:pt x="3736" y="2512"/>
                </a:lnTo>
                <a:lnTo>
                  <a:pt x="3727" y="2496"/>
                </a:lnTo>
                <a:lnTo>
                  <a:pt x="3718" y="2482"/>
                </a:lnTo>
                <a:lnTo>
                  <a:pt x="3708" y="2468"/>
                </a:lnTo>
                <a:lnTo>
                  <a:pt x="3697" y="2456"/>
                </a:lnTo>
                <a:lnTo>
                  <a:pt x="3687" y="2445"/>
                </a:lnTo>
                <a:lnTo>
                  <a:pt x="3676" y="2434"/>
                </a:lnTo>
                <a:lnTo>
                  <a:pt x="3664" y="2424"/>
                </a:lnTo>
                <a:lnTo>
                  <a:pt x="3652" y="2415"/>
                </a:lnTo>
                <a:lnTo>
                  <a:pt x="3640" y="2407"/>
                </a:lnTo>
                <a:lnTo>
                  <a:pt x="3628" y="2400"/>
                </a:lnTo>
                <a:lnTo>
                  <a:pt x="3615" y="2393"/>
                </a:lnTo>
                <a:lnTo>
                  <a:pt x="3602" y="2387"/>
                </a:lnTo>
                <a:lnTo>
                  <a:pt x="3589" y="2381"/>
                </a:lnTo>
                <a:lnTo>
                  <a:pt x="3577" y="2377"/>
                </a:lnTo>
                <a:lnTo>
                  <a:pt x="3564" y="2373"/>
                </a:lnTo>
                <a:lnTo>
                  <a:pt x="3551" y="2370"/>
                </a:lnTo>
                <a:lnTo>
                  <a:pt x="3539" y="2367"/>
                </a:lnTo>
                <a:lnTo>
                  <a:pt x="3526" y="2365"/>
                </a:lnTo>
                <a:lnTo>
                  <a:pt x="3502" y="2362"/>
                </a:lnTo>
                <a:lnTo>
                  <a:pt x="3479" y="2361"/>
                </a:lnTo>
                <a:lnTo>
                  <a:pt x="3453" y="2362"/>
                </a:lnTo>
                <a:lnTo>
                  <a:pt x="3428" y="2365"/>
                </a:lnTo>
                <a:lnTo>
                  <a:pt x="3403" y="2369"/>
                </a:lnTo>
                <a:lnTo>
                  <a:pt x="3381" y="2375"/>
                </a:lnTo>
                <a:lnTo>
                  <a:pt x="3358" y="2382"/>
                </a:lnTo>
                <a:lnTo>
                  <a:pt x="3338" y="2391"/>
                </a:lnTo>
                <a:lnTo>
                  <a:pt x="3319" y="2401"/>
                </a:lnTo>
                <a:lnTo>
                  <a:pt x="3300" y="2411"/>
                </a:lnTo>
                <a:lnTo>
                  <a:pt x="3283" y="2423"/>
                </a:lnTo>
                <a:lnTo>
                  <a:pt x="3267" y="2436"/>
                </a:lnTo>
                <a:lnTo>
                  <a:pt x="3251" y="2449"/>
                </a:lnTo>
                <a:lnTo>
                  <a:pt x="3238" y="2462"/>
                </a:lnTo>
                <a:lnTo>
                  <a:pt x="3225" y="2476"/>
                </a:lnTo>
                <a:lnTo>
                  <a:pt x="3214" y="2492"/>
                </a:lnTo>
                <a:lnTo>
                  <a:pt x="3204" y="2506"/>
                </a:lnTo>
                <a:lnTo>
                  <a:pt x="3195" y="2521"/>
                </a:lnTo>
                <a:lnTo>
                  <a:pt x="3192" y="2521"/>
                </a:lnTo>
                <a:lnTo>
                  <a:pt x="3183" y="2380"/>
                </a:lnTo>
                <a:lnTo>
                  <a:pt x="3044" y="2380"/>
                </a:lnTo>
                <a:lnTo>
                  <a:pt x="3046" y="2408"/>
                </a:lnTo>
                <a:lnTo>
                  <a:pt x="3048" y="2435"/>
                </a:lnTo>
                <a:lnTo>
                  <a:pt x="3049" y="2462"/>
                </a:lnTo>
                <a:lnTo>
                  <a:pt x="3050" y="2490"/>
                </a:lnTo>
                <a:lnTo>
                  <a:pt x="3050" y="2519"/>
                </a:lnTo>
                <a:lnTo>
                  <a:pt x="3051" y="2549"/>
                </a:lnTo>
                <a:lnTo>
                  <a:pt x="3051" y="2581"/>
                </a:lnTo>
                <a:lnTo>
                  <a:pt x="3051" y="2613"/>
                </a:lnTo>
                <a:lnTo>
                  <a:pt x="3051" y="3240"/>
                </a:lnTo>
                <a:close/>
                <a:moveTo>
                  <a:pt x="2712" y="2237"/>
                </a:moveTo>
                <a:lnTo>
                  <a:pt x="2724" y="2236"/>
                </a:lnTo>
                <a:lnTo>
                  <a:pt x="2734" y="2235"/>
                </a:lnTo>
                <a:lnTo>
                  <a:pt x="2744" y="2232"/>
                </a:lnTo>
                <a:lnTo>
                  <a:pt x="2753" y="2229"/>
                </a:lnTo>
                <a:lnTo>
                  <a:pt x="2762" y="2225"/>
                </a:lnTo>
                <a:lnTo>
                  <a:pt x="2770" y="2220"/>
                </a:lnTo>
                <a:lnTo>
                  <a:pt x="2778" y="2215"/>
                </a:lnTo>
                <a:lnTo>
                  <a:pt x="2784" y="2209"/>
                </a:lnTo>
                <a:lnTo>
                  <a:pt x="2790" y="2202"/>
                </a:lnTo>
                <a:lnTo>
                  <a:pt x="2795" y="2195"/>
                </a:lnTo>
                <a:lnTo>
                  <a:pt x="2800" y="2186"/>
                </a:lnTo>
                <a:lnTo>
                  <a:pt x="2803" y="2178"/>
                </a:lnTo>
                <a:lnTo>
                  <a:pt x="2806" y="2169"/>
                </a:lnTo>
                <a:lnTo>
                  <a:pt x="2808" y="2160"/>
                </a:lnTo>
                <a:lnTo>
                  <a:pt x="2809" y="2151"/>
                </a:lnTo>
                <a:lnTo>
                  <a:pt x="2810" y="2142"/>
                </a:lnTo>
                <a:lnTo>
                  <a:pt x="2809" y="2131"/>
                </a:lnTo>
                <a:lnTo>
                  <a:pt x="2808" y="2121"/>
                </a:lnTo>
                <a:lnTo>
                  <a:pt x="2806" y="2112"/>
                </a:lnTo>
                <a:lnTo>
                  <a:pt x="2803" y="2103"/>
                </a:lnTo>
                <a:lnTo>
                  <a:pt x="2799" y="2095"/>
                </a:lnTo>
                <a:lnTo>
                  <a:pt x="2795" y="2086"/>
                </a:lnTo>
                <a:lnTo>
                  <a:pt x="2790" y="2078"/>
                </a:lnTo>
                <a:lnTo>
                  <a:pt x="2784" y="2072"/>
                </a:lnTo>
                <a:lnTo>
                  <a:pt x="2777" y="2066"/>
                </a:lnTo>
                <a:lnTo>
                  <a:pt x="2770" y="2060"/>
                </a:lnTo>
                <a:lnTo>
                  <a:pt x="2761" y="2055"/>
                </a:lnTo>
                <a:lnTo>
                  <a:pt x="2753" y="2051"/>
                </a:lnTo>
                <a:lnTo>
                  <a:pt x="2744" y="2048"/>
                </a:lnTo>
                <a:lnTo>
                  <a:pt x="2735" y="2046"/>
                </a:lnTo>
                <a:lnTo>
                  <a:pt x="2725" y="2045"/>
                </a:lnTo>
                <a:lnTo>
                  <a:pt x="2714" y="2044"/>
                </a:lnTo>
                <a:lnTo>
                  <a:pt x="2703" y="2045"/>
                </a:lnTo>
                <a:lnTo>
                  <a:pt x="2693" y="2046"/>
                </a:lnTo>
                <a:lnTo>
                  <a:pt x="2684" y="2048"/>
                </a:lnTo>
                <a:lnTo>
                  <a:pt x="2675" y="2051"/>
                </a:lnTo>
                <a:lnTo>
                  <a:pt x="2665" y="2055"/>
                </a:lnTo>
                <a:lnTo>
                  <a:pt x="2657" y="2060"/>
                </a:lnTo>
                <a:lnTo>
                  <a:pt x="2650" y="2066"/>
                </a:lnTo>
                <a:lnTo>
                  <a:pt x="2644" y="2072"/>
                </a:lnTo>
                <a:lnTo>
                  <a:pt x="2638" y="2078"/>
                </a:lnTo>
                <a:lnTo>
                  <a:pt x="2632" y="2086"/>
                </a:lnTo>
                <a:lnTo>
                  <a:pt x="2628" y="2095"/>
                </a:lnTo>
                <a:lnTo>
                  <a:pt x="2624" y="2103"/>
                </a:lnTo>
                <a:lnTo>
                  <a:pt x="2621" y="2112"/>
                </a:lnTo>
                <a:lnTo>
                  <a:pt x="2619" y="2121"/>
                </a:lnTo>
                <a:lnTo>
                  <a:pt x="2618" y="2131"/>
                </a:lnTo>
                <a:lnTo>
                  <a:pt x="2616" y="2142"/>
                </a:lnTo>
                <a:lnTo>
                  <a:pt x="2618" y="2151"/>
                </a:lnTo>
                <a:lnTo>
                  <a:pt x="2619" y="2160"/>
                </a:lnTo>
                <a:lnTo>
                  <a:pt x="2621" y="2169"/>
                </a:lnTo>
                <a:lnTo>
                  <a:pt x="2624" y="2178"/>
                </a:lnTo>
                <a:lnTo>
                  <a:pt x="2627" y="2186"/>
                </a:lnTo>
                <a:lnTo>
                  <a:pt x="2632" y="2195"/>
                </a:lnTo>
                <a:lnTo>
                  <a:pt x="2637" y="2202"/>
                </a:lnTo>
                <a:lnTo>
                  <a:pt x="2643" y="2209"/>
                </a:lnTo>
                <a:lnTo>
                  <a:pt x="2649" y="2215"/>
                </a:lnTo>
                <a:lnTo>
                  <a:pt x="2656" y="2220"/>
                </a:lnTo>
                <a:lnTo>
                  <a:pt x="2663" y="2225"/>
                </a:lnTo>
                <a:lnTo>
                  <a:pt x="2673" y="2229"/>
                </a:lnTo>
                <a:lnTo>
                  <a:pt x="2681" y="2232"/>
                </a:lnTo>
                <a:lnTo>
                  <a:pt x="2690" y="2235"/>
                </a:lnTo>
                <a:lnTo>
                  <a:pt x="2700" y="2236"/>
                </a:lnTo>
                <a:lnTo>
                  <a:pt x="2710" y="2237"/>
                </a:lnTo>
                <a:lnTo>
                  <a:pt x="2712" y="2237"/>
                </a:lnTo>
                <a:close/>
                <a:moveTo>
                  <a:pt x="2792" y="3240"/>
                </a:moveTo>
                <a:lnTo>
                  <a:pt x="2792" y="2380"/>
                </a:lnTo>
                <a:lnTo>
                  <a:pt x="2636" y="2380"/>
                </a:lnTo>
                <a:lnTo>
                  <a:pt x="2636" y="3240"/>
                </a:lnTo>
                <a:lnTo>
                  <a:pt x="2792" y="3240"/>
                </a:lnTo>
                <a:close/>
                <a:moveTo>
                  <a:pt x="1876" y="3197"/>
                </a:moveTo>
                <a:lnTo>
                  <a:pt x="1899" y="3210"/>
                </a:lnTo>
                <a:lnTo>
                  <a:pt x="1925" y="3222"/>
                </a:lnTo>
                <a:lnTo>
                  <a:pt x="1953" y="3232"/>
                </a:lnTo>
                <a:lnTo>
                  <a:pt x="1983" y="3241"/>
                </a:lnTo>
                <a:lnTo>
                  <a:pt x="2014" y="3248"/>
                </a:lnTo>
                <a:lnTo>
                  <a:pt x="2048" y="3253"/>
                </a:lnTo>
                <a:lnTo>
                  <a:pt x="2064" y="3255"/>
                </a:lnTo>
                <a:lnTo>
                  <a:pt x="2082" y="3257"/>
                </a:lnTo>
                <a:lnTo>
                  <a:pt x="2099" y="3257"/>
                </a:lnTo>
                <a:lnTo>
                  <a:pt x="2116" y="3258"/>
                </a:lnTo>
                <a:lnTo>
                  <a:pt x="2135" y="3257"/>
                </a:lnTo>
                <a:lnTo>
                  <a:pt x="2153" y="3256"/>
                </a:lnTo>
                <a:lnTo>
                  <a:pt x="2170" y="3255"/>
                </a:lnTo>
                <a:lnTo>
                  <a:pt x="2188" y="3253"/>
                </a:lnTo>
                <a:lnTo>
                  <a:pt x="2204" y="3250"/>
                </a:lnTo>
                <a:lnTo>
                  <a:pt x="2220" y="3247"/>
                </a:lnTo>
                <a:lnTo>
                  <a:pt x="2236" y="3243"/>
                </a:lnTo>
                <a:lnTo>
                  <a:pt x="2251" y="3239"/>
                </a:lnTo>
                <a:lnTo>
                  <a:pt x="2265" y="3234"/>
                </a:lnTo>
                <a:lnTo>
                  <a:pt x="2280" y="3229"/>
                </a:lnTo>
                <a:lnTo>
                  <a:pt x="2293" y="3223"/>
                </a:lnTo>
                <a:lnTo>
                  <a:pt x="2305" y="3217"/>
                </a:lnTo>
                <a:lnTo>
                  <a:pt x="2317" y="3209"/>
                </a:lnTo>
                <a:lnTo>
                  <a:pt x="2330" y="3202"/>
                </a:lnTo>
                <a:lnTo>
                  <a:pt x="2341" y="3194"/>
                </a:lnTo>
                <a:lnTo>
                  <a:pt x="2351" y="3186"/>
                </a:lnTo>
                <a:lnTo>
                  <a:pt x="2361" y="3177"/>
                </a:lnTo>
                <a:lnTo>
                  <a:pt x="2371" y="3168"/>
                </a:lnTo>
                <a:lnTo>
                  <a:pt x="2380" y="3157"/>
                </a:lnTo>
                <a:lnTo>
                  <a:pt x="2388" y="3148"/>
                </a:lnTo>
                <a:lnTo>
                  <a:pt x="2395" y="3137"/>
                </a:lnTo>
                <a:lnTo>
                  <a:pt x="2402" y="3127"/>
                </a:lnTo>
                <a:lnTo>
                  <a:pt x="2408" y="3116"/>
                </a:lnTo>
                <a:lnTo>
                  <a:pt x="2414" y="3103"/>
                </a:lnTo>
                <a:lnTo>
                  <a:pt x="2420" y="3092"/>
                </a:lnTo>
                <a:lnTo>
                  <a:pt x="2424" y="3079"/>
                </a:lnTo>
                <a:lnTo>
                  <a:pt x="2428" y="3067"/>
                </a:lnTo>
                <a:lnTo>
                  <a:pt x="2431" y="3053"/>
                </a:lnTo>
                <a:lnTo>
                  <a:pt x="2433" y="3040"/>
                </a:lnTo>
                <a:lnTo>
                  <a:pt x="2435" y="3027"/>
                </a:lnTo>
                <a:lnTo>
                  <a:pt x="2436" y="3012"/>
                </a:lnTo>
                <a:lnTo>
                  <a:pt x="2436" y="2998"/>
                </a:lnTo>
                <a:lnTo>
                  <a:pt x="2435" y="2976"/>
                </a:lnTo>
                <a:lnTo>
                  <a:pt x="2432" y="2953"/>
                </a:lnTo>
                <a:lnTo>
                  <a:pt x="2428" y="2932"/>
                </a:lnTo>
                <a:lnTo>
                  <a:pt x="2422" y="2912"/>
                </a:lnTo>
                <a:lnTo>
                  <a:pt x="2413" y="2893"/>
                </a:lnTo>
                <a:lnTo>
                  <a:pt x="2403" y="2876"/>
                </a:lnTo>
                <a:lnTo>
                  <a:pt x="2392" y="2858"/>
                </a:lnTo>
                <a:lnTo>
                  <a:pt x="2379" y="2843"/>
                </a:lnTo>
                <a:lnTo>
                  <a:pt x="2363" y="2828"/>
                </a:lnTo>
                <a:lnTo>
                  <a:pt x="2346" y="2813"/>
                </a:lnTo>
                <a:lnTo>
                  <a:pt x="2328" y="2800"/>
                </a:lnTo>
                <a:lnTo>
                  <a:pt x="2308" y="2787"/>
                </a:lnTo>
                <a:lnTo>
                  <a:pt x="2286" y="2775"/>
                </a:lnTo>
                <a:lnTo>
                  <a:pt x="2262" y="2763"/>
                </a:lnTo>
                <a:lnTo>
                  <a:pt x="2237" y="2752"/>
                </a:lnTo>
                <a:lnTo>
                  <a:pt x="2210" y="2741"/>
                </a:lnTo>
                <a:lnTo>
                  <a:pt x="2171" y="2726"/>
                </a:lnTo>
                <a:lnTo>
                  <a:pt x="2138" y="2709"/>
                </a:lnTo>
                <a:lnTo>
                  <a:pt x="2124" y="2702"/>
                </a:lnTo>
                <a:lnTo>
                  <a:pt x="2110" y="2694"/>
                </a:lnTo>
                <a:lnTo>
                  <a:pt x="2098" y="2686"/>
                </a:lnTo>
                <a:lnTo>
                  <a:pt x="2088" y="2678"/>
                </a:lnTo>
                <a:lnTo>
                  <a:pt x="2079" y="2669"/>
                </a:lnTo>
                <a:lnTo>
                  <a:pt x="2070" y="2660"/>
                </a:lnTo>
                <a:lnTo>
                  <a:pt x="2064" y="2651"/>
                </a:lnTo>
                <a:lnTo>
                  <a:pt x="2058" y="2641"/>
                </a:lnTo>
                <a:lnTo>
                  <a:pt x="2054" y="2631"/>
                </a:lnTo>
                <a:lnTo>
                  <a:pt x="2051" y="2618"/>
                </a:lnTo>
                <a:lnTo>
                  <a:pt x="2049" y="2607"/>
                </a:lnTo>
                <a:lnTo>
                  <a:pt x="2049" y="2594"/>
                </a:lnTo>
                <a:lnTo>
                  <a:pt x="2049" y="2583"/>
                </a:lnTo>
                <a:lnTo>
                  <a:pt x="2051" y="2570"/>
                </a:lnTo>
                <a:lnTo>
                  <a:pt x="2054" y="2559"/>
                </a:lnTo>
                <a:lnTo>
                  <a:pt x="2058" y="2549"/>
                </a:lnTo>
                <a:lnTo>
                  <a:pt x="2063" y="2539"/>
                </a:lnTo>
                <a:lnTo>
                  <a:pt x="2069" y="2528"/>
                </a:lnTo>
                <a:lnTo>
                  <a:pt x="2077" y="2519"/>
                </a:lnTo>
                <a:lnTo>
                  <a:pt x="2086" y="2511"/>
                </a:lnTo>
                <a:lnTo>
                  <a:pt x="2095" y="2504"/>
                </a:lnTo>
                <a:lnTo>
                  <a:pt x="2105" y="2497"/>
                </a:lnTo>
                <a:lnTo>
                  <a:pt x="2117" y="2491"/>
                </a:lnTo>
                <a:lnTo>
                  <a:pt x="2130" y="2486"/>
                </a:lnTo>
                <a:lnTo>
                  <a:pt x="2144" y="2483"/>
                </a:lnTo>
                <a:lnTo>
                  <a:pt x="2158" y="2479"/>
                </a:lnTo>
                <a:lnTo>
                  <a:pt x="2175" y="2477"/>
                </a:lnTo>
                <a:lnTo>
                  <a:pt x="2191" y="2476"/>
                </a:lnTo>
                <a:lnTo>
                  <a:pt x="2206" y="2477"/>
                </a:lnTo>
                <a:lnTo>
                  <a:pt x="2220" y="2478"/>
                </a:lnTo>
                <a:lnTo>
                  <a:pt x="2234" y="2479"/>
                </a:lnTo>
                <a:lnTo>
                  <a:pt x="2247" y="2482"/>
                </a:lnTo>
                <a:lnTo>
                  <a:pt x="2273" y="2488"/>
                </a:lnTo>
                <a:lnTo>
                  <a:pt x="2296" y="2495"/>
                </a:lnTo>
                <a:lnTo>
                  <a:pt x="2317" y="2502"/>
                </a:lnTo>
                <a:lnTo>
                  <a:pt x="2336" y="2510"/>
                </a:lnTo>
                <a:lnTo>
                  <a:pt x="2352" y="2518"/>
                </a:lnTo>
                <a:lnTo>
                  <a:pt x="2366" y="2526"/>
                </a:lnTo>
                <a:lnTo>
                  <a:pt x="2404" y="2414"/>
                </a:lnTo>
                <a:lnTo>
                  <a:pt x="2385" y="2404"/>
                </a:lnTo>
                <a:lnTo>
                  <a:pt x="2364" y="2394"/>
                </a:lnTo>
                <a:lnTo>
                  <a:pt x="2340" y="2385"/>
                </a:lnTo>
                <a:lnTo>
                  <a:pt x="2314" y="2376"/>
                </a:lnTo>
                <a:lnTo>
                  <a:pt x="2287" y="2370"/>
                </a:lnTo>
                <a:lnTo>
                  <a:pt x="2257" y="2365"/>
                </a:lnTo>
                <a:lnTo>
                  <a:pt x="2227" y="2362"/>
                </a:lnTo>
                <a:lnTo>
                  <a:pt x="2195" y="2361"/>
                </a:lnTo>
                <a:lnTo>
                  <a:pt x="2178" y="2362"/>
                </a:lnTo>
                <a:lnTo>
                  <a:pt x="2161" y="2363"/>
                </a:lnTo>
                <a:lnTo>
                  <a:pt x="2145" y="2364"/>
                </a:lnTo>
                <a:lnTo>
                  <a:pt x="2130" y="2366"/>
                </a:lnTo>
                <a:lnTo>
                  <a:pt x="2114" y="2369"/>
                </a:lnTo>
                <a:lnTo>
                  <a:pt x="2099" y="2372"/>
                </a:lnTo>
                <a:lnTo>
                  <a:pt x="2085" y="2376"/>
                </a:lnTo>
                <a:lnTo>
                  <a:pt x="2071" y="2381"/>
                </a:lnTo>
                <a:lnTo>
                  <a:pt x="2057" y="2387"/>
                </a:lnTo>
                <a:lnTo>
                  <a:pt x="2045" y="2392"/>
                </a:lnTo>
                <a:lnTo>
                  <a:pt x="2033" y="2398"/>
                </a:lnTo>
                <a:lnTo>
                  <a:pt x="2020" y="2405"/>
                </a:lnTo>
                <a:lnTo>
                  <a:pt x="2009" y="2412"/>
                </a:lnTo>
                <a:lnTo>
                  <a:pt x="1998" y="2419"/>
                </a:lnTo>
                <a:lnTo>
                  <a:pt x="1988" y="2427"/>
                </a:lnTo>
                <a:lnTo>
                  <a:pt x="1978" y="2436"/>
                </a:lnTo>
                <a:lnTo>
                  <a:pt x="1968" y="2445"/>
                </a:lnTo>
                <a:lnTo>
                  <a:pt x="1959" y="2453"/>
                </a:lnTo>
                <a:lnTo>
                  <a:pt x="1951" y="2463"/>
                </a:lnTo>
                <a:lnTo>
                  <a:pt x="1944" y="2472"/>
                </a:lnTo>
                <a:lnTo>
                  <a:pt x="1937" y="2484"/>
                </a:lnTo>
                <a:lnTo>
                  <a:pt x="1930" y="2494"/>
                </a:lnTo>
                <a:lnTo>
                  <a:pt x="1925" y="2505"/>
                </a:lnTo>
                <a:lnTo>
                  <a:pt x="1918" y="2515"/>
                </a:lnTo>
                <a:lnTo>
                  <a:pt x="1914" y="2527"/>
                </a:lnTo>
                <a:lnTo>
                  <a:pt x="1910" y="2539"/>
                </a:lnTo>
                <a:lnTo>
                  <a:pt x="1906" y="2551"/>
                </a:lnTo>
                <a:lnTo>
                  <a:pt x="1903" y="2563"/>
                </a:lnTo>
                <a:lnTo>
                  <a:pt x="1901" y="2575"/>
                </a:lnTo>
                <a:lnTo>
                  <a:pt x="1899" y="2588"/>
                </a:lnTo>
                <a:lnTo>
                  <a:pt x="1898" y="2601"/>
                </a:lnTo>
                <a:lnTo>
                  <a:pt x="1898" y="2613"/>
                </a:lnTo>
                <a:lnTo>
                  <a:pt x="1899" y="2633"/>
                </a:lnTo>
                <a:lnTo>
                  <a:pt x="1902" y="2651"/>
                </a:lnTo>
                <a:lnTo>
                  <a:pt x="1906" y="2668"/>
                </a:lnTo>
                <a:lnTo>
                  <a:pt x="1912" y="2686"/>
                </a:lnTo>
                <a:lnTo>
                  <a:pt x="1919" y="2703"/>
                </a:lnTo>
                <a:lnTo>
                  <a:pt x="1930" y="2719"/>
                </a:lnTo>
                <a:lnTo>
                  <a:pt x="1941" y="2736"/>
                </a:lnTo>
                <a:lnTo>
                  <a:pt x="1954" y="2752"/>
                </a:lnTo>
                <a:lnTo>
                  <a:pt x="1969" y="2766"/>
                </a:lnTo>
                <a:lnTo>
                  <a:pt x="1986" y="2782"/>
                </a:lnTo>
                <a:lnTo>
                  <a:pt x="2005" y="2795"/>
                </a:lnTo>
                <a:lnTo>
                  <a:pt x="2026" y="2809"/>
                </a:lnTo>
                <a:lnTo>
                  <a:pt x="2048" y="2821"/>
                </a:lnTo>
                <a:lnTo>
                  <a:pt x="2072" y="2834"/>
                </a:lnTo>
                <a:lnTo>
                  <a:pt x="2099" y="2846"/>
                </a:lnTo>
                <a:lnTo>
                  <a:pt x="2127" y="2856"/>
                </a:lnTo>
                <a:lnTo>
                  <a:pt x="2148" y="2864"/>
                </a:lnTo>
                <a:lnTo>
                  <a:pt x="2166" y="2873"/>
                </a:lnTo>
                <a:lnTo>
                  <a:pt x="2184" y="2881"/>
                </a:lnTo>
                <a:lnTo>
                  <a:pt x="2200" y="2889"/>
                </a:lnTo>
                <a:lnTo>
                  <a:pt x="2214" y="2897"/>
                </a:lnTo>
                <a:lnTo>
                  <a:pt x="2227" y="2905"/>
                </a:lnTo>
                <a:lnTo>
                  <a:pt x="2239" y="2913"/>
                </a:lnTo>
                <a:lnTo>
                  <a:pt x="2249" y="2923"/>
                </a:lnTo>
                <a:lnTo>
                  <a:pt x="2257" y="2932"/>
                </a:lnTo>
                <a:lnTo>
                  <a:pt x="2265" y="2942"/>
                </a:lnTo>
                <a:lnTo>
                  <a:pt x="2272" y="2952"/>
                </a:lnTo>
                <a:lnTo>
                  <a:pt x="2277" y="2963"/>
                </a:lnTo>
                <a:lnTo>
                  <a:pt x="2280" y="2975"/>
                </a:lnTo>
                <a:lnTo>
                  <a:pt x="2283" y="2987"/>
                </a:lnTo>
                <a:lnTo>
                  <a:pt x="2285" y="2999"/>
                </a:lnTo>
                <a:lnTo>
                  <a:pt x="2285" y="3012"/>
                </a:lnTo>
                <a:lnTo>
                  <a:pt x="2285" y="3027"/>
                </a:lnTo>
                <a:lnTo>
                  <a:pt x="2283" y="3039"/>
                </a:lnTo>
                <a:lnTo>
                  <a:pt x="2280" y="3051"/>
                </a:lnTo>
                <a:lnTo>
                  <a:pt x="2275" y="3063"/>
                </a:lnTo>
                <a:lnTo>
                  <a:pt x="2269" y="3075"/>
                </a:lnTo>
                <a:lnTo>
                  <a:pt x="2262" y="3085"/>
                </a:lnTo>
                <a:lnTo>
                  <a:pt x="2254" y="3095"/>
                </a:lnTo>
                <a:lnTo>
                  <a:pt x="2244" y="3104"/>
                </a:lnTo>
                <a:lnTo>
                  <a:pt x="2234" y="3112"/>
                </a:lnTo>
                <a:lnTo>
                  <a:pt x="2222" y="3120"/>
                </a:lnTo>
                <a:lnTo>
                  <a:pt x="2208" y="3126"/>
                </a:lnTo>
                <a:lnTo>
                  <a:pt x="2193" y="3131"/>
                </a:lnTo>
                <a:lnTo>
                  <a:pt x="2177" y="3135"/>
                </a:lnTo>
                <a:lnTo>
                  <a:pt x="2159" y="3138"/>
                </a:lnTo>
                <a:lnTo>
                  <a:pt x="2140" y="3140"/>
                </a:lnTo>
                <a:lnTo>
                  <a:pt x="2119" y="3141"/>
                </a:lnTo>
                <a:lnTo>
                  <a:pt x="2105" y="3140"/>
                </a:lnTo>
                <a:lnTo>
                  <a:pt x="2091" y="3139"/>
                </a:lnTo>
                <a:lnTo>
                  <a:pt x="2076" y="3138"/>
                </a:lnTo>
                <a:lnTo>
                  <a:pt x="2061" y="3135"/>
                </a:lnTo>
                <a:lnTo>
                  <a:pt x="2033" y="3129"/>
                </a:lnTo>
                <a:lnTo>
                  <a:pt x="2005" y="3121"/>
                </a:lnTo>
                <a:lnTo>
                  <a:pt x="1979" y="3111"/>
                </a:lnTo>
                <a:lnTo>
                  <a:pt x="1954" y="3101"/>
                </a:lnTo>
                <a:lnTo>
                  <a:pt x="1932" y="3091"/>
                </a:lnTo>
                <a:lnTo>
                  <a:pt x="1912" y="3080"/>
                </a:lnTo>
                <a:lnTo>
                  <a:pt x="1876" y="3197"/>
                </a:lnTo>
                <a:close/>
                <a:moveTo>
                  <a:pt x="1674" y="2380"/>
                </a:moveTo>
                <a:lnTo>
                  <a:pt x="1518" y="2380"/>
                </a:lnTo>
                <a:lnTo>
                  <a:pt x="1518" y="2906"/>
                </a:lnTo>
                <a:lnTo>
                  <a:pt x="1517" y="2929"/>
                </a:lnTo>
                <a:lnTo>
                  <a:pt x="1514" y="2949"/>
                </a:lnTo>
                <a:lnTo>
                  <a:pt x="1510" y="2969"/>
                </a:lnTo>
                <a:lnTo>
                  <a:pt x="1504" y="2986"/>
                </a:lnTo>
                <a:lnTo>
                  <a:pt x="1498" y="2999"/>
                </a:lnTo>
                <a:lnTo>
                  <a:pt x="1492" y="3012"/>
                </a:lnTo>
                <a:lnTo>
                  <a:pt x="1484" y="3026"/>
                </a:lnTo>
                <a:lnTo>
                  <a:pt x="1474" y="3039"/>
                </a:lnTo>
                <a:lnTo>
                  <a:pt x="1465" y="3051"/>
                </a:lnTo>
                <a:lnTo>
                  <a:pt x="1454" y="3062"/>
                </a:lnTo>
                <a:lnTo>
                  <a:pt x="1443" y="3074"/>
                </a:lnTo>
                <a:lnTo>
                  <a:pt x="1430" y="3085"/>
                </a:lnTo>
                <a:lnTo>
                  <a:pt x="1416" y="3094"/>
                </a:lnTo>
                <a:lnTo>
                  <a:pt x="1402" y="3103"/>
                </a:lnTo>
                <a:lnTo>
                  <a:pt x="1387" y="3111"/>
                </a:lnTo>
                <a:lnTo>
                  <a:pt x="1370" y="3118"/>
                </a:lnTo>
                <a:lnTo>
                  <a:pt x="1354" y="3123"/>
                </a:lnTo>
                <a:lnTo>
                  <a:pt x="1336" y="3127"/>
                </a:lnTo>
                <a:lnTo>
                  <a:pt x="1317" y="3129"/>
                </a:lnTo>
                <a:lnTo>
                  <a:pt x="1299" y="3130"/>
                </a:lnTo>
                <a:lnTo>
                  <a:pt x="1286" y="3130"/>
                </a:lnTo>
                <a:lnTo>
                  <a:pt x="1273" y="3129"/>
                </a:lnTo>
                <a:lnTo>
                  <a:pt x="1261" y="3127"/>
                </a:lnTo>
                <a:lnTo>
                  <a:pt x="1250" y="3125"/>
                </a:lnTo>
                <a:lnTo>
                  <a:pt x="1239" y="3122"/>
                </a:lnTo>
                <a:lnTo>
                  <a:pt x="1228" y="3119"/>
                </a:lnTo>
                <a:lnTo>
                  <a:pt x="1218" y="3115"/>
                </a:lnTo>
                <a:lnTo>
                  <a:pt x="1209" y="3110"/>
                </a:lnTo>
                <a:lnTo>
                  <a:pt x="1200" y="3104"/>
                </a:lnTo>
                <a:lnTo>
                  <a:pt x="1192" y="3099"/>
                </a:lnTo>
                <a:lnTo>
                  <a:pt x="1184" y="3093"/>
                </a:lnTo>
                <a:lnTo>
                  <a:pt x="1176" y="3086"/>
                </a:lnTo>
                <a:lnTo>
                  <a:pt x="1169" y="3079"/>
                </a:lnTo>
                <a:lnTo>
                  <a:pt x="1162" y="3071"/>
                </a:lnTo>
                <a:lnTo>
                  <a:pt x="1156" y="3062"/>
                </a:lnTo>
                <a:lnTo>
                  <a:pt x="1150" y="3053"/>
                </a:lnTo>
                <a:lnTo>
                  <a:pt x="1145" y="3044"/>
                </a:lnTo>
                <a:lnTo>
                  <a:pt x="1140" y="3035"/>
                </a:lnTo>
                <a:lnTo>
                  <a:pt x="1135" y="3025"/>
                </a:lnTo>
                <a:lnTo>
                  <a:pt x="1130" y="3013"/>
                </a:lnTo>
                <a:lnTo>
                  <a:pt x="1123" y="2991"/>
                </a:lnTo>
                <a:lnTo>
                  <a:pt x="1117" y="2966"/>
                </a:lnTo>
                <a:lnTo>
                  <a:pt x="1112" y="2941"/>
                </a:lnTo>
                <a:lnTo>
                  <a:pt x="1109" y="2913"/>
                </a:lnTo>
                <a:lnTo>
                  <a:pt x="1107" y="2885"/>
                </a:lnTo>
                <a:lnTo>
                  <a:pt x="1107" y="2855"/>
                </a:lnTo>
                <a:lnTo>
                  <a:pt x="1107" y="2380"/>
                </a:lnTo>
                <a:lnTo>
                  <a:pt x="951" y="2380"/>
                </a:lnTo>
                <a:lnTo>
                  <a:pt x="951" y="2883"/>
                </a:lnTo>
                <a:lnTo>
                  <a:pt x="951" y="2910"/>
                </a:lnTo>
                <a:lnTo>
                  <a:pt x="953" y="2937"/>
                </a:lnTo>
                <a:lnTo>
                  <a:pt x="955" y="2961"/>
                </a:lnTo>
                <a:lnTo>
                  <a:pt x="958" y="2986"/>
                </a:lnTo>
                <a:lnTo>
                  <a:pt x="962" y="3008"/>
                </a:lnTo>
                <a:lnTo>
                  <a:pt x="966" y="3030"/>
                </a:lnTo>
                <a:lnTo>
                  <a:pt x="972" y="3049"/>
                </a:lnTo>
                <a:lnTo>
                  <a:pt x="978" y="3069"/>
                </a:lnTo>
                <a:lnTo>
                  <a:pt x="985" y="3087"/>
                </a:lnTo>
                <a:lnTo>
                  <a:pt x="992" y="3103"/>
                </a:lnTo>
                <a:lnTo>
                  <a:pt x="1000" y="3120"/>
                </a:lnTo>
                <a:lnTo>
                  <a:pt x="1009" y="3134"/>
                </a:lnTo>
                <a:lnTo>
                  <a:pt x="1018" y="3148"/>
                </a:lnTo>
                <a:lnTo>
                  <a:pt x="1027" y="3161"/>
                </a:lnTo>
                <a:lnTo>
                  <a:pt x="1038" y="3173"/>
                </a:lnTo>
                <a:lnTo>
                  <a:pt x="1048" y="3184"/>
                </a:lnTo>
                <a:lnTo>
                  <a:pt x="1059" y="3194"/>
                </a:lnTo>
                <a:lnTo>
                  <a:pt x="1070" y="3203"/>
                </a:lnTo>
                <a:lnTo>
                  <a:pt x="1082" y="3213"/>
                </a:lnTo>
                <a:lnTo>
                  <a:pt x="1094" y="3220"/>
                </a:lnTo>
                <a:lnTo>
                  <a:pt x="1106" y="3227"/>
                </a:lnTo>
                <a:lnTo>
                  <a:pt x="1118" y="3233"/>
                </a:lnTo>
                <a:lnTo>
                  <a:pt x="1131" y="3238"/>
                </a:lnTo>
                <a:lnTo>
                  <a:pt x="1144" y="3243"/>
                </a:lnTo>
                <a:lnTo>
                  <a:pt x="1157" y="3247"/>
                </a:lnTo>
                <a:lnTo>
                  <a:pt x="1169" y="3251"/>
                </a:lnTo>
                <a:lnTo>
                  <a:pt x="1183" y="3253"/>
                </a:lnTo>
                <a:lnTo>
                  <a:pt x="1196" y="3256"/>
                </a:lnTo>
                <a:lnTo>
                  <a:pt x="1221" y="3258"/>
                </a:lnTo>
                <a:lnTo>
                  <a:pt x="1247" y="3259"/>
                </a:lnTo>
                <a:lnTo>
                  <a:pt x="1274" y="3258"/>
                </a:lnTo>
                <a:lnTo>
                  <a:pt x="1301" y="3255"/>
                </a:lnTo>
                <a:lnTo>
                  <a:pt x="1326" y="3251"/>
                </a:lnTo>
                <a:lnTo>
                  <a:pt x="1350" y="3244"/>
                </a:lnTo>
                <a:lnTo>
                  <a:pt x="1372" y="3237"/>
                </a:lnTo>
                <a:lnTo>
                  <a:pt x="1394" y="3228"/>
                </a:lnTo>
                <a:lnTo>
                  <a:pt x="1413" y="3217"/>
                </a:lnTo>
                <a:lnTo>
                  <a:pt x="1432" y="3205"/>
                </a:lnTo>
                <a:lnTo>
                  <a:pt x="1449" y="3194"/>
                </a:lnTo>
                <a:lnTo>
                  <a:pt x="1464" y="3181"/>
                </a:lnTo>
                <a:lnTo>
                  <a:pt x="1478" y="3168"/>
                </a:lnTo>
                <a:lnTo>
                  <a:pt x="1492" y="3154"/>
                </a:lnTo>
                <a:lnTo>
                  <a:pt x="1503" y="3140"/>
                </a:lnTo>
                <a:lnTo>
                  <a:pt x="1513" y="3127"/>
                </a:lnTo>
                <a:lnTo>
                  <a:pt x="1523" y="3113"/>
                </a:lnTo>
                <a:lnTo>
                  <a:pt x="1531" y="3100"/>
                </a:lnTo>
                <a:lnTo>
                  <a:pt x="1535" y="3100"/>
                </a:lnTo>
                <a:lnTo>
                  <a:pt x="1543" y="3240"/>
                </a:lnTo>
                <a:lnTo>
                  <a:pt x="1682" y="3240"/>
                </a:lnTo>
                <a:lnTo>
                  <a:pt x="1680" y="3215"/>
                </a:lnTo>
                <a:lnTo>
                  <a:pt x="1679" y="3187"/>
                </a:lnTo>
                <a:lnTo>
                  <a:pt x="1678" y="3159"/>
                </a:lnTo>
                <a:lnTo>
                  <a:pt x="1676" y="3131"/>
                </a:lnTo>
                <a:lnTo>
                  <a:pt x="1675" y="3100"/>
                </a:lnTo>
                <a:lnTo>
                  <a:pt x="1674" y="3070"/>
                </a:lnTo>
                <a:lnTo>
                  <a:pt x="1674" y="3037"/>
                </a:lnTo>
                <a:lnTo>
                  <a:pt x="1674" y="3004"/>
                </a:lnTo>
                <a:lnTo>
                  <a:pt x="1674" y="2380"/>
                </a:lnTo>
                <a:close/>
                <a:moveTo>
                  <a:pt x="0" y="3236"/>
                </a:moveTo>
                <a:lnTo>
                  <a:pt x="20" y="3239"/>
                </a:lnTo>
                <a:lnTo>
                  <a:pt x="43" y="3242"/>
                </a:lnTo>
                <a:lnTo>
                  <a:pt x="70" y="3244"/>
                </a:lnTo>
                <a:lnTo>
                  <a:pt x="99" y="3246"/>
                </a:lnTo>
                <a:lnTo>
                  <a:pt x="130" y="3248"/>
                </a:lnTo>
                <a:lnTo>
                  <a:pt x="164" y="3250"/>
                </a:lnTo>
                <a:lnTo>
                  <a:pt x="201" y="3250"/>
                </a:lnTo>
                <a:lnTo>
                  <a:pt x="239" y="3251"/>
                </a:lnTo>
                <a:lnTo>
                  <a:pt x="275" y="3250"/>
                </a:lnTo>
                <a:lnTo>
                  <a:pt x="310" y="3249"/>
                </a:lnTo>
                <a:lnTo>
                  <a:pt x="343" y="3247"/>
                </a:lnTo>
                <a:lnTo>
                  <a:pt x="374" y="3244"/>
                </a:lnTo>
                <a:lnTo>
                  <a:pt x="405" y="3240"/>
                </a:lnTo>
                <a:lnTo>
                  <a:pt x="433" y="3236"/>
                </a:lnTo>
                <a:lnTo>
                  <a:pt x="461" y="3230"/>
                </a:lnTo>
                <a:lnTo>
                  <a:pt x="487" y="3224"/>
                </a:lnTo>
                <a:lnTo>
                  <a:pt x="512" y="3217"/>
                </a:lnTo>
                <a:lnTo>
                  <a:pt x="536" y="3207"/>
                </a:lnTo>
                <a:lnTo>
                  <a:pt x="558" y="3198"/>
                </a:lnTo>
                <a:lnTo>
                  <a:pt x="579" y="3189"/>
                </a:lnTo>
                <a:lnTo>
                  <a:pt x="599" y="3178"/>
                </a:lnTo>
                <a:lnTo>
                  <a:pt x="617" y="3166"/>
                </a:lnTo>
                <a:lnTo>
                  <a:pt x="634" y="3152"/>
                </a:lnTo>
                <a:lnTo>
                  <a:pt x="651" y="3139"/>
                </a:lnTo>
                <a:lnTo>
                  <a:pt x="662" y="3128"/>
                </a:lnTo>
                <a:lnTo>
                  <a:pt x="673" y="3116"/>
                </a:lnTo>
                <a:lnTo>
                  <a:pt x="683" y="3104"/>
                </a:lnTo>
                <a:lnTo>
                  <a:pt x="693" y="3091"/>
                </a:lnTo>
                <a:lnTo>
                  <a:pt x="702" y="3078"/>
                </a:lnTo>
                <a:lnTo>
                  <a:pt x="711" y="3064"/>
                </a:lnTo>
                <a:lnTo>
                  <a:pt x="718" y="3050"/>
                </a:lnTo>
                <a:lnTo>
                  <a:pt x="725" y="3036"/>
                </a:lnTo>
                <a:lnTo>
                  <a:pt x="731" y="3021"/>
                </a:lnTo>
                <a:lnTo>
                  <a:pt x="738" y="3005"/>
                </a:lnTo>
                <a:lnTo>
                  <a:pt x="743" y="2989"/>
                </a:lnTo>
                <a:lnTo>
                  <a:pt x="747" y="2972"/>
                </a:lnTo>
                <a:lnTo>
                  <a:pt x="750" y="2954"/>
                </a:lnTo>
                <a:lnTo>
                  <a:pt x="752" y="2937"/>
                </a:lnTo>
                <a:lnTo>
                  <a:pt x="753" y="2918"/>
                </a:lnTo>
                <a:lnTo>
                  <a:pt x="754" y="2899"/>
                </a:lnTo>
                <a:lnTo>
                  <a:pt x="753" y="2883"/>
                </a:lnTo>
                <a:lnTo>
                  <a:pt x="752" y="2866"/>
                </a:lnTo>
                <a:lnTo>
                  <a:pt x="750" y="2851"/>
                </a:lnTo>
                <a:lnTo>
                  <a:pt x="748" y="2837"/>
                </a:lnTo>
                <a:lnTo>
                  <a:pt x="745" y="2823"/>
                </a:lnTo>
                <a:lnTo>
                  <a:pt x="741" y="2808"/>
                </a:lnTo>
                <a:lnTo>
                  <a:pt x="736" y="2795"/>
                </a:lnTo>
                <a:lnTo>
                  <a:pt x="731" y="2782"/>
                </a:lnTo>
                <a:lnTo>
                  <a:pt x="725" y="2768"/>
                </a:lnTo>
                <a:lnTo>
                  <a:pt x="719" y="2757"/>
                </a:lnTo>
                <a:lnTo>
                  <a:pt x="713" y="2745"/>
                </a:lnTo>
                <a:lnTo>
                  <a:pt x="706" y="2734"/>
                </a:lnTo>
                <a:lnTo>
                  <a:pt x="698" y="2723"/>
                </a:lnTo>
                <a:lnTo>
                  <a:pt x="690" y="2713"/>
                </a:lnTo>
                <a:lnTo>
                  <a:pt x="681" y="2703"/>
                </a:lnTo>
                <a:lnTo>
                  <a:pt x="673" y="2694"/>
                </a:lnTo>
                <a:lnTo>
                  <a:pt x="655" y="2677"/>
                </a:lnTo>
                <a:lnTo>
                  <a:pt x="634" y="2660"/>
                </a:lnTo>
                <a:lnTo>
                  <a:pt x="614" y="2646"/>
                </a:lnTo>
                <a:lnTo>
                  <a:pt x="594" y="2634"/>
                </a:lnTo>
                <a:lnTo>
                  <a:pt x="572" y="2623"/>
                </a:lnTo>
                <a:lnTo>
                  <a:pt x="550" y="2614"/>
                </a:lnTo>
                <a:lnTo>
                  <a:pt x="528" y="2607"/>
                </a:lnTo>
                <a:lnTo>
                  <a:pt x="507" y="2601"/>
                </a:lnTo>
                <a:lnTo>
                  <a:pt x="507" y="2596"/>
                </a:lnTo>
                <a:lnTo>
                  <a:pt x="529" y="2587"/>
                </a:lnTo>
                <a:lnTo>
                  <a:pt x="552" y="2576"/>
                </a:lnTo>
                <a:lnTo>
                  <a:pt x="572" y="2565"/>
                </a:lnTo>
                <a:lnTo>
                  <a:pt x="591" y="2552"/>
                </a:lnTo>
                <a:lnTo>
                  <a:pt x="609" y="2539"/>
                </a:lnTo>
                <a:lnTo>
                  <a:pt x="625" y="2524"/>
                </a:lnTo>
                <a:lnTo>
                  <a:pt x="641" y="2508"/>
                </a:lnTo>
                <a:lnTo>
                  <a:pt x="655" y="2492"/>
                </a:lnTo>
                <a:lnTo>
                  <a:pt x="667" y="2474"/>
                </a:lnTo>
                <a:lnTo>
                  <a:pt x="678" y="2456"/>
                </a:lnTo>
                <a:lnTo>
                  <a:pt x="688" y="2437"/>
                </a:lnTo>
                <a:lnTo>
                  <a:pt x="695" y="2417"/>
                </a:lnTo>
                <a:lnTo>
                  <a:pt x="701" y="2397"/>
                </a:lnTo>
                <a:lnTo>
                  <a:pt x="706" y="2376"/>
                </a:lnTo>
                <a:lnTo>
                  <a:pt x="708" y="2355"/>
                </a:lnTo>
                <a:lnTo>
                  <a:pt x="709" y="2332"/>
                </a:lnTo>
                <a:lnTo>
                  <a:pt x="709" y="2315"/>
                </a:lnTo>
                <a:lnTo>
                  <a:pt x="708" y="2299"/>
                </a:lnTo>
                <a:lnTo>
                  <a:pt x="705" y="2282"/>
                </a:lnTo>
                <a:lnTo>
                  <a:pt x="702" y="2267"/>
                </a:lnTo>
                <a:lnTo>
                  <a:pt x="699" y="2252"/>
                </a:lnTo>
                <a:lnTo>
                  <a:pt x="694" y="2236"/>
                </a:lnTo>
                <a:lnTo>
                  <a:pt x="689" y="2223"/>
                </a:lnTo>
                <a:lnTo>
                  <a:pt x="682" y="2209"/>
                </a:lnTo>
                <a:lnTo>
                  <a:pt x="675" y="2197"/>
                </a:lnTo>
                <a:lnTo>
                  <a:pt x="667" y="2184"/>
                </a:lnTo>
                <a:lnTo>
                  <a:pt x="659" y="2172"/>
                </a:lnTo>
                <a:lnTo>
                  <a:pt x="650" y="2161"/>
                </a:lnTo>
                <a:lnTo>
                  <a:pt x="641" y="2151"/>
                </a:lnTo>
                <a:lnTo>
                  <a:pt x="630" y="2140"/>
                </a:lnTo>
                <a:lnTo>
                  <a:pt x="619" y="2130"/>
                </a:lnTo>
                <a:lnTo>
                  <a:pt x="608" y="2122"/>
                </a:lnTo>
                <a:lnTo>
                  <a:pt x="595" y="2111"/>
                </a:lnTo>
                <a:lnTo>
                  <a:pt x="579" y="2101"/>
                </a:lnTo>
                <a:lnTo>
                  <a:pt x="564" y="2091"/>
                </a:lnTo>
                <a:lnTo>
                  <a:pt x="548" y="2082"/>
                </a:lnTo>
                <a:lnTo>
                  <a:pt x="531" y="2075"/>
                </a:lnTo>
                <a:lnTo>
                  <a:pt x="514" y="2068"/>
                </a:lnTo>
                <a:lnTo>
                  <a:pt x="495" y="2061"/>
                </a:lnTo>
                <a:lnTo>
                  <a:pt x="475" y="2056"/>
                </a:lnTo>
                <a:lnTo>
                  <a:pt x="455" y="2051"/>
                </a:lnTo>
                <a:lnTo>
                  <a:pt x="433" y="2047"/>
                </a:lnTo>
                <a:lnTo>
                  <a:pt x="411" y="2042"/>
                </a:lnTo>
                <a:lnTo>
                  <a:pt x="387" y="2039"/>
                </a:lnTo>
                <a:lnTo>
                  <a:pt x="363" y="2037"/>
                </a:lnTo>
                <a:lnTo>
                  <a:pt x="337" y="2036"/>
                </a:lnTo>
                <a:lnTo>
                  <a:pt x="310" y="2035"/>
                </a:lnTo>
                <a:lnTo>
                  <a:pt x="281" y="2034"/>
                </a:lnTo>
                <a:lnTo>
                  <a:pt x="241" y="2035"/>
                </a:lnTo>
                <a:lnTo>
                  <a:pt x="202" y="2036"/>
                </a:lnTo>
                <a:lnTo>
                  <a:pt x="163" y="2039"/>
                </a:lnTo>
                <a:lnTo>
                  <a:pt x="126" y="2042"/>
                </a:lnTo>
                <a:lnTo>
                  <a:pt x="90" y="2046"/>
                </a:lnTo>
                <a:lnTo>
                  <a:pt x="57" y="2051"/>
                </a:lnTo>
                <a:lnTo>
                  <a:pt x="26" y="2056"/>
                </a:lnTo>
                <a:lnTo>
                  <a:pt x="0" y="2061"/>
                </a:lnTo>
                <a:lnTo>
                  <a:pt x="0" y="3236"/>
                </a:lnTo>
                <a:close/>
                <a:moveTo>
                  <a:pt x="154" y="2666"/>
                </a:moveTo>
                <a:lnTo>
                  <a:pt x="281" y="2666"/>
                </a:lnTo>
                <a:lnTo>
                  <a:pt x="313" y="2667"/>
                </a:lnTo>
                <a:lnTo>
                  <a:pt x="344" y="2670"/>
                </a:lnTo>
                <a:lnTo>
                  <a:pt x="373" y="2674"/>
                </a:lnTo>
                <a:lnTo>
                  <a:pt x="401" y="2680"/>
                </a:lnTo>
                <a:lnTo>
                  <a:pt x="415" y="2684"/>
                </a:lnTo>
                <a:lnTo>
                  <a:pt x="428" y="2688"/>
                </a:lnTo>
                <a:lnTo>
                  <a:pt x="441" y="2692"/>
                </a:lnTo>
                <a:lnTo>
                  <a:pt x="454" y="2697"/>
                </a:lnTo>
                <a:lnTo>
                  <a:pt x="466" y="2702"/>
                </a:lnTo>
                <a:lnTo>
                  <a:pt x="477" y="2708"/>
                </a:lnTo>
                <a:lnTo>
                  <a:pt x="488" y="2714"/>
                </a:lnTo>
                <a:lnTo>
                  <a:pt x="500" y="2721"/>
                </a:lnTo>
                <a:lnTo>
                  <a:pt x="510" y="2729"/>
                </a:lnTo>
                <a:lnTo>
                  <a:pt x="519" y="2737"/>
                </a:lnTo>
                <a:lnTo>
                  <a:pt x="528" y="2745"/>
                </a:lnTo>
                <a:lnTo>
                  <a:pt x="537" y="2753"/>
                </a:lnTo>
                <a:lnTo>
                  <a:pt x="546" y="2762"/>
                </a:lnTo>
                <a:lnTo>
                  <a:pt x="553" y="2772"/>
                </a:lnTo>
                <a:lnTo>
                  <a:pt x="560" y="2783"/>
                </a:lnTo>
                <a:lnTo>
                  <a:pt x="566" y="2793"/>
                </a:lnTo>
                <a:lnTo>
                  <a:pt x="571" y="2804"/>
                </a:lnTo>
                <a:lnTo>
                  <a:pt x="576" y="2816"/>
                </a:lnTo>
                <a:lnTo>
                  <a:pt x="580" y="2829"/>
                </a:lnTo>
                <a:lnTo>
                  <a:pt x="584" y="2841"/>
                </a:lnTo>
                <a:lnTo>
                  <a:pt x="586" y="2854"/>
                </a:lnTo>
                <a:lnTo>
                  <a:pt x="589" y="2868"/>
                </a:lnTo>
                <a:lnTo>
                  <a:pt x="590" y="2883"/>
                </a:lnTo>
                <a:lnTo>
                  <a:pt x="591" y="2897"/>
                </a:lnTo>
                <a:lnTo>
                  <a:pt x="590" y="2913"/>
                </a:lnTo>
                <a:lnTo>
                  <a:pt x="589" y="2929"/>
                </a:lnTo>
                <a:lnTo>
                  <a:pt x="586" y="2943"/>
                </a:lnTo>
                <a:lnTo>
                  <a:pt x="583" y="2957"/>
                </a:lnTo>
                <a:lnTo>
                  <a:pt x="580" y="2971"/>
                </a:lnTo>
                <a:lnTo>
                  <a:pt x="575" y="2984"/>
                </a:lnTo>
                <a:lnTo>
                  <a:pt x="571" y="2996"/>
                </a:lnTo>
                <a:lnTo>
                  <a:pt x="565" y="3007"/>
                </a:lnTo>
                <a:lnTo>
                  <a:pt x="559" y="3019"/>
                </a:lnTo>
                <a:lnTo>
                  <a:pt x="552" y="3029"/>
                </a:lnTo>
                <a:lnTo>
                  <a:pt x="544" y="3038"/>
                </a:lnTo>
                <a:lnTo>
                  <a:pt x="535" y="3047"/>
                </a:lnTo>
                <a:lnTo>
                  <a:pt x="526" y="3056"/>
                </a:lnTo>
                <a:lnTo>
                  <a:pt x="517" y="3064"/>
                </a:lnTo>
                <a:lnTo>
                  <a:pt x="507" y="3072"/>
                </a:lnTo>
                <a:lnTo>
                  <a:pt x="497" y="3079"/>
                </a:lnTo>
                <a:lnTo>
                  <a:pt x="485" y="3086"/>
                </a:lnTo>
                <a:lnTo>
                  <a:pt x="474" y="3092"/>
                </a:lnTo>
                <a:lnTo>
                  <a:pt x="463" y="3097"/>
                </a:lnTo>
                <a:lnTo>
                  <a:pt x="451" y="3102"/>
                </a:lnTo>
                <a:lnTo>
                  <a:pt x="425" y="3111"/>
                </a:lnTo>
                <a:lnTo>
                  <a:pt x="399" y="3119"/>
                </a:lnTo>
                <a:lnTo>
                  <a:pt x="371" y="3124"/>
                </a:lnTo>
                <a:lnTo>
                  <a:pt x="343" y="3127"/>
                </a:lnTo>
                <a:lnTo>
                  <a:pt x="313" y="3130"/>
                </a:lnTo>
                <a:lnTo>
                  <a:pt x="283" y="3130"/>
                </a:lnTo>
                <a:lnTo>
                  <a:pt x="245" y="3130"/>
                </a:lnTo>
                <a:lnTo>
                  <a:pt x="210" y="3129"/>
                </a:lnTo>
                <a:lnTo>
                  <a:pt x="180" y="3126"/>
                </a:lnTo>
                <a:lnTo>
                  <a:pt x="154" y="3123"/>
                </a:lnTo>
                <a:lnTo>
                  <a:pt x="154" y="2666"/>
                </a:lnTo>
                <a:close/>
                <a:moveTo>
                  <a:pt x="154" y="2164"/>
                </a:moveTo>
                <a:lnTo>
                  <a:pt x="176" y="2161"/>
                </a:lnTo>
                <a:lnTo>
                  <a:pt x="205" y="2157"/>
                </a:lnTo>
                <a:lnTo>
                  <a:pt x="243" y="2155"/>
                </a:lnTo>
                <a:lnTo>
                  <a:pt x="290" y="2154"/>
                </a:lnTo>
                <a:lnTo>
                  <a:pt x="319" y="2155"/>
                </a:lnTo>
                <a:lnTo>
                  <a:pt x="347" y="2157"/>
                </a:lnTo>
                <a:lnTo>
                  <a:pt x="372" y="2160"/>
                </a:lnTo>
                <a:lnTo>
                  <a:pt x="397" y="2165"/>
                </a:lnTo>
                <a:lnTo>
                  <a:pt x="420" y="2171"/>
                </a:lnTo>
                <a:lnTo>
                  <a:pt x="442" y="2179"/>
                </a:lnTo>
                <a:lnTo>
                  <a:pt x="452" y="2183"/>
                </a:lnTo>
                <a:lnTo>
                  <a:pt x="461" y="2188"/>
                </a:lnTo>
                <a:lnTo>
                  <a:pt x="471" y="2194"/>
                </a:lnTo>
                <a:lnTo>
                  <a:pt x="479" y="2200"/>
                </a:lnTo>
                <a:lnTo>
                  <a:pt x="487" y="2206"/>
                </a:lnTo>
                <a:lnTo>
                  <a:pt x="496" y="2212"/>
                </a:lnTo>
                <a:lnTo>
                  <a:pt x="503" y="2219"/>
                </a:lnTo>
                <a:lnTo>
                  <a:pt x="510" y="2226"/>
                </a:lnTo>
                <a:lnTo>
                  <a:pt x="516" y="2234"/>
                </a:lnTo>
                <a:lnTo>
                  <a:pt x="522" y="2243"/>
                </a:lnTo>
                <a:lnTo>
                  <a:pt x="527" y="2251"/>
                </a:lnTo>
                <a:lnTo>
                  <a:pt x="532" y="2260"/>
                </a:lnTo>
                <a:lnTo>
                  <a:pt x="536" y="2269"/>
                </a:lnTo>
                <a:lnTo>
                  <a:pt x="541" y="2279"/>
                </a:lnTo>
                <a:lnTo>
                  <a:pt x="544" y="2290"/>
                </a:lnTo>
                <a:lnTo>
                  <a:pt x="547" y="2301"/>
                </a:lnTo>
                <a:lnTo>
                  <a:pt x="549" y="2312"/>
                </a:lnTo>
                <a:lnTo>
                  <a:pt x="550" y="2324"/>
                </a:lnTo>
                <a:lnTo>
                  <a:pt x="551" y="2337"/>
                </a:lnTo>
                <a:lnTo>
                  <a:pt x="552" y="2349"/>
                </a:lnTo>
                <a:lnTo>
                  <a:pt x="551" y="2360"/>
                </a:lnTo>
                <a:lnTo>
                  <a:pt x="550" y="2370"/>
                </a:lnTo>
                <a:lnTo>
                  <a:pt x="549" y="2380"/>
                </a:lnTo>
                <a:lnTo>
                  <a:pt x="547" y="2391"/>
                </a:lnTo>
                <a:lnTo>
                  <a:pt x="545" y="2401"/>
                </a:lnTo>
                <a:lnTo>
                  <a:pt x="542" y="2410"/>
                </a:lnTo>
                <a:lnTo>
                  <a:pt x="537" y="2420"/>
                </a:lnTo>
                <a:lnTo>
                  <a:pt x="533" y="2429"/>
                </a:lnTo>
                <a:lnTo>
                  <a:pt x="529" y="2439"/>
                </a:lnTo>
                <a:lnTo>
                  <a:pt x="524" y="2447"/>
                </a:lnTo>
                <a:lnTo>
                  <a:pt x="518" y="2456"/>
                </a:lnTo>
                <a:lnTo>
                  <a:pt x="513" y="2464"/>
                </a:lnTo>
                <a:lnTo>
                  <a:pt x="506" y="2471"/>
                </a:lnTo>
                <a:lnTo>
                  <a:pt x="499" y="2479"/>
                </a:lnTo>
                <a:lnTo>
                  <a:pt x="492" y="2487"/>
                </a:lnTo>
                <a:lnTo>
                  <a:pt x="483" y="2494"/>
                </a:lnTo>
                <a:lnTo>
                  <a:pt x="475" y="2500"/>
                </a:lnTo>
                <a:lnTo>
                  <a:pt x="466" y="2506"/>
                </a:lnTo>
                <a:lnTo>
                  <a:pt x="456" y="2512"/>
                </a:lnTo>
                <a:lnTo>
                  <a:pt x="447" y="2517"/>
                </a:lnTo>
                <a:lnTo>
                  <a:pt x="436" y="2523"/>
                </a:lnTo>
                <a:lnTo>
                  <a:pt x="425" y="2527"/>
                </a:lnTo>
                <a:lnTo>
                  <a:pt x="414" y="2532"/>
                </a:lnTo>
                <a:lnTo>
                  <a:pt x="403" y="2536"/>
                </a:lnTo>
                <a:lnTo>
                  <a:pt x="391" y="2540"/>
                </a:lnTo>
                <a:lnTo>
                  <a:pt x="377" y="2543"/>
                </a:lnTo>
                <a:lnTo>
                  <a:pt x="365" y="2545"/>
                </a:lnTo>
                <a:lnTo>
                  <a:pt x="352" y="2548"/>
                </a:lnTo>
                <a:lnTo>
                  <a:pt x="323" y="2550"/>
                </a:lnTo>
                <a:lnTo>
                  <a:pt x="294" y="2551"/>
                </a:lnTo>
                <a:lnTo>
                  <a:pt x="154" y="2551"/>
                </a:lnTo>
                <a:lnTo>
                  <a:pt x="154" y="2164"/>
                </a:lnTo>
                <a:close/>
                <a:moveTo>
                  <a:pt x="0" y="18"/>
                </a:moveTo>
                <a:lnTo>
                  <a:pt x="0" y="1214"/>
                </a:lnTo>
                <a:lnTo>
                  <a:pt x="156" y="1214"/>
                </a:lnTo>
                <a:lnTo>
                  <a:pt x="156" y="18"/>
                </a:lnTo>
                <a:lnTo>
                  <a:pt x="0" y="18"/>
                </a:lnTo>
                <a:close/>
                <a:moveTo>
                  <a:pt x="653" y="1214"/>
                </a:moveTo>
                <a:lnTo>
                  <a:pt x="809" y="1214"/>
                </a:lnTo>
                <a:lnTo>
                  <a:pt x="809" y="149"/>
                </a:lnTo>
                <a:lnTo>
                  <a:pt x="1174" y="149"/>
                </a:lnTo>
                <a:lnTo>
                  <a:pt x="1174" y="18"/>
                </a:lnTo>
                <a:lnTo>
                  <a:pt x="288" y="18"/>
                </a:lnTo>
                <a:lnTo>
                  <a:pt x="288" y="149"/>
                </a:lnTo>
                <a:lnTo>
                  <a:pt x="653" y="149"/>
                </a:lnTo>
                <a:lnTo>
                  <a:pt x="653" y="1214"/>
                </a:lnTo>
                <a:close/>
                <a:moveTo>
                  <a:pt x="1623" y="1153"/>
                </a:moveTo>
                <a:lnTo>
                  <a:pt x="1636" y="1161"/>
                </a:lnTo>
                <a:lnTo>
                  <a:pt x="1650" y="1170"/>
                </a:lnTo>
                <a:lnTo>
                  <a:pt x="1665" y="1177"/>
                </a:lnTo>
                <a:lnTo>
                  <a:pt x="1682" y="1184"/>
                </a:lnTo>
                <a:lnTo>
                  <a:pt x="1699" y="1191"/>
                </a:lnTo>
                <a:lnTo>
                  <a:pt x="1717" y="1197"/>
                </a:lnTo>
                <a:lnTo>
                  <a:pt x="1737" y="1203"/>
                </a:lnTo>
                <a:lnTo>
                  <a:pt x="1756" y="1208"/>
                </a:lnTo>
                <a:lnTo>
                  <a:pt x="1777" y="1214"/>
                </a:lnTo>
                <a:lnTo>
                  <a:pt x="1798" y="1219"/>
                </a:lnTo>
                <a:lnTo>
                  <a:pt x="1819" y="1223"/>
                </a:lnTo>
                <a:lnTo>
                  <a:pt x="1841" y="1226"/>
                </a:lnTo>
                <a:lnTo>
                  <a:pt x="1863" y="1229"/>
                </a:lnTo>
                <a:lnTo>
                  <a:pt x="1885" y="1231"/>
                </a:lnTo>
                <a:lnTo>
                  <a:pt x="1906" y="1232"/>
                </a:lnTo>
                <a:lnTo>
                  <a:pt x="1929" y="1232"/>
                </a:lnTo>
                <a:lnTo>
                  <a:pt x="1954" y="1232"/>
                </a:lnTo>
                <a:lnTo>
                  <a:pt x="1980" y="1230"/>
                </a:lnTo>
                <a:lnTo>
                  <a:pt x="2004" y="1228"/>
                </a:lnTo>
                <a:lnTo>
                  <a:pt x="2028" y="1225"/>
                </a:lnTo>
                <a:lnTo>
                  <a:pt x="2050" y="1221"/>
                </a:lnTo>
                <a:lnTo>
                  <a:pt x="2071" y="1215"/>
                </a:lnTo>
                <a:lnTo>
                  <a:pt x="2093" y="1210"/>
                </a:lnTo>
                <a:lnTo>
                  <a:pt x="2112" y="1204"/>
                </a:lnTo>
                <a:lnTo>
                  <a:pt x="2132" y="1197"/>
                </a:lnTo>
                <a:lnTo>
                  <a:pt x="2150" y="1189"/>
                </a:lnTo>
                <a:lnTo>
                  <a:pt x="2167" y="1181"/>
                </a:lnTo>
                <a:lnTo>
                  <a:pt x="2184" y="1172"/>
                </a:lnTo>
                <a:lnTo>
                  <a:pt x="2200" y="1161"/>
                </a:lnTo>
                <a:lnTo>
                  <a:pt x="2215" y="1151"/>
                </a:lnTo>
                <a:lnTo>
                  <a:pt x="2230" y="1140"/>
                </a:lnTo>
                <a:lnTo>
                  <a:pt x="2243" y="1129"/>
                </a:lnTo>
                <a:lnTo>
                  <a:pt x="2255" y="1116"/>
                </a:lnTo>
                <a:lnTo>
                  <a:pt x="2266" y="1103"/>
                </a:lnTo>
                <a:lnTo>
                  <a:pt x="2278" y="1090"/>
                </a:lnTo>
                <a:lnTo>
                  <a:pt x="2288" y="1077"/>
                </a:lnTo>
                <a:lnTo>
                  <a:pt x="2297" y="1062"/>
                </a:lnTo>
                <a:lnTo>
                  <a:pt x="2305" y="1048"/>
                </a:lnTo>
                <a:lnTo>
                  <a:pt x="2313" y="1034"/>
                </a:lnTo>
                <a:lnTo>
                  <a:pt x="2319" y="1018"/>
                </a:lnTo>
                <a:lnTo>
                  <a:pt x="2326" y="1003"/>
                </a:lnTo>
                <a:lnTo>
                  <a:pt x="2331" y="987"/>
                </a:lnTo>
                <a:lnTo>
                  <a:pt x="2336" y="971"/>
                </a:lnTo>
                <a:lnTo>
                  <a:pt x="2339" y="955"/>
                </a:lnTo>
                <a:lnTo>
                  <a:pt x="2342" y="938"/>
                </a:lnTo>
                <a:lnTo>
                  <a:pt x="2344" y="921"/>
                </a:lnTo>
                <a:lnTo>
                  <a:pt x="2345" y="904"/>
                </a:lnTo>
                <a:lnTo>
                  <a:pt x="2345" y="888"/>
                </a:lnTo>
                <a:lnTo>
                  <a:pt x="2345" y="871"/>
                </a:lnTo>
                <a:lnTo>
                  <a:pt x="2344" y="855"/>
                </a:lnTo>
                <a:lnTo>
                  <a:pt x="2343" y="840"/>
                </a:lnTo>
                <a:lnTo>
                  <a:pt x="2341" y="825"/>
                </a:lnTo>
                <a:lnTo>
                  <a:pt x="2338" y="810"/>
                </a:lnTo>
                <a:lnTo>
                  <a:pt x="2335" y="797"/>
                </a:lnTo>
                <a:lnTo>
                  <a:pt x="2331" y="783"/>
                </a:lnTo>
                <a:lnTo>
                  <a:pt x="2327" y="769"/>
                </a:lnTo>
                <a:lnTo>
                  <a:pt x="2322" y="757"/>
                </a:lnTo>
                <a:lnTo>
                  <a:pt x="2315" y="744"/>
                </a:lnTo>
                <a:lnTo>
                  <a:pt x="2309" y="732"/>
                </a:lnTo>
                <a:lnTo>
                  <a:pt x="2302" y="720"/>
                </a:lnTo>
                <a:lnTo>
                  <a:pt x="2295" y="708"/>
                </a:lnTo>
                <a:lnTo>
                  <a:pt x="2287" y="697"/>
                </a:lnTo>
                <a:lnTo>
                  <a:pt x="2279" y="687"/>
                </a:lnTo>
                <a:lnTo>
                  <a:pt x="2269" y="675"/>
                </a:lnTo>
                <a:lnTo>
                  <a:pt x="2259" y="665"/>
                </a:lnTo>
                <a:lnTo>
                  <a:pt x="2249" y="655"/>
                </a:lnTo>
                <a:lnTo>
                  <a:pt x="2238" y="646"/>
                </a:lnTo>
                <a:lnTo>
                  <a:pt x="2227" y="636"/>
                </a:lnTo>
                <a:lnTo>
                  <a:pt x="2202" y="617"/>
                </a:lnTo>
                <a:lnTo>
                  <a:pt x="2175" y="600"/>
                </a:lnTo>
                <a:lnTo>
                  <a:pt x="2145" y="582"/>
                </a:lnTo>
                <a:lnTo>
                  <a:pt x="2113" y="567"/>
                </a:lnTo>
                <a:lnTo>
                  <a:pt x="2079" y="551"/>
                </a:lnTo>
                <a:lnTo>
                  <a:pt x="2042" y="536"/>
                </a:lnTo>
                <a:lnTo>
                  <a:pt x="2012" y="524"/>
                </a:lnTo>
                <a:lnTo>
                  <a:pt x="1985" y="512"/>
                </a:lnTo>
                <a:lnTo>
                  <a:pt x="1958" y="501"/>
                </a:lnTo>
                <a:lnTo>
                  <a:pt x="1935" y="489"/>
                </a:lnTo>
                <a:lnTo>
                  <a:pt x="1913" y="476"/>
                </a:lnTo>
                <a:lnTo>
                  <a:pt x="1894" y="464"/>
                </a:lnTo>
                <a:lnTo>
                  <a:pt x="1877" y="452"/>
                </a:lnTo>
                <a:lnTo>
                  <a:pt x="1861" y="439"/>
                </a:lnTo>
                <a:lnTo>
                  <a:pt x="1848" y="425"/>
                </a:lnTo>
                <a:lnTo>
                  <a:pt x="1836" y="411"/>
                </a:lnTo>
                <a:lnTo>
                  <a:pt x="1826" y="396"/>
                </a:lnTo>
                <a:lnTo>
                  <a:pt x="1818" y="380"/>
                </a:lnTo>
                <a:lnTo>
                  <a:pt x="1812" y="363"/>
                </a:lnTo>
                <a:lnTo>
                  <a:pt x="1807" y="346"/>
                </a:lnTo>
                <a:lnTo>
                  <a:pt x="1805" y="327"/>
                </a:lnTo>
                <a:lnTo>
                  <a:pt x="1804" y="307"/>
                </a:lnTo>
                <a:lnTo>
                  <a:pt x="1805" y="292"/>
                </a:lnTo>
                <a:lnTo>
                  <a:pt x="1807" y="276"/>
                </a:lnTo>
                <a:lnTo>
                  <a:pt x="1811" y="260"/>
                </a:lnTo>
                <a:lnTo>
                  <a:pt x="1816" y="245"/>
                </a:lnTo>
                <a:lnTo>
                  <a:pt x="1823" y="229"/>
                </a:lnTo>
                <a:lnTo>
                  <a:pt x="1833" y="214"/>
                </a:lnTo>
                <a:lnTo>
                  <a:pt x="1843" y="200"/>
                </a:lnTo>
                <a:lnTo>
                  <a:pt x="1855" y="186"/>
                </a:lnTo>
                <a:lnTo>
                  <a:pt x="1862" y="180"/>
                </a:lnTo>
                <a:lnTo>
                  <a:pt x="1870" y="174"/>
                </a:lnTo>
                <a:lnTo>
                  <a:pt x="1878" y="168"/>
                </a:lnTo>
                <a:lnTo>
                  <a:pt x="1887" y="163"/>
                </a:lnTo>
                <a:lnTo>
                  <a:pt x="1895" y="158"/>
                </a:lnTo>
                <a:lnTo>
                  <a:pt x="1905" y="153"/>
                </a:lnTo>
                <a:lnTo>
                  <a:pt x="1915" y="149"/>
                </a:lnTo>
                <a:lnTo>
                  <a:pt x="1926" y="144"/>
                </a:lnTo>
                <a:lnTo>
                  <a:pt x="1937" y="140"/>
                </a:lnTo>
                <a:lnTo>
                  <a:pt x="1948" y="137"/>
                </a:lnTo>
                <a:lnTo>
                  <a:pt x="1960" y="134"/>
                </a:lnTo>
                <a:lnTo>
                  <a:pt x="1972" y="132"/>
                </a:lnTo>
                <a:lnTo>
                  <a:pt x="1986" y="130"/>
                </a:lnTo>
                <a:lnTo>
                  <a:pt x="2000" y="129"/>
                </a:lnTo>
                <a:lnTo>
                  <a:pt x="2014" y="128"/>
                </a:lnTo>
                <a:lnTo>
                  <a:pt x="2030" y="127"/>
                </a:lnTo>
                <a:lnTo>
                  <a:pt x="2049" y="128"/>
                </a:lnTo>
                <a:lnTo>
                  <a:pt x="2068" y="129"/>
                </a:lnTo>
                <a:lnTo>
                  <a:pt x="2087" y="131"/>
                </a:lnTo>
                <a:lnTo>
                  <a:pt x="2105" y="133"/>
                </a:lnTo>
                <a:lnTo>
                  <a:pt x="2123" y="136"/>
                </a:lnTo>
                <a:lnTo>
                  <a:pt x="2139" y="139"/>
                </a:lnTo>
                <a:lnTo>
                  <a:pt x="2154" y="143"/>
                </a:lnTo>
                <a:lnTo>
                  <a:pt x="2168" y="148"/>
                </a:lnTo>
                <a:lnTo>
                  <a:pt x="2196" y="157"/>
                </a:lnTo>
                <a:lnTo>
                  <a:pt x="2219" y="166"/>
                </a:lnTo>
                <a:lnTo>
                  <a:pt x="2239" y="175"/>
                </a:lnTo>
                <a:lnTo>
                  <a:pt x="2255" y="184"/>
                </a:lnTo>
                <a:lnTo>
                  <a:pt x="2297" y="57"/>
                </a:lnTo>
                <a:lnTo>
                  <a:pt x="2277" y="46"/>
                </a:lnTo>
                <a:lnTo>
                  <a:pt x="2251" y="36"/>
                </a:lnTo>
                <a:lnTo>
                  <a:pt x="2224" y="26"/>
                </a:lnTo>
                <a:lnTo>
                  <a:pt x="2192" y="18"/>
                </a:lnTo>
                <a:lnTo>
                  <a:pt x="2175" y="14"/>
                </a:lnTo>
                <a:lnTo>
                  <a:pt x="2157" y="11"/>
                </a:lnTo>
                <a:lnTo>
                  <a:pt x="2139" y="8"/>
                </a:lnTo>
                <a:lnTo>
                  <a:pt x="2119" y="5"/>
                </a:lnTo>
                <a:lnTo>
                  <a:pt x="2099" y="3"/>
                </a:lnTo>
                <a:lnTo>
                  <a:pt x="2079" y="2"/>
                </a:lnTo>
                <a:lnTo>
                  <a:pt x="2057" y="1"/>
                </a:lnTo>
                <a:lnTo>
                  <a:pt x="2035" y="0"/>
                </a:lnTo>
                <a:lnTo>
                  <a:pt x="2013" y="1"/>
                </a:lnTo>
                <a:lnTo>
                  <a:pt x="1992" y="2"/>
                </a:lnTo>
                <a:lnTo>
                  <a:pt x="1971" y="4"/>
                </a:lnTo>
                <a:lnTo>
                  <a:pt x="1951" y="7"/>
                </a:lnTo>
                <a:lnTo>
                  <a:pt x="1932" y="10"/>
                </a:lnTo>
                <a:lnTo>
                  <a:pt x="1912" y="14"/>
                </a:lnTo>
                <a:lnTo>
                  <a:pt x="1894" y="19"/>
                </a:lnTo>
                <a:lnTo>
                  <a:pt x="1877" y="24"/>
                </a:lnTo>
                <a:lnTo>
                  <a:pt x="1859" y="31"/>
                </a:lnTo>
                <a:lnTo>
                  <a:pt x="1842" y="37"/>
                </a:lnTo>
                <a:lnTo>
                  <a:pt x="1826" y="45"/>
                </a:lnTo>
                <a:lnTo>
                  <a:pt x="1810" y="54"/>
                </a:lnTo>
                <a:lnTo>
                  <a:pt x="1795" y="63"/>
                </a:lnTo>
                <a:lnTo>
                  <a:pt x="1781" y="72"/>
                </a:lnTo>
                <a:lnTo>
                  <a:pt x="1767" y="82"/>
                </a:lnTo>
                <a:lnTo>
                  <a:pt x="1754" y="92"/>
                </a:lnTo>
                <a:lnTo>
                  <a:pt x="1742" y="104"/>
                </a:lnTo>
                <a:lnTo>
                  <a:pt x="1731" y="115"/>
                </a:lnTo>
                <a:lnTo>
                  <a:pt x="1719" y="127"/>
                </a:lnTo>
                <a:lnTo>
                  <a:pt x="1709" y="140"/>
                </a:lnTo>
                <a:lnTo>
                  <a:pt x="1700" y="153"/>
                </a:lnTo>
                <a:lnTo>
                  <a:pt x="1691" y="167"/>
                </a:lnTo>
                <a:lnTo>
                  <a:pt x="1683" y="181"/>
                </a:lnTo>
                <a:lnTo>
                  <a:pt x="1675" y="196"/>
                </a:lnTo>
                <a:lnTo>
                  <a:pt x="1669" y="210"/>
                </a:lnTo>
                <a:lnTo>
                  <a:pt x="1663" y="225"/>
                </a:lnTo>
                <a:lnTo>
                  <a:pt x="1659" y="241"/>
                </a:lnTo>
                <a:lnTo>
                  <a:pt x="1655" y="257"/>
                </a:lnTo>
                <a:lnTo>
                  <a:pt x="1652" y="273"/>
                </a:lnTo>
                <a:lnTo>
                  <a:pt x="1650" y="290"/>
                </a:lnTo>
                <a:lnTo>
                  <a:pt x="1648" y="308"/>
                </a:lnTo>
                <a:lnTo>
                  <a:pt x="1648" y="324"/>
                </a:lnTo>
                <a:lnTo>
                  <a:pt x="1648" y="341"/>
                </a:lnTo>
                <a:lnTo>
                  <a:pt x="1649" y="355"/>
                </a:lnTo>
                <a:lnTo>
                  <a:pt x="1651" y="370"/>
                </a:lnTo>
                <a:lnTo>
                  <a:pt x="1653" y="384"/>
                </a:lnTo>
                <a:lnTo>
                  <a:pt x="1656" y="399"/>
                </a:lnTo>
                <a:lnTo>
                  <a:pt x="1660" y="412"/>
                </a:lnTo>
                <a:lnTo>
                  <a:pt x="1665" y="425"/>
                </a:lnTo>
                <a:lnTo>
                  <a:pt x="1669" y="439"/>
                </a:lnTo>
                <a:lnTo>
                  <a:pt x="1675" y="451"/>
                </a:lnTo>
                <a:lnTo>
                  <a:pt x="1682" y="463"/>
                </a:lnTo>
                <a:lnTo>
                  <a:pt x="1689" y="475"/>
                </a:lnTo>
                <a:lnTo>
                  <a:pt x="1696" y="487"/>
                </a:lnTo>
                <a:lnTo>
                  <a:pt x="1705" y="499"/>
                </a:lnTo>
                <a:lnTo>
                  <a:pt x="1713" y="509"/>
                </a:lnTo>
                <a:lnTo>
                  <a:pt x="1722" y="520"/>
                </a:lnTo>
                <a:lnTo>
                  <a:pt x="1733" y="530"/>
                </a:lnTo>
                <a:lnTo>
                  <a:pt x="1743" y="541"/>
                </a:lnTo>
                <a:lnTo>
                  <a:pt x="1754" y="551"/>
                </a:lnTo>
                <a:lnTo>
                  <a:pt x="1766" y="560"/>
                </a:lnTo>
                <a:lnTo>
                  <a:pt x="1779" y="569"/>
                </a:lnTo>
                <a:lnTo>
                  <a:pt x="1804" y="588"/>
                </a:lnTo>
                <a:lnTo>
                  <a:pt x="1832" y="604"/>
                </a:lnTo>
                <a:lnTo>
                  <a:pt x="1862" y="620"/>
                </a:lnTo>
                <a:lnTo>
                  <a:pt x="1894" y="635"/>
                </a:lnTo>
                <a:lnTo>
                  <a:pt x="1929" y="649"/>
                </a:lnTo>
                <a:lnTo>
                  <a:pt x="1964" y="662"/>
                </a:lnTo>
                <a:lnTo>
                  <a:pt x="1993" y="673"/>
                </a:lnTo>
                <a:lnTo>
                  <a:pt x="2019" y="685"/>
                </a:lnTo>
                <a:lnTo>
                  <a:pt x="2045" y="697"/>
                </a:lnTo>
                <a:lnTo>
                  <a:pt x="2067" y="709"/>
                </a:lnTo>
                <a:lnTo>
                  <a:pt x="2088" y="721"/>
                </a:lnTo>
                <a:lnTo>
                  <a:pt x="2106" y="735"/>
                </a:lnTo>
                <a:lnTo>
                  <a:pt x="2123" y="748"/>
                </a:lnTo>
                <a:lnTo>
                  <a:pt x="2137" y="761"/>
                </a:lnTo>
                <a:lnTo>
                  <a:pt x="2150" y="776"/>
                </a:lnTo>
                <a:lnTo>
                  <a:pt x="2160" y="792"/>
                </a:lnTo>
                <a:lnTo>
                  <a:pt x="2169" y="807"/>
                </a:lnTo>
                <a:lnTo>
                  <a:pt x="2177" y="823"/>
                </a:lnTo>
                <a:lnTo>
                  <a:pt x="2183" y="842"/>
                </a:lnTo>
                <a:lnTo>
                  <a:pt x="2186" y="860"/>
                </a:lnTo>
                <a:lnTo>
                  <a:pt x="2189" y="880"/>
                </a:lnTo>
                <a:lnTo>
                  <a:pt x="2189" y="900"/>
                </a:lnTo>
                <a:lnTo>
                  <a:pt x="2189" y="911"/>
                </a:lnTo>
                <a:lnTo>
                  <a:pt x="2188" y="922"/>
                </a:lnTo>
                <a:lnTo>
                  <a:pt x="2187" y="933"/>
                </a:lnTo>
                <a:lnTo>
                  <a:pt x="2185" y="943"/>
                </a:lnTo>
                <a:lnTo>
                  <a:pt x="2183" y="953"/>
                </a:lnTo>
                <a:lnTo>
                  <a:pt x="2180" y="963"/>
                </a:lnTo>
                <a:lnTo>
                  <a:pt x="2177" y="972"/>
                </a:lnTo>
                <a:lnTo>
                  <a:pt x="2173" y="983"/>
                </a:lnTo>
                <a:lnTo>
                  <a:pt x="2167" y="992"/>
                </a:lnTo>
                <a:lnTo>
                  <a:pt x="2163" y="1000"/>
                </a:lnTo>
                <a:lnTo>
                  <a:pt x="2157" y="1008"/>
                </a:lnTo>
                <a:lnTo>
                  <a:pt x="2152" y="1016"/>
                </a:lnTo>
                <a:lnTo>
                  <a:pt x="2145" y="1025"/>
                </a:lnTo>
                <a:lnTo>
                  <a:pt x="2139" y="1032"/>
                </a:lnTo>
                <a:lnTo>
                  <a:pt x="2131" y="1040"/>
                </a:lnTo>
                <a:lnTo>
                  <a:pt x="2124" y="1046"/>
                </a:lnTo>
                <a:lnTo>
                  <a:pt x="2115" y="1053"/>
                </a:lnTo>
                <a:lnTo>
                  <a:pt x="2106" y="1059"/>
                </a:lnTo>
                <a:lnTo>
                  <a:pt x="2097" y="1064"/>
                </a:lnTo>
                <a:lnTo>
                  <a:pt x="2088" y="1069"/>
                </a:lnTo>
                <a:lnTo>
                  <a:pt x="2078" y="1075"/>
                </a:lnTo>
                <a:lnTo>
                  <a:pt x="2067" y="1080"/>
                </a:lnTo>
                <a:lnTo>
                  <a:pt x="2056" y="1084"/>
                </a:lnTo>
                <a:lnTo>
                  <a:pt x="2045" y="1088"/>
                </a:lnTo>
                <a:lnTo>
                  <a:pt x="2020" y="1094"/>
                </a:lnTo>
                <a:lnTo>
                  <a:pt x="1995" y="1098"/>
                </a:lnTo>
                <a:lnTo>
                  <a:pt x="1967" y="1101"/>
                </a:lnTo>
                <a:lnTo>
                  <a:pt x="1939" y="1102"/>
                </a:lnTo>
                <a:lnTo>
                  <a:pt x="1919" y="1102"/>
                </a:lnTo>
                <a:lnTo>
                  <a:pt x="1899" y="1101"/>
                </a:lnTo>
                <a:lnTo>
                  <a:pt x="1880" y="1099"/>
                </a:lnTo>
                <a:lnTo>
                  <a:pt x="1861" y="1096"/>
                </a:lnTo>
                <a:lnTo>
                  <a:pt x="1842" y="1093"/>
                </a:lnTo>
                <a:lnTo>
                  <a:pt x="1823" y="1089"/>
                </a:lnTo>
                <a:lnTo>
                  <a:pt x="1805" y="1085"/>
                </a:lnTo>
                <a:lnTo>
                  <a:pt x="1788" y="1080"/>
                </a:lnTo>
                <a:lnTo>
                  <a:pt x="1770" y="1075"/>
                </a:lnTo>
                <a:lnTo>
                  <a:pt x="1753" y="1068"/>
                </a:lnTo>
                <a:lnTo>
                  <a:pt x="1737" y="1062"/>
                </a:lnTo>
                <a:lnTo>
                  <a:pt x="1721" y="1056"/>
                </a:lnTo>
                <a:lnTo>
                  <a:pt x="1706" y="1049"/>
                </a:lnTo>
                <a:lnTo>
                  <a:pt x="1691" y="1041"/>
                </a:lnTo>
                <a:lnTo>
                  <a:pt x="1678" y="1034"/>
                </a:lnTo>
                <a:lnTo>
                  <a:pt x="1664" y="1026"/>
                </a:lnTo>
                <a:lnTo>
                  <a:pt x="1623" y="1153"/>
                </a:lnTo>
                <a:close/>
                <a:moveTo>
                  <a:pt x="3253" y="813"/>
                </a:moveTo>
                <a:lnTo>
                  <a:pt x="3256" y="799"/>
                </a:lnTo>
                <a:lnTo>
                  <a:pt x="3257" y="782"/>
                </a:lnTo>
                <a:lnTo>
                  <a:pt x="3258" y="762"/>
                </a:lnTo>
                <a:lnTo>
                  <a:pt x="3259" y="740"/>
                </a:lnTo>
                <a:lnTo>
                  <a:pt x="3258" y="709"/>
                </a:lnTo>
                <a:lnTo>
                  <a:pt x="3255" y="677"/>
                </a:lnTo>
                <a:lnTo>
                  <a:pt x="3253" y="661"/>
                </a:lnTo>
                <a:lnTo>
                  <a:pt x="3250" y="644"/>
                </a:lnTo>
                <a:lnTo>
                  <a:pt x="3247" y="627"/>
                </a:lnTo>
                <a:lnTo>
                  <a:pt x="3243" y="610"/>
                </a:lnTo>
                <a:lnTo>
                  <a:pt x="3239" y="593"/>
                </a:lnTo>
                <a:lnTo>
                  <a:pt x="3234" y="576"/>
                </a:lnTo>
                <a:lnTo>
                  <a:pt x="3228" y="559"/>
                </a:lnTo>
                <a:lnTo>
                  <a:pt x="3222" y="543"/>
                </a:lnTo>
                <a:lnTo>
                  <a:pt x="3214" y="526"/>
                </a:lnTo>
                <a:lnTo>
                  <a:pt x="3206" y="510"/>
                </a:lnTo>
                <a:lnTo>
                  <a:pt x="3197" y="494"/>
                </a:lnTo>
                <a:lnTo>
                  <a:pt x="3188" y="478"/>
                </a:lnTo>
                <a:lnTo>
                  <a:pt x="3177" y="463"/>
                </a:lnTo>
                <a:lnTo>
                  <a:pt x="3166" y="449"/>
                </a:lnTo>
                <a:lnTo>
                  <a:pt x="3154" y="435"/>
                </a:lnTo>
                <a:lnTo>
                  <a:pt x="3141" y="422"/>
                </a:lnTo>
                <a:lnTo>
                  <a:pt x="3127" y="409"/>
                </a:lnTo>
                <a:lnTo>
                  <a:pt x="3113" y="398"/>
                </a:lnTo>
                <a:lnTo>
                  <a:pt x="3096" y="386"/>
                </a:lnTo>
                <a:lnTo>
                  <a:pt x="3080" y="376"/>
                </a:lnTo>
                <a:lnTo>
                  <a:pt x="3061" y="367"/>
                </a:lnTo>
                <a:lnTo>
                  <a:pt x="3043" y="359"/>
                </a:lnTo>
                <a:lnTo>
                  <a:pt x="3023" y="352"/>
                </a:lnTo>
                <a:lnTo>
                  <a:pt x="3001" y="347"/>
                </a:lnTo>
                <a:lnTo>
                  <a:pt x="2980" y="342"/>
                </a:lnTo>
                <a:lnTo>
                  <a:pt x="2956" y="338"/>
                </a:lnTo>
                <a:lnTo>
                  <a:pt x="2932" y="336"/>
                </a:lnTo>
                <a:lnTo>
                  <a:pt x="2906" y="335"/>
                </a:lnTo>
                <a:lnTo>
                  <a:pt x="2883" y="335"/>
                </a:lnTo>
                <a:lnTo>
                  <a:pt x="2860" y="337"/>
                </a:lnTo>
                <a:lnTo>
                  <a:pt x="2838" y="341"/>
                </a:lnTo>
                <a:lnTo>
                  <a:pt x="2817" y="345"/>
                </a:lnTo>
                <a:lnTo>
                  <a:pt x="2796" y="350"/>
                </a:lnTo>
                <a:lnTo>
                  <a:pt x="2776" y="356"/>
                </a:lnTo>
                <a:lnTo>
                  <a:pt x="2756" y="363"/>
                </a:lnTo>
                <a:lnTo>
                  <a:pt x="2737" y="371"/>
                </a:lnTo>
                <a:lnTo>
                  <a:pt x="2719" y="380"/>
                </a:lnTo>
                <a:lnTo>
                  <a:pt x="2701" y="391"/>
                </a:lnTo>
                <a:lnTo>
                  <a:pt x="2685" y="402"/>
                </a:lnTo>
                <a:lnTo>
                  <a:pt x="2669" y="414"/>
                </a:lnTo>
                <a:lnTo>
                  <a:pt x="2652" y="426"/>
                </a:lnTo>
                <a:lnTo>
                  <a:pt x="2638" y="441"/>
                </a:lnTo>
                <a:lnTo>
                  <a:pt x="2624" y="455"/>
                </a:lnTo>
                <a:lnTo>
                  <a:pt x="2610" y="470"/>
                </a:lnTo>
                <a:lnTo>
                  <a:pt x="2597" y="485"/>
                </a:lnTo>
                <a:lnTo>
                  <a:pt x="2585" y="503"/>
                </a:lnTo>
                <a:lnTo>
                  <a:pt x="2574" y="520"/>
                </a:lnTo>
                <a:lnTo>
                  <a:pt x="2563" y="539"/>
                </a:lnTo>
                <a:lnTo>
                  <a:pt x="2554" y="557"/>
                </a:lnTo>
                <a:lnTo>
                  <a:pt x="2545" y="576"/>
                </a:lnTo>
                <a:lnTo>
                  <a:pt x="2537" y="597"/>
                </a:lnTo>
                <a:lnTo>
                  <a:pt x="2530" y="617"/>
                </a:lnTo>
                <a:lnTo>
                  <a:pt x="2523" y="638"/>
                </a:lnTo>
                <a:lnTo>
                  <a:pt x="2517" y="660"/>
                </a:lnTo>
                <a:lnTo>
                  <a:pt x="2512" y="682"/>
                </a:lnTo>
                <a:lnTo>
                  <a:pt x="2508" y="704"/>
                </a:lnTo>
                <a:lnTo>
                  <a:pt x="2505" y="727"/>
                </a:lnTo>
                <a:lnTo>
                  <a:pt x="2503" y="751"/>
                </a:lnTo>
                <a:lnTo>
                  <a:pt x="2502" y="774"/>
                </a:lnTo>
                <a:lnTo>
                  <a:pt x="2501" y="799"/>
                </a:lnTo>
                <a:lnTo>
                  <a:pt x="2502" y="822"/>
                </a:lnTo>
                <a:lnTo>
                  <a:pt x="2503" y="846"/>
                </a:lnTo>
                <a:lnTo>
                  <a:pt x="2505" y="868"/>
                </a:lnTo>
                <a:lnTo>
                  <a:pt x="2508" y="891"/>
                </a:lnTo>
                <a:lnTo>
                  <a:pt x="2513" y="913"/>
                </a:lnTo>
                <a:lnTo>
                  <a:pt x="2517" y="934"/>
                </a:lnTo>
                <a:lnTo>
                  <a:pt x="2524" y="955"/>
                </a:lnTo>
                <a:lnTo>
                  <a:pt x="2531" y="975"/>
                </a:lnTo>
                <a:lnTo>
                  <a:pt x="2538" y="994"/>
                </a:lnTo>
                <a:lnTo>
                  <a:pt x="2546" y="1013"/>
                </a:lnTo>
                <a:lnTo>
                  <a:pt x="2555" y="1032"/>
                </a:lnTo>
                <a:lnTo>
                  <a:pt x="2565" y="1049"/>
                </a:lnTo>
                <a:lnTo>
                  <a:pt x="2577" y="1065"/>
                </a:lnTo>
                <a:lnTo>
                  <a:pt x="2588" y="1082"/>
                </a:lnTo>
                <a:lnTo>
                  <a:pt x="2601" y="1097"/>
                </a:lnTo>
                <a:lnTo>
                  <a:pt x="2614" y="1112"/>
                </a:lnTo>
                <a:lnTo>
                  <a:pt x="2628" y="1126"/>
                </a:lnTo>
                <a:lnTo>
                  <a:pt x="2643" y="1139"/>
                </a:lnTo>
                <a:lnTo>
                  <a:pt x="2658" y="1151"/>
                </a:lnTo>
                <a:lnTo>
                  <a:pt x="2675" y="1162"/>
                </a:lnTo>
                <a:lnTo>
                  <a:pt x="2692" y="1174"/>
                </a:lnTo>
                <a:lnTo>
                  <a:pt x="2709" y="1184"/>
                </a:lnTo>
                <a:lnTo>
                  <a:pt x="2728" y="1192"/>
                </a:lnTo>
                <a:lnTo>
                  <a:pt x="2747" y="1200"/>
                </a:lnTo>
                <a:lnTo>
                  <a:pt x="2767" y="1207"/>
                </a:lnTo>
                <a:lnTo>
                  <a:pt x="2787" y="1214"/>
                </a:lnTo>
                <a:lnTo>
                  <a:pt x="2808" y="1220"/>
                </a:lnTo>
                <a:lnTo>
                  <a:pt x="2830" y="1224"/>
                </a:lnTo>
                <a:lnTo>
                  <a:pt x="2852" y="1228"/>
                </a:lnTo>
                <a:lnTo>
                  <a:pt x="2876" y="1230"/>
                </a:lnTo>
                <a:lnTo>
                  <a:pt x="2899" y="1232"/>
                </a:lnTo>
                <a:lnTo>
                  <a:pt x="2924" y="1232"/>
                </a:lnTo>
                <a:lnTo>
                  <a:pt x="2949" y="1232"/>
                </a:lnTo>
                <a:lnTo>
                  <a:pt x="2973" y="1231"/>
                </a:lnTo>
                <a:lnTo>
                  <a:pt x="2996" y="1229"/>
                </a:lnTo>
                <a:lnTo>
                  <a:pt x="3019" y="1227"/>
                </a:lnTo>
                <a:lnTo>
                  <a:pt x="3040" y="1225"/>
                </a:lnTo>
                <a:lnTo>
                  <a:pt x="3060" y="1222"/>
                </a:lnTo>
                <a:lnTo>
                  <a:pt x="3080" y="1218"/>
                </a:lnTo>
                <a:lnTo>
                  <a:pt x="3098" y="1213"/>
                </a:lnTo>
                <a:lnTo>
                  <a:pt x="3132" y="1205"/>
                </a:lnTo>
                <a:lnTo>
                  <a:pt x="3163" y="1196"/>
                </a:lnTo>
                <a:lnTo>
                  <a:pt x="3189" y="1186"/>
                </a:lnTo>
                <a:lnTo>
                  <a:pt x="3212" y="1177"/>
                </a:lnTo>
                <a:lnTo>
                  <a:pt x="3183" y="1064"/>
                </a:lnTo>
                <a:lnTo>
                  <a:pt x="3160" y="1074"/>
                </a:lnTo>
                <a:lnTo>
                  <a:pt x="3137" y="1083"/>
                </a:lnTo>
                <a:lnTo>
                  <a:pt x="3113" y="1090"/>
                </a:lnTo>
                <a:lnTo>
                  <a:pt x="3085" y="1096"/>
                </a:lnTo>
                <a:lnTo>
                  <a:pt x="3054" y="1102"/>
                </a:lnTo>
                <a:lnTo>
                  <a:pt x="3022" y="1106"/>
                </a:lnTo>
                <a:lnTo>
                  <a:pt x="2985" y="1108"/>
                </a:lnTo>
                <a:lnTo>
                  <a:pt x="2945" y="1109"/>
                </a:lnTo>
                <a:lnTo>
                  <a:pt x="2931" y="1109"/>
                </a:lnTo>
                <a:lnTo>
                  <a:pt x="2917" y="1108"/>
                </a:lnTo>
                <a:lnTo>
                  <a:pt x="2902" y="1107"/>
                </a:lnTo>
                <a:lnTo>
                  <a:pt x="2888" y="1105"/>
                </a:lnTo>
                <a:lnTo>
                  <a:pt x="2874" y="1103"/>
                </a:lnTo>
                <a:lnTo>
                  <a:pt x="2860" y="1100"/>
                </a:lnTo>
                <a:lnTo>
                  <a:pt x="2847" y="1096"/>
                </a:lnTo>
                <a:lnTo>
                  <a:pt x="2834" y="1092"/>
                </a:lnTo>
                <a:lnTo>
                  <a:pt x="2822" y="1088"/>
                </a:lnTo>
                <a:lnTo>
                  <a:pt x="2808" y="1083"/>
                </a:lnTo>
                <a:lnTo>
                  <a:pt x="2796" y="1077"/>
                </a:lnTo>
                <a:lnTo>
                  <a:pt x="2785" y="1071"/>
                </a:lnTo>
                <a:lnTo>
                  <a:pt x="2774" y="1063"/>
                </a:lnTo>
                <a:lnTo>
                  <a:pt x="2762" y="1056"/>
                </a:lnTo>
                <a:lnTo>
                  <a:pt x="2751" y="1048"/>
                </a:lnTo>
                <a:lnTo>
                  <a:pt x="2741" y="1040"/>
                </a:lnTo>
                <a:lnTo>
                  <a:pt x="2732" y="1031"/>
                </a:lnTo>
                <a:lnTo>
                  <a:pt x="2723" y="1020"/>
                </a:lnTo>
                <a:lnTo>
                  <a:pt x="2713" y="1010"/>
                </a:lnTo>
                <a:lnTo>
                  <a:pt x="2705" y="999"/>
                </a:lnTo>
                <a:lnTo>
                  <a:pt x="2697" y="987"/>
                </a:lnTo>
                <a:lnTo>
                  <a:pt x="2690" y="975"/>
                </a:lnTo>
                <a:lnTo>
                  <a:pt x="2684" y="961"/>
                </a:lnTo>
                <a:lnTo>
                  <a:pt x="2678" y="948"/>
                </a:lnTo>
                <a:lnTo>
                  <a:pt x="2672" y="933"/>
                </a:lnTo>
                <a:lnTo>
                  <a:pt x="2668" y="918"/>
                </a:lnTo>
                <a:lnTo>
                  <a:pt x="2663" y="902"/>
                </a:lnTo>
                <a:lnTo>
                  <a:pt x="2659" y="886"/>
                </a:lnTo>
                <a:lnTo>
                  <a:pt x="2656" y="868"/>
                </a:lnTo>
                <a:lnTo>
                  <a:pt x="2654" y="851"/>
                </a:lnTo>
                <a:lnTo>
                  <a:pt x="2653" y="832"/>
                </a:lnTo>
                <a:lnTo>
                  <a:pt x="2652" y="813"/>
                </a:lnTo>
                <a:lnTo>
                  <a:pt x="3253" y="813"/>
                </a:lnTo>
                <a:close/>
                <a:moveTo>
                  <a:pt x="2654" y="701"/>
                </a:moveTo>
                <a:lnTo>
                  <a:pt x="2657" y="680"/>
                </a:lnTo>
                <a:lnTo>
                  <a:pt x="2661" y="659"/>
                </a:lnTo>
                <a:lnTo>
                  <a:pt x="2668" y="638"/>
                </a:lnTo>
                <a:lnTo>
                  <a:pt x="2675" y="616"/>
                </a:lnTo>
                <a:lnTo>
                  <a:pt x="2683" y="594"/>
                </a:lnTo>
                <a:lnTo>
                  <a:pt x="2693" y="573"/>
                </a:lnTo>
                <a:lnTo>
                  <a:pt x="2705" y="553"/>
                </a:lnTo>
                <a:lnTo>
                  <a:pt x="2719" y="533"/>
                </a:lnTo>
                <a:lnTo>
                  <a:pt x="2726" y="524"/>
                </a:lnTo>
                <a:lnTo>
                  <a:pt x="2734" y="515"/>
                </a:lnTo>
                <a:lnTo>
                  <a:pt x="2742" y="507"/>
                </a:lnTo>
                <a:lnTo>
                  <a:pt x="2751" y="499"/>
                </a:lnTo>
                <a:lnTo>
                  <a:pt x="2760" y="492"/>
                </a:lnTo>
                <a:lnTo>
                  <a:pt x="2770" y="484"/>
                </a:lnTo>
                <a:lnTo>
                  <a:pt x="2780" y="477"/>
                </a:lnTo>
                <a:lnTo>
                  <a:pt x="2791" y="471"/>
                </a:lnTo>
                <a:lnTo>
                  <a:pt x="2801" y="466"/>
                </a:lnTo>
                <a:lnTo>
                  <a:pt x="2813" y="461"/>
                </a:lnTo>
                <a:lnTo>
                  <a:pt x="2826" y="457"/>
                </a:lnTo>
                <a:lnTo>
                  <a:pt x="2838" y="454"/>
                </a:lnTo>
                <a:lnTo>
                  <a:pt x="2851" y="451"/>
                </a:lnTo>
                <a:lnTo>
                  <a:pt x="2865" y="449"/>
                </a:lnTo>
                <a:lnTo>
                  <a:pt x="2879" y="448"/>
                </a:lnTo>
                <a:lnTo>
                  <a:pt x="2894" y="447"/>
                </a:lnTo>
                <a:lnTo>
                  <a:pt x="2909" y="448"/>
                </a:lnTo>
                <a:lnTo>
                  <a:pt x="2925" y="449"/>
                </a:lnTo>
                <a:lnTo>
                  <a:pt x="2939" y="451"/>
                </a:lnTo>
                <a:lnTo>
                  <a:pt x="2953" y="454"/>
                </a:lnTo>
                <a:lnTo>
                  <a:pt x="2966" y="458"/>
                </a:lnTo>
                <a:lnTo>
                  <a:pt x="2978" y="462"/>
                </a:lnTo>
                <a:lnTo>
                  <a:pt x="2990" y="467"/>
                </a:lnTo>
                <a:lnTo>
                  <a:pt x="3001" y="473"/>
                </a:lnTo>
                <a:lnTo>
                  <a:pt x="3011" y="479"/>
                </a:lnTo>
                <a:lnTo>
                  <a:pt x="3021" y="487"/>
                </a:lnTo>
                <a:lnTo>
                  <a:pt x="3030" y="494"/>
                </a:lnTo>
                <a:lnTo>
                  <a:pt x="3038" y="501"/>
                </a:lnTo>
                <a:lnTo>
                  <a:pt x="3046" y="510"/>
                </a:lnTo>
                <a:lnTo>
                  <a:pt x="3053" y="518"/>
                </a:lnTo>
                <a:lnTo>
                  <a:pt x="3060" y="527"/>
                </a:lnTo>
                <a:lnTo>
                  <a:pt x="3067" y="537"/>
                </a:lnTo>
                <a:lnTo>
                  <a:pt x="3073" y="547"/>
                </a:lnTo>
                <a:lnTo>
                  <a:pt x="3078" y="557"/>
                </a:lnTo>
                <a:lnTo>
                  <a:pt x="3083" y="566"/>
                </a:lnTo>
                <a:lnTo>
                  <a:pt x="3087" y="577"/>
                </a:lnTo>
                <a:lnTo>
                  <a:pt x="3094" y="598"/>
                </a:lnTo>
                <a:lnTo>
                  <a:pt x="3100" y="619"/>
                </a:lnTo>
                <a:lnTo>
                  <a:pt x="3104" y="641"/>
                </a:lnTo>
                <a:lnTo>
                  <a:pt x="3106" y="661"/>
                </a:lnTo>
                <a:lnTo>
                  <a:pt x="3108" y="682"/>
                </a:lnTo>
                <a:lnTo>
                  <a:pt x="3108" y="701"/>
                </a:lnTo>
                <a:lnTo>
                  <a:pt x="2654" y="701"/>
                </a:lnTo>
                <a:close/>
                <a:moveTo>
                  <a:pt x="3452" y="1214"/>
                </a:moveTo>
                <a:lnTo>
                  <a:pt x="3609" y="1214"/>
                </a:lnTo>
                <a:lnTo>
                  <a:pt x="3609" y="754"/>
                </a:lnTo>
                <a:lnTo>
                  <a:pt x="3609" y="736"/>
                </a:lnTo>
                <a:lnTo>
                  <a:pt x="3610" y="717"/>
                </a:lnTo>
                <a:lnTo>
                  <a:pt x="3612" y="699"/>
                </a:lnTo>
                <a:lnTo>
                  <a:pt x="3614" y="682"/>
                </a:lnTo>
                <a:lnTo>
                  <a:pt x="3619" y="660"/>
                </a:lnTo>
                <a:lnTo>
                  <a:pt x="3625" y="640"/>
                </a:lnTo>
                <a:lnTo>
                  <a:pt x="3632" y="620"/>
                </a:lnTo>
                <a:lnTo>
                  <a:pt x="3640" y="602"/>
                </a:lnTo>
                <a:lnTo>
                  <a:pt x="3649" y="585"/>
                </a:lnTo>
                <a:lnTo>
                  <a:pt x="3661" y="568"/>
                </a:lnTo>
                <a:lnTo>
                  <a:pt x="3673" y="553"/>
                </a:lnTo>
                <a:lnTo>
                  <a:pt x="3685" y="539"/>
                </a:lnTo>
                <a:lnTo>
                  <a:pt x="3699" y="526"/>
                </a:lnTo>
                <a:lnTo>
                  <a:pt x="3715" y="515"/>
                </a:lnTo>
                <a:lnTo>
                  <a:pt x="3730" y="506"/>
                </a:lnTo>
                <a:lnTo>
                  <a:pt x="3747" y="498"/>
                </a:lnTo>
                <a:lnTo>
                  <a:pt x="3765" y="492"/>
                </a:lnTo>
                <a:lnTo>
                  <a:pt x="3784" y="487"/>
                </a:lnTo>
                <a:lnTo>
                  <a:pt x="3803" y="483"/>
                </a:lnTo>
                <a:lnTo>
                  <a:pt x="3824" y="482"/>
                </a:lnTo>
                <a:lnTo>
                  <a:pt x="3838" y="483"/>
                </a:lnTo>
                <a:lnTo>
                  <a:pt x="3852" y="483"/>
                </a:lnTo>
                <a:lnTo>
                  <a:pt x="3865" y="484"/>
                </a:lnTo>
                <a:lnTo>
                  <a:pt x="3877" y="487"/>
                </a:lnTo>
                <a:lnTo>
                  <a:pt x="3877" y="338"/>
                </a:lnTo>
                <a:lnTo>
                  <a:pt x="3866" y="337"/>
                </a:lnTo>
                <a:lnTo>
                  <a:pt x="3856" y="336"/>
                </a:lnTo>
                <a:lnTo>
                  <a:pt x="3845" y="335"/>
                </a:lnTo>
                <a:lnTo>
                  <a:pt x="3834" y="335"/>
                </a:lnTo>
                <a:lnTo>
                  <a:pt x="3815" y="336"/>
                </a:lnTo>
                <a:lnTo>
                  <a:pt x="3795" y="338"/>
                </a:lnTo>
                <a:lnTo>
                  <a:pt x="3777" y="343"/>
                </a:lnTo>
                <a:lnTo>
                  <a:pt x="3758" y="349"/>
                </a:lnTo>
                <a:lnTo>
                  <a:pt x="3740" y="356"/>
                </a:lnTo>
                <a:lnTo>
                  <a:pt x="3723" y="364"/>
                </a:lnTo>
                <a:lnTo>
                  <a:pt x="3705" y="374"/>
                </a:lnTo>
                <a:lnTo>
                  <a:pt x="3689" y="386"/>
                </a:lnTo>
                <a:lnTo>
                  <a:pt x="3674" y="399"/>
                </a:lnTo>
                <a:lnTo>
                  <a:pt x="3660" y="413"/>
                </a:lnTo>
                <a:lnTo>
                  <a:pt x="3646" y="428"/>
                </a:lnTo>
                <a:lnTo>
                  <a:pt x="3634" y="446"/>
                </a:lnTo>
                <a:lnTo>
                  <a:pt x="3622" y="463"/>
                </a:lnTo>
                <a:lnTo>
                  <a:pt x="3612" y="482"/>
                </a:lnTo>
                <a:lnTo>
                  <a:pt x="3602" y="503"/>
                </a:lnTo>
                <a:lnTo>
                  <a:pt x="3594" y="523"/>
                </a:lnTo>
                <a:lnTo>
                  <a:pt x="3589" y="523"/>
                </a:lnTo>
                <a:lnTo>
                  <a:pt x="3582" y="355"/>
                </a:lnTo>
                <a:lnTo>
                  <a:pt x="3445" y="355"/>
                </a:lnTo>
                <a:lnTo>
                  <a:pt x="3447" y="385"/>
                </a:lnTo>
                <a:lnTo>
                  <a:pt x="3449" y="416"/>
                </a:lnTo>
                <a:lnTo>
                  <a:pt x="3450" y="448"/>
                </a:lnTo>
                <a:lnTo>
                  <a:pt x="3451" y="480"/>
                </a:lnTo>
                <a:lnTo>
                  <a:pt x="3451" y="515"/>
                </a:lnTo>
                <a:lnTo>
                  <a:pt x="3452" y="550"/>
                </a:lnTo>
                <a:lnTo>
                  <a:pt x="3452" y="586"/>
                </a:lnTo>
                <a:lnTo>
                  <a:pt x="3452" y="623"/>
                </a:lnTo>
                <a:lnTo>
                  <a:pt x="3452" y="1214"/>
                </a:lnTo>
                <a:close/>
                <a:moveTo>
                  <a:pt x="3971" y="355"/>
                </a:moveTo>
                <a:lnTo>
                  <a:pt x="4297" y="1214"/>
                </a:lnTo>
                <a:lnTo>
                  <a:pt x="4446" y="1214"/>
                </a:lnTo>
                <a:lnTo>
                  <a:pt x="4783" y="355"/>
                </a:lnTo>
                <a:lnTo>
                  <a:pt x="4620" y="355"/>
                </a:lnTo>
                <a:lnTo>
                  <a:pt x="4454" y="836"/>
                </a:lnTo>
                <a:lnTo>
                  <a:pt x="4442" y="865"/>
                </a:lnTo>
                <a:lnTo>
                  <a:pt x="4433" y="894"/>
                </a:lnTo>
                <a:lnTo>
                  <a:pt x="4423" y="922"/>
                </a:lnTo>
                <a:lnTo>
                  <a:pt x="4414" y="950"/>
                </a:lnTo>
                <a:lnTo>
                  <a:pt x="4405" y="978"/>
                </a:lnTo>
                <a:lnTo>
                  <a:pt x="4396" y="1004"/>
                </a:lnTo>
                <a:lnTo>
                  <a:pt x="4388" y="1031"/>
                </a:lnTo>
                <a:lnTo>
                  <a:pt x="4380" y="1058"/>
                </a:lnTo>
                <a:lnTo>
                  <a:pt x="4375" y="1058"/>
                </a:lnTo>
                <a:lnTo>
                  <a:pt x="4368" y="1031"/>
                </a:lnTo>
                <a:lnTo>
                  <a:pt x="4361" y="1004"/>
                </a:lnTo>
                <a:lnTo>
                  <a:pt x="4353" y="978"/>
                </a:lnTo>
                <a:lnTo>
                  <a:pt x="4344" y="950"/>
                </a:lnTo>
                <a:lnTo>
                  <a:pt x="4335" y="922"/>
                </a:lnTo>
                <a:lnTo>
                  <a:pt x="4326" y="894"/>
                </a:lnTo>
                <a:lnTo>
                  <a:pt x="4317" y="865"/>
                </a:lnTo>
                <a:lnTo>
                  <a:pt x="4306" y="836"/>
                </a:lnTo>
                <a:lnTo>
                  <a:pt x="4137" y="355"/>
                </a:lnTo>
                <a:lnTo>
                  <a:pt x="3971" y="355"/>
                </a:lnTo>
                <a:close/>
                <a:moveTo>
                  <a:pt x="5086" y="1214"/>
                </a:moveTo>
                <a:lnTo>
                  <a:pt x="5086" y="355"/>
                </a:lnTo>
                <a:lnTo>
                  <a:pt x="4930" y="355"/>
                </a:lnTo>
                <a:lnTo>
                  <a:pt x="4930" y="1214"/>
                </a:lnTo>
                <a:lnTo>
                  <a:pt x="5086" y="1214"/>
                </a:lnTo>
                <a:close/>
                <a:moveTo>
                  <a:pt x="5007" y="211"/>
                </a:moveTo>
                <a:lnTo>
                  <a:pt x="5018" y="211"/>
                </a:lnTo>
                <a:lnTo>
                  <a:pt x="5028" y="209"/>
                </a:lnTo>
                <a:lnTo>
                  <a:pt x="5038" y="207"/>
                </a:lnTo>
                <a:lnTo>
                  <a:pt x="5048" y="204"/>
                </a:lnTo>
                <a:lnTo>
                  <a:pt x="5057" y="200"/>
                </a:lnTo>
                <a:lnTo>
                  <a:pt x="5064" y="195"/>
                </a:lnTo>
                <a:lnTo>
                  <a:pt x="5072" y="188"/>
                </a:lnTo>
                <a:lnTo>
                  <a:pt x="5078" y="182"/>
                </a:lnTo>
                <a:lnTo>
                  <a:pt x="5084" y="175"/>
                </a:lnTo>
                <a:lnTo>
                  <a:pt x="5089" y="168"/>
                </a:lnTo>
                <a:lnTo>
                  <a:pt x="5094" y="160"/>
                </a:lnTo>
                <a:lnTo>
                  <a:pt x="5098" y="152"/>
                </a:lnTo>
                <a:lnTo>
                  <a:pt x="5101" y="143"/>
                </a:lnTo>
                <a:lnTo>
                  <a:pt x="5103" y="134"/>
                </a:lnTo>
                <a:lnTo>
                  <a:pt x="5104" y="125"/>
                </a:lnTo>
                <a:lnTo>
                  <a:pt x="5105" y="115"/>
                </a:lnTo>
                <a:lnTo>
                  <a:pt x="5104" y="105"/>
                </a:lnTo>
                <a:lnTo>
                  <a:pt x="5103" y="95"/>
                </a:lnTo>
                <a:lnTo>
                  <a:pt x="5101" y="85"/>
                </a:lnTo>
                <a:lnTo>
                  <a:pt x="5098" y="77"/>
                </a:lnTo>
                <a:lnTo>
                  <a:pt x="5094" y="68"/>
                </a:lnTo>
                <a:lnTo>
                  <a:pt x="5089" y="60"/>
                </a:lnTo>
                <a:lnTo>
                  <a:pt x="5084" y="53"/>
                </a:lnTo>
                <a:lnTo>
                  <a:pt x="5078" y="45"/>
                </a:lnTo>
                <a:lnTo>
                  <a:pt x="5071" y="39"/>
                </a:lnTo>
                <a:lnTo>
                  <a:pt x="5064" y="34"/>
                </a:lnTo>
                <a:lnTo>
                  <a:pt x="5056" y="29"/>
                </a:lnTo>
                <a:lnTo>
                  <a:pt x="5048" y="25"/>
                </a:lnTo>
                <a:lnTo>
                  <a:pt x="5038" y="22"/>
                </a:lnTo>
                <a:lnTo>
                  <a:pt x="5029" y="20"/>
                </a:lnTo>
                <a:lnTo>
                  <a:pt x="5019" y="18"/>
                </a:lnTo>
                <a:lnTo>
                  <a:pt x="5009" y="18"/>
                </a:lnTo>
                <a:lnTo>
                  <a:pt x="4998" y="18"/>
                </a:lnTo>
                <a:lnTo>
                  <a:pt x="4987" y="20"/>
                </a:lnTo>
                <a:lnTo>
                  <a:pt x="4978" y="22"/>
                </a:lnTo>
                <a:lnTo>
                  <a:pt x="4969" y="25"/>
                </a:lnTo>
                <a:lnTo>
                  <a:pt x="4960" y="29"/>
                </a:lnTo>
                <a:lnTo>
                  <a:pt x="4952" y="34"/>
                </a:lnTo>
                <a:lnTo>
                  <a:pt x="4945" y="39"/>
                </a:lnTo>
                <a:lnTo>
                  <a:pt x="4938" y="45"/>
                </a:lnTo>
                <a:lnTo>
                  <a:pt x="4932" y="53"/>
                </a:lnTo>
                <a:lnTo>
                  <a:pt x="4926" y="60"/>
                </a:lnTo>
                <a:lnTo>
                  <a:pt x="4922" y="68"/>
                </a:lnTo>
                <a:lnTo>
                  <a:pt x="4918" y="77"/>
                </a:lnTo>
                <a:lnTo>
                  <a:pt x="4915" y="85"/>
                </a:lnTo>
                <a:lnTo>
                  <a:pt x="4913" y="95"/>
                </a:lnTo>
                <a:lnTo>
                  <a:pt x="4912" y="105"/>
                </a:lnTo>
                <a:lnTo>
                  <a:pt x="4911" y="115"/>
                </a:lnTo>
                <a:lnTo>
                  <a:pt x="4912" y="125"/>
                </a:lnTo>
                <a:lnTo>
                  <a:pt x="4913" y="134"/>
                </a:lnTo>
                <a:lnTo>
                  <a:pt x="4915" y="143"/>
                </a:lnTo>
                <a:lnTo>
                  <a:pt x="4918" y="152"/>
                </a:lnTo>
                <a:lnTo>
                  <a:pt x="4921" y="160"/>
                </a:lnTo>
                <a:lnTo>
                  <a:pt x="4926" y="168"/>
                </a:lnTo>
                <a:lnTo>
                  <a:pt x="4931" y="175"/>
                </a:lnTo>
                <a:lnTo>
                  <a:pt x="4936" y="182"/>
                </a:lnTo>
                <a:lnTo>
                  <a:pt x="4944" y="188"/>
                </a:lnTo>
                <a:lnTo>
                  <a:pt x="4951" y="195"/>
                </a:lnTo>
                <a:lnTo>
                  <a:pt x="4958" y="200"/>
                </a:lnTo>
                <a:lnTo>
                  <a:pt x="4967" y="204"/>
                </a:lnTo>
                <a:lnTo>
                  <a:pt x="4975" y="207"/>
                </a:lnTo>
                <a:lnTo>
                  <a:pt x="4984" y="209"/>
                </a:lnTo>
                <a:lnTo>
                  <a:pt x="4995" y="211"/>
                </a:lnTo>
                <a:lnTo>
                  <a:pt x="5005" y="211"/>
                </a:lnTo>
                <a:lnTo>
                  <a:pt x="5007" y="211"/>
                </a:lnTo>
                <a:close/>
                <a:moveTo>
                  <a:pt x="5931" y="1064"/>
                </a:moveTo>
                <a:lnTo>
                  <a:pt x="5914" y="1073"/>
                </a:lnTo>
                <a:lnTo>
                  <a:pt x="5896" y="1080"/>
                </a:lnTo>
                <a:lnTo>
                  <a:pt x="5874" y="1087"/>
                </a:lnTo>
                <a:lnTo>
                  <a:pt x="5852" y="1093"/>
                </a:lnTo>
                <a:lnTo>
                  <a:pt x="5827" y="1098"/>
                </a:lnTo>
                <a:lnTo>
                  <a:pt x="5801" y="1102"/>
                </a:lnTo>
                <a:lnTo>
                  <a:pt x="5771" y="1105"/>
                </a:lnTo>
                <a:lnTo>
                  <a:pt x="5740" y="1106"/>
                </a:lnTo>
                <a:lnTo>
                  <a:pt x="5724" y="1105"/>
                </a:lnTo>
                <a:lnTo>
                  <a:pt x="5708" y="1104"/>
                </a:lnTo>
                <a:lnTo>
                  <a:pt x="5693" y="1102"/>
                </a:lnTo>
                <a:lnTo>
                  <a:pt x="5678" y="1100"/>
                </a:lnTo>
                <a:lnTo>
                  <a:pt x="5663" y="1097"/>
                </a:lnTo>
                <a:lnTo>
                  <a:pt x="5649" y="1093"/>
                </a:lnTo>
                <a:lnTo>
                  <a:pt x="5635" y="1089"/>
                </a:lnTo>
                <a:lnTo>
                  <a:pt x="5621" y="1084"/>
                </a:lnTo>
                <a:lnTo>
                  <a:pt x="5608" y="1078"/>
                </a:lnTo>
                <a:lnTo>
                  <a:pt x="5595" y="1072"/>
                </a:lnTo>
                <a:lnTo>
                  <a:pt x="5582" y="1064"/>
                </a:lnTo>
                <a:lnTo>
                  <a:pt x="5570" y="1056"/>
                </a:lnTo>
                <a:lnTo>
                  <a:pt x="5559" y="1048"/>
                </a:lnTo>
                <a:lnTo>
                  <a:pt x="5548" y="1039"/>
                </a:lnTo>
                <a:lnTo>
                  <a:pt x="5538" y="1030"/>
                </a:lnTo>
                <a:lnTo>
                  <a:pt x="5527" y="1019"/>
                </a:lnTo>
                <a:lnTo>
                  <a:pt x="5517" y="1009"/>
                </a:lnTo>
                <a:lnTo>
                  <a:pt x="5508" y="998"/>
                </a:lnTo>
                <a:lnTo>
                  <a:pt x="5499" y="986"/>
                </a:lnTo>
                <a:lnTo>
                  <a:pt x="5492" y="974"/>
                </a:lnTo>
                <a:lnTo>
                  <a:pt x="5483" y="960"/>
                </a:lnTo>
                <a:lnTo>
                  <a:pt x="5476" y="947"/>
                </a:lnTo>
                <a:lnTo>
                  <a:pt x="5470" y="933"/>
                </a:lnTo>
                <a:lnTo>
                  <a:pt x="5464" y="918"/>
                </a:lnTo>
                <a:lnTo>
                  <a:pt x="5459" y="903"/>
                </a:lnTo>
                <a:lnTo>
                  <a:pt x="5455" y="888"/>
                </a:lnTo>
                <a:lnTo>
                  <a:pt x="5451" y="871"/>
                </a:lnTo>
                <a:lnTo>
                  <a:pt x="5448" y="855"/>
                </a:lnTo>
                <a:lnTo>
                  <a:pt x="5445" y="839"/>
                </a:lnTo>
                <a:lnTo>
                  <a:pt x="5444" y="820"/>
                </a:lnTo>
                <a:lnTo>
                  <a:pt x="5442" y="803"/>
                </a:lnTo>
                <a:lnTo>
                  <a:pt x="5442" y="785"/>
                </a:lnTo>
                <a:lnTo>
                  <a:pt x="5442" y="768"/>
                </a:lnTo>
                <a:lnTo>
                  <a:pt x="5443" y="752"/>
                </a:lnTo>
                <a:lnTo>
                  <a:pt x="5445" y="736"/>
                </a:lnTo>
                <a:lnTo>
                  <a:pt x="5447" y="719"/>
                </a:lnTo>
                <a:lnTo>
                  <a:pt x="5450" y="704"/>
                </a:lnTo>
                <a:lnTo>
                  <a:pt x="5453" y="689"/>
                </a:lnTo>
                <a:lnTo>
                  <a:pt x="5457" y="673"/>
                </a:lnTo>
                <a:lnTo>
                  <a:pt x="5461" y="659"/>
                </a:lnTo>
                <a:lnTo>
                  <a:pt x="5466" y="645"/>
                </a:lnTo>
                <a:lnTo>
                  <a:pt x="5472" y="630"/>
                </a:lnTo>
                <a:lnTo>
                  <a:pt x="5478" y="617"/>
                </a:lnTo>
                <a:lnTo>
                  <a:pt x="5485" y="604"/>
                </a:lnTo>
                <a:lnTo>
                  <a:pt x="5494" y="591"/>
                </a:lnTo>
                <a:lnTo>
                  <a:pt x="5502" y="578"/>
                </a:lnTo>
                <a:lnTo>
                  <a:pt x="5510" y="567"/>
                </a:lnTo>
                <a:lnTo>
                  <a:pt x="5519" y="556"/>
                </a:lnTo>
                <a:lnTo>
                  <a:pt x="5529" y="545"/>
                </a:lnTo>
                <a:lnTo>
                  <a:pt x="5540" y="534"/>
                </a:lnTo>
                <a:lnTo>
                  <a:pt x="5551" y="524"/>
                </a:lnTo>
                <a:lnTo>
                  <a:pt x="5563" y="515"/>
                </a:lnTo>
                <a:lnTo>
                  <a:pt x="5574" y="507"/>
                </a:lnTo>
                <a:lnTo>
                  <a:pt x="5588" y="499"/>
                </a:lnTo>
                <a:lnTo>
                  <a:pt x="5601" y="492"/>
                </a:lnTo>
                <a:lnTo>
                  <a:pt x="5615" y="485"/>
                </a:lnTo>
                <a:lnTo>
                  <a:pt x="5629" y="479"/>
                </a:lnTo>
                <a:lnTo>
                  <a:pt x="5644" y="474"/>
                </a:lnTo>
                <a:lnTo>
                  <a:pt x="5659" y="470"/>
                </a:lnTo>
                <a:lnTo>
                  <a:pt x="5675" y="466"/>
                </a:lnTo>
                <a:lnTo>
                  <a:pt x="5692" y="463"/>
                </a:lnTo>
                <a:lnTo>
                  <a:pt x="5709" y="461"/>
                </a:lnTo>
                <a:lnTo>
                  <a:pt x="5727" y="460"/>
                </a:lnTo>
                <a:lnTo>
                  <a:pt x="5745" y="460"/>
                </a:lnTo>
                <a:lnTo>
                  <a:pt x="5775" y="461"/>
                </a:lnTo>
                <a:lnTo>
                  <a:pt x="5804" y="463"/>
                </a:lnTo>
                <a:lnTo>
                  <a:pt x="5830" y="467"/>
                </a:lnTo>
                <a:lnTo>
                  <a:pt x="5854" y="472"/>
                </a:lnTo>
                <a:lnTo>
                  <a:pt x="5875" y="479"/>
                </a:lnTo>
                <a:lnTo>
                  <a:pt x="5894" y="485"/>
                </a:lnTo>
                <a:lnTo>
                  <a:pt x="5911" y="493"/>
                </a:lnTo>
                <a:lnTo>
                  <a:pt x="5926" y="501"/>
                </a:lnTo>
                <a:lnTo>
                  <a:pt x="5961" y="381"/>
                </a:lnTo>
                <a:lnTo>
                  <a:pt x="5944" y="373"/>
                </a:lnTo>
                <a:lnTo>
                  <a:pt x="5922" y="365"/>
                </a:lnTo>
                <a:lnTo>
                  <a:pt x="5899" y="357"/>
                </a:lnTo>
                <a:lnTo>
                  <a:pt x="5872" y="350"/>
                </a:lnTo>
                <a:lnTo>
                  <a:pt x="5843" y="344"/>
                </a:lnTo>
                <a:lnTo>
                  <a:pt x="5812" y="339"/>
                </a:lnTo>
                <a:lnTo>
                  <a:pt x="5779" y="336"/>
                </a:lnTo>
                <a:lnTo>
                  <a:pt x="5745" y="335"/>
                </a:lnTo>
                <a:lnTo>
                  <a:pt x="5719" y="335"/>
                </a:lnTo>
                <a:lnTo>
                  <a:pt x="5694" y="337"/>
                </a:lnTo>
                <a:lnTo>
                  <a:pt x="5669" y="341"/>
                </a:lnTo>
                <a:lnTo>
                  <a:pt x="5645" y="345"/>
                </a:lnTo>
                <a:lnTo>
                  <a:pt x="5621" y="349"/>
                </a:lnTo>
                <a:lnTo>
                  <a:pt x="5599" y="355"/>
                </a:lnTo>
                <a:lnTo>
                  <a:pt x="5576" y="362"/>
                </a:lnTo>
                <a:lnTo>
                  <a:pt x="5555" y="370"/>
                </a:lnTo>
                <a:lnTo>
                  <a:pt x="5533" y="378"/>
                </a:lnTo>
                <a:lnTo>
                  <a:pt x="5514" y="388"/>
                </a:lnTo>
                <a:lnTo>
                  <a:pt x="5495" y="399"/>
                </a:lnTo>
                <a:lnTo>
                  <a:pt x="5476" y="411"/>
                </a:lnTo>
                <a:lnTo>
                  <a:pt x="5458" y="423"/>
                </a:lnTo>
                <a:lnTo>
                  <a:pt x="5441" y="436"/>
                </a:lnTo>
                <a:lnTo>
                  <a:pt x="5424" y="450"/>
                </a:lnTo>
                <a:lnTo>
                  <a:pt x="5409" y="465"/>
                </a:lnTo>
                <a:lnTo>
                  <a:pt x="5395" y="480"/>
                </a:lnTo>
                <a:lnTo>
                  <a:pt x="5380" y="497"/>
                </a:lnTo>
                <a:lnTo>
                  <a:pt x="5368" y="514"/>
                </a:lnTo>
                <a:lnTo>
                  <a:pt x="5356" y="532"/>
                </a:lnTo>
                <a:lnTo>
                  <a:pt x="5345" y="551"/>
                </a:lnTo>
                <a:lnTo>
                  <a:pt x="5334" y="570"/>
                </a:lnTo>
                <a:lnTo>
                  <a:pt x="5325" y="590"/>
                </a:lnTo>
                <a:lnTo>
                  <a:pt x="5316" y="610"/>
                </a:lnTo>
                <a:lnTo>
                  <a:pt x="5309" y="631"/>
                </a:lnTo>
                <a:lnTo>
                  <a:pt x="5303" y="653"/>
                </a:lnTo>
                <a:lnTo>
                  <a:pt x="5297" y="675"/>
                </a:lnTo>
                <a:lnTo>
                  <a:pt x="5293" y="698"/>
                </a:lnTo>
                <a:lnTo>
                  <a:pt x="5288" y="721"/>
                </a:lnTo>
                <a:lnTo>
                  <a:pt x="5285" y="745"/>
                </a:lnTo>
                <a:lnTo>
                  <a:pt x="5284" y="768"/>
                </a:lnTo>
                <a:lnTo>
                  <a:pt x="5283" y="793"/>
                </a:lnTo>
                <a:lnTo>
                  <a:pt x="5284" y="817"/>
                </a:lnTo>
                <a:lnTo>
                  <a:pt x="5285" y="842"/>
                </a:lnTo>
                <a:lnTo>
                  <a:pt x="5288" y="865"/>
                </a:lnTo>
                <a:lnTo>
                  <a:pt x="5292" y="888"/>
                </a:lnTo>
                <a:lnTo>
                  <a:pt x="5296" y="910"/>
                </a:lnTo>
                <a:lnTo>
                  <a:pt x="5301" y="932"/>
                </a:lnTo>
                <a:lnTo>
                  <a:pt x="5307" y="952"/>
                </a:lnTo>
                <a:lnTo>
                  <a:pt x="5314" y="972"/>
                </a:lnTo>
                <a:lnTo>
                  <a:pt x="5322" y="993"/>
                </a:lnTo>
                <a:lnTo>
                  <a:pt x="5330" y="1011"/>
                </a:lnTo>
                <a:lnTo>
                  <a:pt x="5341" y="1030"/>
                </a:lnTo>
                <a:lnTo>
                  <a:pt x="5351" y="1048"/>
                </a:lnTo>
                <a:lnTo>
                  <a:pt x="5362" y="1064"/>
                </a:lnTo>
                <a:lnTo>
                  <a:pt x="5374" y="1081"/>
                </a:lnTo>
                <a:lnTo>
                  <a:pt x="5386" y="1096"/>
                </a:lnTo>
                <a:lnTo>
                  <a:pt x="5401" y="1111"/>
                </a:lnTo>
                <a:lnTo>
                  <a:pt x="5415" y="1126"/>
                </a:lnTo>
                <a:lnTo>
                  <a:pt x="5429" y="1139"/>
                </a:lnTo>
                <a:lnTo>
                  <a:pt x="5446" y="1151"/>
                </a:lnTo>
                <a:lnTo>
                  <a:pt x="5462" y="1162"/>
                </a:lnTo>
                <a:lnTo>
                  <a:pt x="5479" y="1174"/>
                </a:lnTo>
                <a:lnTo>
                  <a:pt x="5498" y="1183"/>
                </a:lnTo>
                <a:lnTo>
                  <a:pt x="5516" y="1192"/>
                </a:lnTo>
                <a:lnTo>
                  <a:pt x="5535" y="1200"/>
                </a:lnTo>
                <a:lnTo>
                  <a:pt x="5555" y="1207"/>
                </a:lnTo>
                <a:lnTo>
                  <a:pt x="5575" y="1214"/>
                </a:lnTo>
                <a:lnTo>
                  <a:pt x="5597" y="1220"/>
                </a:lnTo>
                <a:lnTo>
                  <a:pt x="5618" y="1224"/>
                </a:lnTo>
                <a:lnTo>
                  <a:pt x="5641" y="1228"/>
                </a:lnTo>
                <a:lnTo>
                  <a:pt x="5664" y="1230"/>
                </a:lnTo>
                <a:lnTo>
                  <a:pt x="5688" y="1232"/>
                </a:lnTo>
                <a:lnTo>
                  <a:pt x="5711" y="1232"/>
                </a:lnTo>
                <a:lnTo>
                  <a:pt x="5732" y="1232"/>
                </a:lnTo>
                <a:lnTo>
                  <a:pt x="5754" y="1231"/>
                </a:lnTo>
                <a:lnTo>
                  <a:pt x="5773" y="1229"/>
                </a:lnTo>
                <a:lnTo>
                  <a:pt x="5793" y="1227"/>
                </a:lnTo>
                <a:lnTo>
                  <a:pt x="5829" y="1222"/>
                </a:lnTo>
                <a:lnTo>
                  <a:pt x="5863" y="1214"/>
                </a:lnTo>
                <a:lnTo>
                  <a:pt x="5893" y="1206"/>
                </a:lnTo>
                <a:lnTo>
                  <a:pt x="5918" y="1198"/>
                </a:lnTo>
                <a:lnTo>
                  <a:pt x="5941" y="1190"/>
                </a:lnTo>
                <a:lnTo>
                  <a:pt x="5958" y="1182"/>
                </a:lnTo>
                <a:lnTo>
                  <a:pt x="5931" y="1064"/>
                </a:lnTo>
                <a:close/>
                <a:moveTo>
                  <a:pt x="6820" y="813"/>
                </a:moveTo>
                <a:lnTo>
                  <a:pt x="6822" y="799"/>
                </a:lnTo>
                <a:lnTo>
                  <a:pt x="6825" y="782"/>
                </a:lnTo>
                <a:lnTo>
                  <a:pt x="6826" y="762"/>
                </a:lnTo>
                <a:lnTo>
                  <a:pt x="6826" y="740"/>
                </a:lnTo>
                <a:lnTo>
                  <a:pt x="6825" y="709"/>
                </a:lnTo>
                <a:lnTo>
                  <a:pt x="6822" y="677"/>
                </a:lnTo>
                <a:lnTo>
                  <a:pt x="6819" y="661"/>
                </a:lnTo>
                <a:lnTo>
                  <a:pt x="6817" y="644"/>
                </a:lnTo>
                <a:lnTo>
                  <a:pt x="6814" y="627"/>
                </a:lnTo>
                <a:lnTo>
                  <a:pt x="6810" y="610"/>
                </a:lnTo>
                <a:lnTo>
                  <a:pt x="6805" y="593"/>
                </a:lnTo>
                <a:lnTo>
                  <a:pt x="6800" y="576"/>
                </a:lnTo>
                <a:lnTo>
                  <a:pt x="6795" y="559"/>
                </a:lnTo>
                <a:lnTo>
                  <a:pt x="6788" y="543"/>
                </a:lnTo>
                <a:lnTo>
                  <a:pt x="6781" y="526"/>
                </a:lnTo>
                <a:lnTo>
                  <a:pt x="6772" y="510"/>
                </a:lnTo>
                <a:lnTo>
                  <a:pt x="6764" y="494"/>
                </a:lnTo>
                <a:lnTo>
                  <a:pt x="6754" y="478"/>
                </a:lnTo>
                <a:lnTo>
                  <a:pt x="6744" y="463"/>
                </a:lnTo>
                <a:lnTo>
                  <a:pt x="6733" y="449"/>
                </a:lnTo>
                <a:lnTo>
                  <a:pt x="6720" y="435"/>
                </a:lnTo>
                <a:lnTo>
                  <a:pt x="6707" y="422"/>
                </a:lnTo>
                <a:lnTo>
                  <a:pt x="6694" y="409"/>
                </a:lnTo>
                <a:lnTo>
                  <a:pt x="6679" y="398"/>
                </a:lnTo>
                <a:lnTo>
                  <a:pt x="6663" y="386"/>
                </a:lnTo>
                <a:lnTo>
                  <a:pt x="6646" y="376"/>
                </a:lnTo>
                <a:lnTo>
                  <a:pt x="6629" y="367"/>
                </a:lnTo>
                <a:lnTo>
                  <a:pt x="6609" y="359"/>
                </a:lnTo>
                <a:lnTo>
                  <a:pt x="6590" y="352"/>
                </a:lnTo>
                <a:lnTo>
                  <a:pt x="6568" y="347"/>
                </a:lnTo>
                <a:lnTo>
                  <a:pt x="6546" y="342"/>
                </a:lnTo>
                <a:lnTo>
                  <a:pt x="6522" y="338"/>
                </a:lnTo>
                <a:lnTo>
                  <a:pt x="6498" y="336"/>
                </a:lnTo>
                <a:lnTo>
                  <a:pt x="6472" y="335"/>
                </a:lnTo>
                <a:lnTo>
                  <a:pt x="6449" y="335"/>
                </a:lnTo>
                <a:lnTo>
                  <a:pt x="6426" y="337"/>
                </a:lnTo>
                <a:lnTo>
                  <a:pt x="6405" y="341"/>
                </a:lnTo>
                <a:lnTo>
                  <a:pt x="6384" y="345"/>
                </a:lnTo>
                <a:lnTo>
                  <a:pt x="6362" y="350"/>
                </a:lnTo>
                <a:lnTo>
                  <a:pt x="6343" y="356"/>
                </a:lnTo>
                <a:lnTo>
                  <a:pt x="6322" y="363"/>
                </a:lnTo>
                <a:lnTo>
                  <a:pt x="6304" y="371"/>
                </a:lnTo>
                <a:lnTo>
                  <a:pt x="6286" y="380"/>
                </a:lnTo>
                <a:lnTo>
                  <a:pt x="6268" y="391"/>
                </a:lnTo>
                <a:lnTo>
                  <a:pt x="6251" y="402"/>
                </a:lnTo>
                <a:lnTo>
                  <a:pt x="6235" y="414"/>
                </a:lnTo>
                <a:lnTo>
                  <a:pt x="6219" y="426"/>
                </a:lnTo>
                <a:lnTo>
                  <a:pt x="6204" y="441"/>
                </a:lnTo>
                <a:lnTo>
                  <a:pt x="6190" y="455"/>
                </a:lnTo>
                <a:lnTo>
                  <a:pt x="6176" y="470"/>
                </a:lnTo>
                <a:lnTo>
                  <a:pt x="6164" y="485"/>
                </a:lnTo>
                <a:lnTo>
                  <a:pt x="6152" y="503"/>
                </a:lnTo>
                <a:lnTo>
                  <a:pt x="6141" y="520"/>
                </a:lnTo>
                <a:lnTo>
                  <a:pt x="6131" y="539"/>
                </a:lnTo>
                <a:lnTo>
                  <a:pt x="6120" y="557"/>
                </a:lnTo>
                <a:lnTo>
                  <a:pt x="6111" y="576"/>
                </a:lnTo>
                <a:lnTo>
                  <a:pt x="6103" y="597"/>
                </a:lnTo>
                <a:lnTo>
                  <a:pt x="6096" y="617"/>
                </a:lnTo>
                <a:lnTo>
                  <a:pt x="6090" y="638"/>
                </a:lnTo>
                <a:lnTo>
                  <a:pt x="6084" y="660"/>
                </a:lnTo>
                <a:lnTo>
                  <a:pt x="6079" y="682"/>
                </a:lnTo>
                <a:lnTo>
                  <a:pt x="6075" y="704"/>
                </a:lnTo>
                <a:lnTo>
                  <a:pt x="6072" y="727"/>
                </a:lnTo>
                <a:lnTo>
                  <a:pt x="6070" y="751"/>
                </a:lnTo>
                <a:lnTo>
                  <a:pt x="6068" y="774"/>
                </a:lnTo>
                <a:lnTo>
                  <a:pt x="6068" y="799"/>
                </a:lnTo>
                <a:lnTo>
                  <a:pt x="6068" y="822"/>
                </a:lnTo>
                <a:lnTo>
                  <a:pt x="6070" y="846"/>
                </a:lnTo>
                <a:lnTo>
                  <a:pt x="6072" y="868"/>
                </a:lnTo>
                <a:lnTo>
                  <a:pt x="6075" y="891"/>
                </a:lnTo>
                <a:lnTo>
                  <a:pt x="6079" y="913"/>
                </a:lnTo>
                <a:lnTo>
                  <a:pt x="6085" y="934"/>
                </a:lnTo>
                <a:lnTo>
                  <a:pt x="6091" y="955"/>
                </a:lnTo>
                <a:lnTo>
                  <a:pt x="6097" y="975"/>
                </a:lnTo>
                <a:lnTo>
                  <a:pt x="6105" y="994"/>
                </a:lnTo>
                <a:lnTo>
                  <a:pt x="6113" y="1013"/>
                </a:lnTo>
                <a:lnTo>
                  <a:pt x="6122" y="1032"/>
                </a:lnTo>
                <a:lnTo>
                  <a:pt x="6133" y="1049"/>
                </a:lnTo>
                <a:lnTo>
                  <a:pt x="6144" y="1065"/>
                </a:lnTo>
                <a:lnTo>
                  <a:pt x="6155" y="1082"/>
                </a:lnTo>
                <a:lnTo>
                  <a:pt x="6167" y="1097"/>
                </a:lnTo>
                <a:lnTo>
                  <a:pt x="6181" y="1112"/>
                </a:lnTo>
                <a:lnTo>
                  <a:pt x="6195" y="1126"/>
                </a:lnTo>
                <a:lnTo>
                  <a:pt x="6209" y="1139"/>
                </a:lnTo>
                <a:lnTo>
                  <a:pt x="6225" y="1151"/>
                </a:lnTo>
                <a:lnTo>
                  <a:pt x="6242" y="1162"/>
                </a:lnTo>
                <a:lnTo>
                  <a:pt x="6258" y="1174"/>
                </a:lnTo>
                <a:lnTo>
                  <a:pt x="6276" y="1184"/>
                </a:lnTo>
                <a:lnTo>
                  <a:pt x="6295" y="1192"/>
                </a:lnTo>
                <a:lnTo>
                  <a:pt x="6313" y="1200"/>
                </a:lnTo>
                <a:lnTo>
                  <a:pt x="6334" y="1207"/>
                </a:lnTo>
                <a:lnTo>
                  <a:pt x="6354" y="1214"/>
                </a:lnTo>
                <a:lnTo>
                  <a:pt x="6375" y="1220"/>
                </a:lnTo>
                <a:lnTo>
                  <a:pt x="6397" y="1224"/>
                </a:lnTo>
                <a:lnTo>
                  <a:pt x="6419" y="1228"/>
                </a:lnTo>
                <a:lnTo>
                  <a:pt x="6443" y="1230"/>
                </a:lnTo>
                <a:lnTo>
                  <a:pt x="6466" y="1232"/>
                </a:lnTo>
                <a:lnTo>
                  <a:pt x="6491" y="1232"/>
                </a:lnTo>
                <a:lnTo>
                  <a:pt x="6515" y="1232"/>
                </a:lnTo>
                <a:lnTo>
                  <a:pt x="6540" y="1231"/>
                </a:lnTo>
                <a:lnTo>
                  <a:pt x="6563" y="1229"/>
                </a:lnTo>
                <a:lnTo>
                  <a:pt x="6585" y="1227"/>
                </a:lnTo>
                <a:lnTo>
                  <a:pt x="6606" y="1225"/>
                </a:lnTo>
                <a:lnTo>
                  <a:pt x="6627" y="1222"/>
                </a:lnTo>
                <a:lnTo>
                  <a:pt x="6646" y="1218"/>
                </a:lnTo>
                <a:lnTo>
                  <a:pt x="6664" y="1213"/>
                </a:lnTo>
                <a:lnTo>
                  <a:pt x="6699" y="1205"/>
                </a:lnTo>
                <a:lnTo>
                  <a:pt x="6729" y="1196"/>
                </a:lnTo>
                <a:lnTo>
                  <a:pt x="6755" y="1186"/>
                </a:lnTo>
                <a:lnTo>
                  <a:pt x="6778" y="1177"/>
                </a:lnTo>
                <a:lnTo>
                  <a:pt x="6749" y="1064"/>
                </a:lnTo>
                <a:lnTo>
                  <a:pt x="6728" y="1074"/>
                </a:lnTo>
                <a:lnTo>
                  <a:pt x="6704" y="1083"/>
                </a:lnTo>
                <a:lnTo>
                  <a:pt x="6679" y="1090"/>
                </a:lnTo>
                <a:lnTo>
                  <a:pt x="6651" y="1096"/>
                </a:lnTo>
                <a:lnTo>
                  <a:pt x="6621" y="1102"/>
                </a:lnTo>
                <a:lnTo>
                  <a:pt x="6588" y="1106"/>
                </a:lnTo>
                <a:lnTo>
                  <a:pt x="6552" y="1108"/>
                </a:lnTo>
                <a:lnTo>
                  <a:pt x="6511" y="1109"/>
                </a:lnTo>
                <a:lnTo>
                  <a:pt x="6497" y="1109"/>
                </a:lnTo>
                <a:lnTo>
                  <a:pt x="6483" y="1108"/>
                </a:lnTo>
                <a:lnTo>
                  <a:pt x="6468" y="1107"/>
                </a:lnTo>
                <a:lnTo>
                  <a:pt x="6454" y="1105"/>
                </a:lnTo>
                <a:lnTo>
                  <a:pt x="6441" y="1103"/>
                </a:lnTo>
                <a:lnTo>
                  <a:pt x="6426" y="1100"/>
                </a:lnTo>
                <a:lnTo>
                  <a:pt x="6413" y="1096"/>
                </a:lnTo>
                <a:lnTo>
                  <a:pt x="6401" y="1092"/>
                </a:lnTo>
                <a:lnTo>
                  <a:pt x="6388" y="1088"/>
                </a:lnTo>
                <a:lnTo>
                  <a:pt x="6375" y="1083"/>
                </a:lnTo>
                <a:lnTo>
                  <a:pt x="6363" y="1077"/>
                </a:lnTo>
                <a:lnTo>
                  <a:pt x="6351" y="1071"/>
                </a:lnTo>
                <a:lnTo>
                  <a:pt x="6340" y="1063"/>
                </a:lnTo>
                <a:lnTo>
                  <a:pt x="6329" y="1056"/>
                </a:lnTo>
                <a:lnTo>
                  <a:pt x="6318" y="1048"/>
                </a:lnTo>
                <a:lnTo>
                  <a:pt x="6308" y="1040"/>
                </a:lnTo>
                <a:lnTo>
                  <a:pt x="6298" y="1031"/>
                </a:lnTo>
                <a:lnTo>
                  <a:pt x="6289" y="1020"/>
                </a:lnTo>
                <a:lnTo>
                  <a:pt x="6281" y="1010"/>
                </a:lnTo>
                <a:lnTo>
                  <a:pt x="6272" y="999"/>
                </a:lnTo>
                <a:lnTo>
                  <a:pt x="6264" y="987"/>
                </a:lnTo>
                <a:lnTo>
                  <a:pt x="6257" y="975"/>
                </a:lnTo>
                <a:lnTo>
                  <a:pt x="6250" y="961"/>
                </a:lnTo>
                <a:lnTo>
                  <a:pt x="6244" y="948"/>
                </a:lnTo>
                <a:lnTo>
                  <a:pt x="6239" y="933"/>
                </a:lnTo>
                <a:lnTo>
                  <a:pt x="6234" y="918"/>
                </a:lnTo>
                <a:lnTo>
                  <a:pt x="6230" y="902"/>
                </a:lnTo>
                <a:lnTo>
                  <a:pt x="6226" y="886"/>
                </a:lnTo>
                <a:lnTo>
                  <a:pt x="6223" y="868"/>
                </a:lnTo>
                <a:lnTo>
                  <a:pt x="6221" y="851"/>
                </a:lnTo>
                <a:lnTo>
                  <a:pt x="6219" y="832"/>
                </a:lnTo>
                <a:lnTo>
                  <a:pt x="6219" y="813"/>
                </a:lnTo>
                <a:lnTo>
                  <a:pt x="6820" y="813"/>
                </a:lnTo>
                <a:close/>
                <a:moveTo>
                  <a:pt x="6220" y="701"/>
                </a:moveTo>
                <a:lnTo>
                  <a:pt x="6223" y="680"/>
                </a:lnTo>
                <a:lnTo>
                  <a:pt x="6227" y="659"/>
                </a:lnTo>
                <a:lnTo>
                  <a:pt x="6234" y="638"/>
                </a:lnTo>
                <a:lnTo>
                  <a:pt x="6241" y="616"/>
                </a:lnTo>
                <a:lnTo>
                  <a:pt x="6250" y="594"/>
                </a:lnTo>
                <a:lnTo>
                  <a:pt x="6260" y="573"/>
                </a:lnTo>
                <a:lnTo>
                  <a:pt x="6271" y="553"/>
                </a:lnTo>
                <a:lnTo>
                  <a:pt x="6286" y="533"/>
                </a:lnTo>
                <a:lnTo>
                  <a:pt x="6293" y="524"/>
                </a:lnTo>
                <a:lnTo>
                  <a:pt x="6300" y="515"/>
                </a:lnTo>
                <a:lnTo>
                  <a:pt x="6309" y="507"/>
                </a:lnTo>
                <a:lnTo>
                  <a:pt x="6317" y="499"/>
                </a:lnTo>
                <a:lnTo>
                  <a:pt x="6326" y="492"/>
                </a:lnTo>
                <a:lnTo>
                  <a:pt x="6337" y="484"/>
                </a:lnTo>
                <a:lnTo>
                  <a:pt x="6347" y="477"/>
                </a:lnTo>
                <a:lnTo>
                  <a:pt x="6357" y="471"/>
                </a:lnTo>
                <a:lnTo>
                  <a:pt x="6368" y="466"/>
                </a:lnTo>
                <a:lnTo>
                  <a:pt x="6380" y="461"/>
                </a:lnTo>
                <a:lnTo>
                  <a:pt x="6392" y="457"/>
                </a:lnTo>
                <a:lnTo>
                  <a:pt x="6405" y="454"/>
                </a:lnTo>
                <a:lnTo>
                  <a:pt x="6417" y="451"/>
                </a:lnTo>
                <a:lnTo>
                  <a:pt x="6432" y="449"/>
                </a:lnTo>
                <a:lnTo>
                  <a:pt x="6446" y="448"/>
                </a:lnTo>
                <a:lnTo>
                  <a:pt x="6460" y="447"/>
                </a:lnTo>
                <a:lnTo>
                  <a:pt x="6476" y="448"/>
                </a:lnTo>
                <a:lnTo>
                  <a:pt x="6491" y="449"/>
                </a:lnTo>
                <a:lnTo>
                  <a:pt x="6506" y="451"/>
                </a:lnTo>
                <a:lnTo>
                  <a:pt x="6519" y="454"/>
                </a:lnTo>
                <a:lnTo>
                  <a:pt x="6533" y="458"/>
                </a:lnTo>
                <a:lnTo>
                  <a:pt x="6545" y="462"/>
                </a:lnTo>
                <a:lnTo>
                  <a:pt x="6556" y="467"/>
                </a:lnTo>
                <a:lnTo>
                  <a:pt x="6567" y="473"/>
                </a:lnTo>
                <a:lnTo>
                  <a:pt x="6578" y="479"/>
                </a:lnTo>
                <a:lnTo>
                  <a:pt x="6588" y="487"/>
                </a:lnTo>
                <a:lnTo>
                  <a:pt x="6597" y="494"/>
                </a:lnTo>
                <a:lnTo>
                  <a:pt x="6605" y="501"/>
                </a:lnTo>
                <a:lnTo>
                  <a:pt x="6613" y="510"/>
                </a:lnTo>
                <a:lnTo>
                  <a:pt x="6620" y="518"/>
                </a:lnTo>
                <a:lnTo>
                  <a:pt x="6628" y="527"/>
                </a:lnTo>
                <a:lnTo>
                  <a:pt x="6634" y="537"/>
                </a:lnTo>
                <a:lnTo>
                  <a:pt x="6639" y="547"/>
                </a:lnTo>
                <a:lnTo>
                  <a:pt x="6645" y="557"/>
                </a:lnTo>
                <a:lnTo>
                  <a:pt x="6649" y="566"/>
                </a:lnTo>
                <a:lnTo>
                  <a:pt x="6654" y="577"/>
                </a:lnTo>
                <a:lnTo>
                  <a:pt x="6661" y="598"/>
                </a:lnTo>
                <a:lnTo>
                  <a:pt x="6666" y="619"/>
                </a:lnTo>
                <a:lnTo>
                  <a:pt x="6670" y="641"/>
                </a:lnTo>
                <a:lnTo>
                  <a:pt x="6673" y="661"/>
                </a:lnTo>
                <a:lnTo>
                  <a:pt x="6674" y="682"/>
                </a:lnTo>
                <a:lnTo>
                  <a:pt x="6674" y="701"/>
                </a:lnTo>
                <a:lnTo>
                  <a:pt x="6220" y="70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Group 5"/>
          <p:cNvGrpSpPr>
            <a:grpSpLocks noChangeAspect="1"/>
          </p:cNvGrpSpPr>
          <p:nvPr/>
        </p:nvGrpSpPr>
        <p:grpSpPr bwMode="auto">
          <a:xfrm>
            <a:off x="423863" y="428625"/>
            <a:ext cx="3262312" cy="376238"/>
            <a:chOff x="267" y="270"/>
            <a:chExt cx="2055" cy="237"/>
          </a:xfrm>
        </p:grpSpPr>
        <p:sp>
          <p:nvSpPr>
            <p:cNvPr id="14" name="AutoShape 4"/>
            <p:cNvSpPr>
              <a:spLocks noChangeAspect="1" noChangeArrowheads="1" noTextEdit="1"/>
            </p:cNvSpPr>
            <p:nvPr userDrawn="1"/>
          </p:nvSpPr>
          <p:spPr bwMode="auto">
            <a:xfrm>
              <a:off x="267" y="270"/>
              <a:ext cx="2055" cy="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noEditPoints="1"/>
            </p:cNvSpPr>
            <p:nvPr userDrawn="1"/>
          </p:nvSpPr>
          <p:spPr bwMode="auto">
            <a:xfrm>
              <a:off x="1382" y="270"/>
              <a:ext cx="462" cy="8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noEditPoints="1"/>
            </p:cNvSpPr>
            <p:nvPr userDrawn="1"/>
          </p:nvSpPr>
          <p:spPr bwMode="auto">
            <a:xfrm>
              <a:off x="617" y="270"/>
              <a:ext cx="737" cy="8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noEditPoints="1"/>
            </p:cNvSpPr>
            <p:nvPr userDrawn="1"/>
          </p:nvSpPr>
          <p:spPr bwMode="auto">
            <a:xfrm>
              <a:off x="267" y="271"/>
              <a:ext cx="311" cy="78"/>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userDrawn="1"/>
          </p:nvSpPr>
          <p:spPr bwMode="auto">
            <a:xfrm>
              <a:off x="1328" y="402"/>
              <a:ext cx="994" cy="10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rgbClr val="B4D7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Freeform 9"/>
          <p:cNvSpPr>
            <a:spLocks noEditPoints="1"/>
          </p:cNvSpPr>
          <p:nvPr/>
        </p:nvSpPr>
        <p:spPr bwMode="auto">
          <a:xfrm>
            <a:off x="8182185" y="424798"/>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0" name="Picture 4" descr="Q:\Repro 2\New guidelines 2011_12\Final 260411\PPT\OLD\050511\WMF\TATA Patter revised.wmf"/>
          <p:cNvPicPr>
            <a:picLocks noChangeAspect="1" noChangeArrowheads="1"/>
          </p:cNvPicPr>
          <p:nvPr/>
        </p:nvPicPr>
        <p:blipFill>
          <a:blip r:embed="rId3" cstate="print"/>
          <a:srcRect/>
          <a:stretch>
            <a:fillRect/>
          </a:stretch>
        </p:blipFill>
        <p:spPr bwMode="auto">
          <a:xfrm>
            <a:off x="0" y="1345406"/>
            <a:ext cx="2461565" cy="1260043"/>
          </a:xfrm>
          <a:prstGeom prst="rect">
            <a:avLst/>
          </a:prstGeom>
          <a:noFill/>
        </p:spPr>
      </p:pic>
    </p:spTree>
  </p:cSld>
  <p:clrMap bg1="lt1" tx1="dk1" bg2="lt2" tx2="dk2" accent1="accent1" accent2="accent2" accent3="accent3" accent4="accent4" accent5="accent5" accent6="accent6" hlink="hlink" folHlink="folHlink"/>
  <p:sldLayoutIdLst>
    <p:sldLayoutId id="2147483847" r:id="rId1"/>
  </p:sldLayoutIdLst>
  <p:txStyles>
    <p:titleStyle>
      <a:lvl1pPr algn="l" defTabSz="914400" rtl="0" eaLnBrk="1" latinLnBrk="0" hangingPunct="1">
        <a:spcBef>
          <a:spcPct val="0"/>
        </a:spcBef>
        <a:buNone/>
        <a:defRPr sz="3000" kern="1200">
          <a:solidFill>
            <a:schemeClr val="bg1"/>
          </a:solidFill>
          <a:latin typeface="Myriad Pro"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4.xml"/><Relationship Id="rId7" Type="http://schemas.openxmlformats.org/officeDocument/2006/relationships/slide" Target="slide1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61.xml"/><Relationship Id="rId5" Type="http://schemas.openxmlformats.org/officeDocument/2006/relationships/slide" Target="slide3.xml"/><Relationship Id="rId10" Type="http://schemas.openxmlformats.org/officeDocument/2006/relationships/slide" Target="slide51.xml"/><Relationship Id="rId4" Type="http://schemas.openxmlformats.org/officeDocument/2006/relationships/slide" Target="slide2.xml"/><Relationship Id="rId9" Type="http://schemas.openxmlformats.org/officeDocument/2006/relationships/slide" Target="slide31.xml"/></Relationships>
</file>

<file path=ppt/slides/_rels/slide1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4.xml"/><Relationship Id="rId7" Type="http://schemas.openxmlformats.org/officeDocument/2006/relationships/slide" Target="slide1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61.xml"/><Relationship Id="rId5" Type="http://schemas.openxmlformats.org/officeDocument/2006/relationships/slide" Target="slide3.xml"/><Relationship Id="rId10" Type="http://schemas.openxmlformats.org/officeDocument/2006/relationships/slide" Target="slide51.xml"/><Relationship Id="rId4" Type="http://schemas.openxmlformats.org/officeDocument/2006/relationships/slide" Target="slide2.xml"/><Relationship Id="rId9" Type="http://schemas.openxmlformats.org/officeDocument/2006/relationships/slide" Target="slide31.xml"/></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chart" Target="../charts/chart10.xml"/></Relationships>
</file>

<file path=ppt/slides/_rels/slide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3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2.xml"/><Relationship Id="rId5" Type="http://schemas.openxmlformats.org/officeDocument/2006/relationships/slide" Target="slide17.xml"/><Relationship Id="rId10" Type="http://schemas.openxmlformats.org/officeDocument/2006/relationships/image" Target="../media/image10.jpeg"/><Relationship Id="rId4" Type="http://schemas.openxmlformats.org/officeDocument/2006/relationships/slide" Target="slide14.xml"/><Relationship Id="rId9" Type="http://schemas.openxmlformats.org/officeDocument/2006/relationships/slide" Target="slide61.xml"/></Relationships>
</file>

<file path=ppt/slides/_rels/slide2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chart" Target="../charts/chart12.xml"/></Relationships>
</file>

<file path=ppt/slides/_rels/slide2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chart" Target="../charts/chart14.xml"/></Relationships>
</file>

<file path=ppt/slides/_rels/slide2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notesSlide" Target="../notesSlides/notesSlide20.xml"/><Relationship Id="rId7" Type="http://schemas.openxmlformats.org/officeDocument/2006/relationships/oleObject" Target="../embeddings/Microsoft_Office_Excel_97-2003_Worksheet4.xls"/><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Microsoft_Office_Excel_97-2003_Worksheet3.xls"/><Relationship Id="rId5" Type="http://schemas.openxmlformats.org/officeDocument/2006/relationships/oleObject" Target="../embeddings/Microsoft_Office_Excel_97-2003_Worksheet2.xls"/><Relationship Id="rId4" Type="http://schemas.openxmlformats.org/officeDocument/2006/relationships/oleObject" Target="../embeddings/Microsoft_Office_Excel_97-2003_Worksheet1.xls"/></Relationships>
</file>

<file path=ppt/slides/_rels/slide23.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4.xml"/><Relationship Id="rId7" Type="http://schemas.openxmlformats.org/officeDocument/2006/relationships/slide" Target="slide1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61.xml"/><Relationship Id="rId5" Type="http://schemas.openxmlformats.org/officeDocument/2006/relationships/slide" Target="slide3.xml"/><Relationship Id="rId10" Type="http://schemas.openxmlformats.org/officeDocument/2006/relationships/slide" Target="slide51.xml"/><Relationship Id="rId4" Type="http://schemas.openxmlformats.org/officeDocument/2006/relationships/slide" Target="slide2.xml"/><Relationship Id="rId9" Type="http://schemas.openxmlformats.org/officeDocument/2006/relationships/slide" Target="slide3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xml"/><Relationship Id="rId7" Type="http://schemas.openxmlformats.org/officeDocument/2006/relationships/slide" Target="slide3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2.xml"/><Relationship Id="rId5" Type="http://schemas.openxmlformats.org/officeDocument/2006/relationships/slide" Target="slide17.xml"/><Relationship Id="rId10" Type="http://schemas.openxmlformats.org/officeDocument/2006/relationships/slide" Target="slide4.xml"/><Relationship Id="rId4" Type="http://schemas.openxmlformats.org/officeDocument/2006/relationships/slide" Target="slide14.xml"/><Relationship Id="rId9" Type="http://schemas.openxmlformats.org/officeDocument/2006/relationships/slide" Target="slide6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4.xml"/><Relationship Id="rId7" Type="http://schemas.openxmlformats.org/officeDocument/2006/relationships/slide" Target="slide1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61.xml"/><Relationship Id="rId5" Type="http://schemas.openxmlformats.org/officeDocument/2006/relationships/slide" Target="slide3.xml"/><Relationship Id="rId10" Type="http://schemas.openxmlformats.org/officeDocument/2006/relationships/slide" Target="slide51.xml"/><Relationship Id="rId4" Type="http://schemas.openxmlformats.org/officeDocument/2006/relationships/slide" Target="slide2.xml"/><Relationship Id="rId9" Type="http://schemas.openxmlformats.org/officeDocument/2006/relationships/slide" Target="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image" Target="../media/image40.jpeg"/></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50.xml.rels><?xml version="1.0" encoding="UTF-8" standalone="yes"?>
<Relationships xmlns="http://schemas.openxmlformats.org/package/2006/relationships"><Relationship Id="rId3" Type="http://schemas.openxmlformats.org/officeDocument/2006/relationships/hyperlink" Target="http://www.google.co.in/imgres?imgurl=http://img.directindustry.com/images_di/photo-g/programmable-system-on-chip-soc-194117.jpg&amp;imgrefurl=http://bookmymedicine.com/modules/com_fireboard/?soc-chip-725&amp;usg=__rGf9FfHurCN2DRxb9t2T8hDwUw8=&amp;h=231&amp;w=300&amp;sz=29&amp;hl=en&amp;start=15&amp;sig2=u_YSA31QkCa2laQL5R_c9Q&amp;zoom=1&amp;um=1&amp;itbs=1&amp;tbnid=hFlDC0kW48BshM:&amp;tbnh=89&amp;tbnw=116&amp;prev=/search?q=system+on+chip&amp;um=1&amp;hl=en&amp;tbm=isch&amp;ei=OcjkTZm3HMPsrQfok73qB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5.jpeg"/></Relationships>
</file>

<file path=ppt/slides/_rels/slide51.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4.xml"/><Relationship Id="rId7" Type="http://schemas.openxmlformats.org/officeDocument/2006/relationships/slide" Target="slide17.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61.xml"/><Relationship Id="rId5" Type="http://schemas.openxmlformats.org/officeDocument/2006/relationships/slide" Target="slide3.xml"/><Relationship Id="rId10" Type="http://schemas.openxmlformats.org/officeDocument/2006/relationships/slide" Target="slide51.xml"/><Relationship Id="rId4" Type="http://schemas.openxmlformats.org/officeDocument/2006/relationships/slide" Target="slide2.xml"/><Relationship Id="rId9" Type="http://schemas.openxmlformats.org/officeDocument/2006/relationships/slide" Target="slide31.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0.jpeg"/><Relationship Id="rId4" Type="http://schemas.openxmlformats.org/officeDocument/2006/relationships/image" Target="../media/image49.jpe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4.xml"/><Relationship Id="rId7" Type="http://schemas.openxmlformats.org/officeDocument/2006/relationships/slide" Target="slide17.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61.xml"/><Relationship Id="rId5" Type="http://schemas.openxmlformats.org/officeDocument/2006/relationships/slide" Target="slide3.xml"/><Relationship Id="rId10" Type="http://schemas.openxmlformats.org/officeDocument/2006/relationships/slide" Target="slide51.xml"/><Relationship Id="rId4" Type="http://schemas.openxmlformats.org/officeDocument/2006/relationships/slide" Target="slide2.xml"/><Relationship Id="rId9" Type="http://schemas.openxmlformats.org/officeDocument/2006/relationships/slide" Target="slide31.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68.xml.rels><?xml version="1.0" encoding="UTF-8" standalone="yes"?>
<Relationships xmlns="http://schemas.openxmlformats.org/package/2006/relationships"><Relationship Id="rId3" Type="http://schemas.openxmlformats.org/officeDocument/2006/relationships/hyperlink" Target="mailto:parikshit.soni@tcs.com" TargetMode="External"/><Relationship Id="rId2" Type="http://schemas.openxmlformats.org/officeDocument/2006/relationships/hyperlink" Target="mailto:aditi.royghatak@tcs.com" TargetMode="External"/><Relationship Id="rId1" Type="http://schemas.openxmlformats.org/officeDocument/2006/relationships/slideLayout" Target="../slideLayouts/slideLayout8.xml"/><Relationship Id="rId5" Type="http://schemas.openxmlformats.org/officeDocument/2006/relationships/image" Target="../media/image51.jpeg"/><Relationship Id="rId4" Type="http://schemas.openxmlformats.org/officeDocument/2006/relationships/hyperlink" Target="https://knowmax.ultimatix.net/sites/mrkt-corpfn/mrktint/default.aspx"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352800"/>
            <a:ext cx="8420100" cy="685800"/>
          </a:xfrm>
        </p:spPr>
        <p:txBody>
          <a:bodyPr rtlCol="0"/>
          <a:lstStyle/>
          <a:p>
            <a:pPr eaLnBrk="1" fontAlgn="auto" hangingPunct="1">
              <a:spcBef>
                <a:spcPts val="0"/>
              </a:spcBef>
              <a:spcAft>
                <a:spcPts val="0"/>
              </a:spcAft>
              <a:defRPr/>
            </a:pPr>
            <a:r>
              <a:rPr sz="3000" b="1" smtClean="0"/>
              <a:t>Global Semiconductor MI</a:t>
            </a:r>
            <a:endParaRPr sz="3000" b="1"/>
          </a:p>
        </p:txBody>
      </p:sp>
      <p:sp>
        <p:nvSpPr>
          <p:cNvPr id="9219" name="Subtitle 2"/>
          <p:cNvSpPr>
            <a:spLocks noGrp="1"/>
          </p:cNvSpPr>
          <p:nvPr>
            <p:ph type="subTitle" idx="1"/>
          </p:nvPr>
        </p:nvSpPr>
        <p:spPr>
          <a:xfrm>
            <a:off x="361950" y="4133850"/>
            <a:ext cx="8439150" cy="1047750"/>
          </a:xfrm>
        </p:spPr>
        <p:txBody>
          <a:bodyPr>
            <a:normAutofit fontScale="32500" lnSpcReduction="20000"/>
          </a:bodyPr>
          <a:lstStyle/>
          <a:p>
            <a:pPr>
              <a:buClr>
                <a:srgbClr val="4E84C4"/>
              </a:buClr>
              <a:defRPr/>
            </a:pPr>
            <a:r>
              <a:rPr sz="6200" b="1" dirty="0" smtClean="0">
                <a:solidFill>
                  <a:schemeClr val="bg1"/>
                </a:solidFill>
              </a:rPr>
              <a:t>Corporate Research Desk</a:t>
            </a:r>
          </a:p>
          <a:p>
            <a:pPr>
              <a:buClr>
                <a:srgbClr val="4E84C4"/>
              </a:buClr>
              <a:defRPr/>
            </a:pPr>
            <a:endParaRPr sz="6200" dirty="0" smtClean="0">
              <a:solidFill>
                <a:schemeClr val="bg1"/>
              </a:solidFill>
            </a:endParaRPr>
          </a:p>
          <a:p>
            <a:pPr>
              <a:buClr>
                <a:srgbClr val="4E84C4"/>
              </a:buClr>
              <a:defRPr/>
            </a:pPr>
            <a:r>
              <a:rPr sz="5500" dirty="0" smtClean="0">
                <a:solidFill>
                  <a:schemeClr val="bg1"/>
                </a:solidFill>
              </a:rPr>
              <a:t>July, </a:t>
            </a:r>
            <a:r>
              <a:rPr sz="5500" dirty="0" smtClean="0">
                <a:solidFill>
                  <a:schemeClr val="bg1"/>
                </a:solidFill>
              </a:rPr>
              <a:t>2012</a:t>
            </a:r>
          </a:p>
          <a:p>
            <a:pPr eaLnBrk="1" hangingPunct="1">
              <a:defRPr/>
            </a:pPr>
            <a:endParaRPr dirty="0" smtClean="0">
              <a:latin typeface="Myriad Pro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279525" y="0"/>
            <a:ext cx="6797675" cy="762000"/>
          </a:xfrm>
        </p:spPr>
        <p:txBody>
          <a:bodyPr/>
          <a:lstStyle/>
          <a:p>
            <a:r>
              <a:rPr sz="2000" b="1" smtClean="0">
                <a:solidFill>
                  <a:srgbClr val="FFFFFF"/>
                </a:solidFill>
                <a:latin typeface="Myriad Pro"/>
              </a:rPr>
              <a:t>Global Semiconductor MI: Market Scenario</a:t>
            </a:r>
            <a:br>
              <a:rPr sz="2000" b="1" smtClean="0">
                <a:solidFill>
                  <a:srgbClr val="FFFFFF"/>
                </a:solidFill>
                <a:latin typeface="Myriad Pro"/>
              </a:rPr>
            </a:br>
            <a:r>
              <a:rPr sz="2000" smtClean="0">
                <a:solidFill>
                  <a:srgbClr val="FFFFFF"/>
                </a:solidFill>
                <a:latin typeface="Myriad Pro"/>
              </a:rPr>
              <a:t>Current Industry Trend</a:t>
            </a:r>
            <a:endParaRPr sz="1800" smtClean="0">
              <a:latin typeface="Myriad Pro"/>
            </a:endParaRPr>
          </a:p>
        </p:txBody>
      </p:sp>
      <p:sp>
        <p:nvSpPr>
          <p:cNvPr id="4" name="Slide Number Placeholder 3"/>
          <p:cNvSpPr>
            <a:spLocks noGrp="1"/>
          </p:cNvSpPr>
          <p:nvPr>
            <p:ph type="sldNum" sz="quarter" idx="11"/>
          </p:nvPr>
        </p:nvSpPr>
        <p:spPr/>
        <p:txBody>
          <a:bodyPr/>
          <a:lstStyle/>
          <a:p>
            <a:pPr>
              <a:defRPr/>
            </a:pPr>
            <a:fld id="{3B3537BE-4976-4A80-AF8F-B0CFFA4BE060}" type="slidenum">
              <a:rPr lang="en-US" smtClean="0"/>
              <a:pPr>
                <a:defRPr/>
              </a:pPr>
              <a:t>10</a:t>
            </a:fld>
            <a:endParaRPr lang="en-US" dirty="0"/>
          </a:p>
        </p:txBody>
      </p:sp>
      <p:sp>
        <p:nvSpPr>
          <p:cNvPr id="5" name="AutoShape 7"/>
          <p:cNvSpPr>
            <a:spLocks noChangeArrowheads="1"/>
          </p:cNvSpPr>
          <p:nvPr/>
        </p:nvSpPr>
        <p:spPr bwMode="auto">
          <a:xfrm>
            <a:off x="152400" y="990600"/>
            <a:ext cx="8763000" cy="6858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1125" indent="-111125" algn="just">
              <a:lnSpc>
                <a:spcPct val="120000"/>
              </a:lnSpc>
              <a:buFont typeface="Arial" pitchFamily="34" charset="0"/>
              <a:buChar char="•"/>
            </a:pPr>
            <a:r>
              <a:rPr lang="en-US" sz="1200" dirty="0" smtClean="0">
                <a:latin typeface="+mj-lt"/>
              </a:rPr>
              <a:t>Worldwide sales of semiconductors reached </a:t>
            </a:r>
            <a:r>
              <a:rPr lang="en-US" sz="1200" b="1" dirty="0" smtClean="0">
                <a:latin typeface="+mj-lt"/>
              </a:rPr>
              <a:t>$24.1 billion </a:t>
            </a:r>
            <a:r>
              <a:rPr lang="en-US" sz="1200" dirty="0" smtClean="0">
                <a:latin typeface="+mj-lt"/>
              </a:rPr>
              <a:t>for the month of </a:t>
            </a:r>
            <a:r>
              <a:rPr lang="en-US" sz="1200" b="1" dirty="0" smtClean="0">
                <a:latin typeface="+mj-lt"/>
              </a:rPr>
              <a:t>April 2012, </a:t>
            </a:r>
            <a:r>
              <a:rPr lang="en-US" sz="1200" dirty="0" smtClean="0">
                <a:latin typeface="+mj-lt"/>
              </a:rPr>
              <a:t>a </a:t>
            </a:r>
            <a:r>
              <a:rPr lang="en-US" sz="1200" b="1" dirty="0" smtClean="0">
                <a:latin typeface="+mj-lt"/>
              </a:rPr>
              <a:t>3.4%</a:t>
            </a:r>
            <a:r>
              <a:rPr lang="en-US" sz="1200" dirty="0" smtClean="0">
                <a:latin typeface="+mj-lt"/>
              </a:rPr>
              <a:t> increase from </a:t>
            </a:r>
            <a:r>
              <a:rPr lang="en-US" sz="1200" b="1" dirty="0" smtClean="0">
                <a:latin typeface="+mj-lt"/>
              </a:rPr>
              <a:t>March 2012 </a:t>
            </a:r>
            <a:r>
              <a:rPr lang="en-US" sz="1200" dirty="0" smtClean="0">
                <a:latin typeface="+mj-lt"/>
              </a:rPr>
              <a:t>when sales were </a:t>
            </a:r>
            <a:r>
              <a:rPr lang="en-US" sz="1200" b="1" dirty="0" smtClean="0">
                <a:latin typeface="+mj-lt"/>
              </a:rPr>
              <a:t>$23.3 billion. </a:t>
            </a:r>
            <a:r>
              <a:rPr lang="en-US" sz="1200" dirty="0" smtClean="0">
                <a:latin typeface="+mj-lt"/>
              </a:rPr>
              <a:t>This </a:t>
            </a:r>
            <a:r>
              <a:rPr lang="en-US" sz="1200" b="1" dirty="0" smtClean="0">
                <a:latin typeface="+mj-lt"/>
              </a:rPr>
              <a:t>marks the largest month-over-month growth </a:t>
            </a:r>
            <a:r>
              <a:rPr lang="en-US" sz="1200" dirty="0" smtClean="0">
                <a:latin typeface="+mj-lt"/>
              </a:rPr>
              <a:t>for the industry since May 2010</a:t>
            </a:r>
            <a:endParaRPr lang="en-US" sz="1200" b="1" dirty="0" smtClean="0">
              <a:latin typeface="+mj-lt"/>
            </a:endParaRPr>
          </a:p>
        </p:txBody>
      </p:sp>
      <p:sp>
        <p:nvSpPr>
          <p:cNvPr id="6" name="AutoShape 7"/>
          <p:cNvSpPr>
            <a:spLocks noChangeArrowheads="1"/>
          </p:cNvSpPr>
          <p:nvPr/>
        </p:nvSpPr>
        <p:spPr bwMode="auto">
          <a:xfrm>
            <a:off x="152400" y="2286000"/>
            <a:ext cx="8839200" cy="3581400"/>
          </a:xfrm>
          <a:prstGeom prst="roundRect">
            <a:avLst>
              <a:gd name="adj" fmla="val 1779"/>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3931920" anchor="ctr"/>
          <a:lstStyle/>
          <a:p>
            <a:pPr marL="111125" indent="-111125" algn="just">
              <a:lnSpc>
                <a:spcPct val="120000"/>
              </a:lnSpc>
              <a:buFont typeface="Arial" pitchFamily="34" charset="0"/>
              <a:buChar char="•"/>
            </a:pPr>
            <a:r>
              <a:rPr lang="en-US" sz="1200" dirty="0" smtClean="0">
                <a:latin typeface="+mj-lt"/>
              </a:rPr>
              <a:t>Semiconductor stockpiles held by chip suppliers increased during the first quarter of 2012, but the </a:t>
            </a:r>
            <a:r>
              <a:rPr lang="en-US" sz="1200" b="1" dirty="0" smtClean="0">
                <a:latin typeface="+mj-lt"/>
              </a:rPr>
              <a:t>rise in inventory for a second straight quarter was driven by the anticipation of higher demand from customers</a:t>
            </a:r>
          </a:p>
          <a:p>
            <a:pPr marL="111125" indent="-111125" algn="just">
              <a:lnSpc>
                <a:spcPct val="120000"/>
              </a:lnSpc>
              <a:buFont typeface="Arial" pitchFamily="34" charset="0"/>
              <a:buChar char="•"/>
            </a:pPr>
            <a:r>
              <a:rPr lang="en-US" sz="1200" dirty="0" smtClean="0">
                <a:latin typeface="+mj-lt"/>
              </a:rPr>
              <a:t>A look at </a:t>
            </a:r>
            <a:r>
              <a:rPr lang="en-US" sz="1200" b="1" dirty="0" smtClean="0">
                <a:latin typeface="+mj-lt"/>
              </a:rPr>
              <a:t>customer inventory trends in the fourth quarter of 2011 </a:t>
            </a:r>
            <a:r>
              <a:rPr lang="en-US" sz="1200" dirty="0" smtClean="0">
                <a:latin typeface="+mj-lt"/>
              </a:rPr>
              <a:t>reveals a broad-based </a:t>
            </a:r>
            <a:r>
              <a:rPr lang="en-US" sz="1200" b="1" dirty="0" smtClean="0">
                <a:latin typeface="+mj-lt"/>
              </a:rPr>
              <a:t>decrease in stockpiles among major semiconductor purchasers.</a:t>
            </a:r>
          </a:p>
          <a:p>
            <a:pPr marL="111125" indent="-111125" algn="just">
              <a:lnSpc>
                <a:spcPct val="120000"/>
              </a:lnSpc>
              <a:buFont typeface="Arial" pitchFamily="34" charset="0"/>
              <a:buChar char="•"/>
            </a:pPr>
            <a:r>
              <a:rPr lang="en-US" sz="1200" b="1" dirty="0" smtClean="0">
                <a:latin typeface="+mj-lt"/>
              </a:rPr>
              <a:t>Customer inventory trend –</a:t>
            </a:r>
          </a:p>
          <a:p>
            <a:pPr marL="395288" indent="-168275" algn="just">
              <a:lnSpc>
                <a:spcPct val="120000"/>
              </a:lnSpc>
              <a:buFont typeface="Wingdings" pitchFamily="2" charset="2"/>
              <a:buChar char="ü"/>
            </a:pPr>
            <a:r>
              <a:rPr lang="en-US" sz="1200" b="1" dirty="0" smtClean="0">
                <a:latin typeface="+mj-lt"/>
              </a:rPr>
              <a:t>Electronics distributor </a:t>
            </a:r>
            <a:r>
              <a:rPr lang="en-US" sz="1200" dirty="0" smtClean="0">
                <a:latin typeface="+mj-lt"/>
              </a:rPr>
              <a:t>segment fell to </a:t>
            </a:r>
            <a:r>
              <a:rPr lang="en-US" sz="1200" b="1" dirty="0" smtClean="0">
                <a:latin typeface="+mj-lt"/>
              </a:rPr>
              <a:t>36.9% of revenue </a:t>
            </a:r>
            <a:r>
              <a:rPr lang="en-US" sz="1200" dirty="0" smtClean="0">
                <a:latin typeface="+mj-lt"/>
              </a:rPr>
              <a:t>in the </a:t>
            </a:r>
            <a:r>
              <a:rPr lang="en-US" sz="1200" b="1" dirty="0" smtClean="0">
                <a:latin typeface="+mj-lt"/>
              </a:rPr>
              <a:t>fourth quarter</a:t>
            </a:r>
            <a:r>
              <a:rPr lang="en-US" sz="1200" dirty="0" smtClean="0">
                <a:latin typeface="+mj-lt"/>
              </a:rPr>
              <a:t>, </a:t>
            </a:r>
            <a:r>
              <a:rPr lang="en-US" sz="1200" b="1" dirty="0" smtClean="0">
                <a:latin typeface="+mj-lt"/>
              </a:rPr>
              <a:t>down from 41.7% in the third quarter.</a:t>
            </a:r>
            <a:r>
              <a:rPr lang="en-US" sz="1200" dirty="0" smtClean="0">
                <a:latin typeface="+mj-lt"/>
              </a:rPr>
              <a:t> </a:t>
            </a:r>
          </a:p>
          <a:p>
            <a:pPr marL="395288" indent="-168275" algn="just">
              <a:lnSpc>
                <a:spcPct val="120000"/>
              </a:lnSpc>
              <a:buFont typeface="Wingdings" pitchFamily="2" charset="2"/>
              <a:buChar char="ü"/>
            </a:pPr>
            <a:r>
              <a:rPr lang="en-US" sz="1200" b="1" dirty="0" smtClean="0">
                <a:solidFill>
                  <a:prstClr val="black"/>
                </a:solidFill>
                <a:latin typeface="Calibri"/>
              </a:rPr>
              <a:t>EMS providers- </a:t>
            </a:r>
            <a:r>
              <a:rPr lang="en-US" sz="1200" b="1" dirty="0" smtClean="0">
                <a:latin typeface="+mj-lt"/>
              </a:rPr>
              <a:t>24.9%</a:t>
            </a:r>
            <a:r>
              <a:rPr lang="en-US" sz="1200" dirty="0" smtClean="0">
                <a:latin typeface="+mj-lt"/>
              </a:rPr>
              <a:t> down from </a:t>
            </a:r>
            <a:r>
              <a:rPr lang="en-US" sz="1200" b="1" dirty="0" smtClean="0">
                <a:latin typeface="+mj-lt"/>
              </a:rPr>
              <a:t>26.7%</a:t>
            </a:r>
          </a:p>
          <a:p>
            <a:pPr marL="395288" indent="-168275" algn="just">
              <a:lnSpc>
                <a:spcPct val="120000"/>
              </a:lnSpc>
              <a:buFont typeface="Wingdings" pitchFamily="2" charset="2"/>
              <a:buChar char="ü"/>
            </a:pPr>
            <a:r>
              <a:rPr lang="en-US" sz="1200" b="1" dirty="0" smtClean="0">
                <a:solidFill>
                  <a:prstClr val="black"/>
                </a:solidFill>
                <a:latin typeface="Calibri"/>
              </a:rPr>
              <a:t>Original equipment manufacturers in the storage segment- </a:t>
            </a:r>
            <a:r>
              <a:rPr lang="en-US" sz="1200" b="1" dirty="0" smtClean="0">
                <a:latin typeface="+mj-lt"/>
              </a:rPr>
              <a:t>20.8% </a:t>
            </a:r>
            <a:r>
              <a:rPr lang="en-US" sz="1200" dirty="0" smtClean="0">
                <a:latin typeface="+mj-lt"/>
              </a:rPr>
              <a:t>down from </a:t>
            </a:r>
            <a:r>
              <a:rPr lang="en-US" sz="1200" b="1" dirty="0" smtClean="0">
                <a:latin typeface="+mj-lt"/>
              </a:rPr>
              <a:t>21.5% </a:t>
            </a:r>
          </a:p>
          <a:p>
            <a:pPr marL="395288" indent="-168275" algn="just">
              <a:lnSpc>
                <a:spcPct val="120000"/>
              </a:lnSpc>
              <a:buFont typeface="Wingdings" pitchFamily="2" charset="2"/>
              <a:buChar char="ü"/>
            </a:pPr>
            <a:r>
              <a:rPr lang="en-US" sz="1200" b="1" dirty="0" smtClean="0">
                <a:solidFill>
                  <a:prstClr val="black"/>
                </a:solidFill>
                <a:latin typeface="Calibri"/>
              </a:rPr>
              <a:t>Handset makers- </a:t>
            </a:r>
            <a:r>
              <a:rPr lang="en-US" sz="1200" b="1" dirty="0" smtClean="0">
                <a:latin typeface="+mj-lt"/>
              </a:rPr>
              <a:t>9.6% </a:t>
            </a:r>
            <a:r>
              <a:rPr lang="en-US" sz="1200" dirty="0" smtClean="0">
                <a:latin typeface="+mj-lt"/>
              </a:rPr>
              <a:t>down from </a:t>
            </a:r>
            <a:r>
              <a:rPr lang="en-US" sz="1200" b="1" dirty="0" smtClean="0">
                <a:latin typeface="+mj-lt"/>
              </a:rPr>
              <a:t>13.8%</a:t>
            </a:r>
          </a:p>
          <a:p>
            <a:pPr marL="111125" indent="-111125" algn="just">
              <a:lnSpc>
                <a:spcPct val="120000"/>
              </a:lnSpc>
              <a:buFont typeface="Arial" pitchFamily="34" charset="0"/>
              <a:buChar char="•"/>
            </a:pPr>
            <a:endParaRPr lang="en-US" sz="1200" b="1" dirty="0" smtClean="0">
              <a:latin typeface="+mj-lt"/>
            </a:endParaRPr>
          </a:p>
        </p:txBody>
      </p:sp>
      <p:pic>
        <p:nvPicPr>
          <p:cNvPr id="102402" name="Picture 2" descr="http://www.isuppli.com/PublishingImages/Press%20Releases/2012-06-05_inventory.jpg"/>
          <p:cNvPicPr>
            <a:picLocks noChangeAspect="1" noChangeArrowheads="1"/>
          </p:cNvPicPr>
          <p:nvPr/>
        </p:nvPicPr>
        <p:blipFill>
          <a:blip r:embed="rId3" cstate="print"/>
          <a:srcRect/>
          <a:stretch>
            <a:fillRect/>
          </a:stretch>
        </p:blipFill>
        <p:spPr bwMode="auto">
          <a:xfrm>
            <a:off x="5105951" y="2895600"/>
            <a:ext cx="3799924" cy="2133600"/>
          </a:xfrm>
          <a:prstGeom prst="rect">
            <a:avLst/>
          </a:prstGeom>
          <a:noFill/>
        </p:spPr>
      </p:pic>
      <p:sp>
        <p:nvSpPr>
          <p:cNvPr id="8" name="Rectangle 7"/>
          <p:cNvSpPr/>
          <p:nvPr/>
        </p:nvSpPr>
        <p:spPr>
          <a:xfrm>
            <a:off x="381000" y="1947446"/>
            <a:ext cx="4038600" cy="338554"/>
          </a:xfrm>
          <a:prstGeom prst="rect">
            <a:avLst/>
          </a:prstGeom>
          <a:solidFill>
            <a:srgbClr val="00B0F0"/>
          </a:solidFill>
          <a:ln>
            <a:noFill/>
          </a:ln>
        </p:spPr>
        <p:txBody>
          <a:bodyPr wrap="square">
            <a:spAutoFit/>
          </a:bodyPr>
          <a:lstStyle/>
          <a:p>
            <a:pPr algn="ctr">
              <a:defRPr/>
            </a:pPr>
            <a:r>
              <a:rPr lang="en-US" sz="1600" b="1" dirty="0" smtClean="0">
                <a:solidFill>
                  <a:schemeClr val="bg1"/>
                </a:solidFill>
                <a:latin typeface="+mj-lt"/>
              </a:rPr>
              <a:t>Increasing Demand in recent years</a:t>
            </a:r>
          </a:p>
        </p:txBody>
      </p:sp>
      <p:sp>
        <p:nvSpPr>
          <p:cNvPr id="9" name="AutoShape 28">
            <a:hlinkClick r:id="rId4" action="ppaction://hlinksldjump"/>
          </p:cNvPr>
          <p:cNvSpPr>
            <a:spLocks noChangeArrowheads="1"/>
          </p:cNvSpPr>
          <p:nvPr/>
        </p:nvSpPr>
        <p:spPr bwMode="auto">
          <a:xfrm>
            <a:off x="8763000" y="6477000"/>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279525" y="0"/>
            <a:ext cx="6797675" cy="762000"/>
          </a:xfrm>
        </p:spPr>
        <p:txBody>
          <a:bodyPr/>
          <a:lstStyle/>
          <a:p>
            <a:r>
              <a:rPr sz="2000" b="1" smtClean="0">
                <a:solidFill>
                  <a:srgbClr val="FFFFFF"/>
                </a:solidFill>
                <a:latin typeface="Myriad Pro"/>
              </a:rPr>
              <a:t>Global Semiconductor MI: Market Scenario</a:t>
            </a:r>
            <a:br>
              <a:rPr sz="2000" b="1" smtClean="0">
                <a:solidFill>
                  <a:srgbClr val="FFFFFF"/>
                </a:solidFill>
                <a:latin typeface="Myriad Pro"/>
              </a:rPr>
            </a:br>
            <a:r>
              <a:rPr sz="2000" smtClean="0">
                <a:solidFill>
                  <a:srgbClr val="FFFFFF"/>
                </a:solidFill>
                <a:latin typeface="Myriad Pro"/>
              </a:rPr>
              <a:t>Current Industry Trend</a:t>
            </a:r>
            <a:endParaRPr sz="1800" smtClean="0">
              <a:latin typeface="Myriad Pro"/>
            </a:endParaRPr>
          </a:p>
        </p:txBody>
      </p:sp>
      <p:sp>
        <p:nvSpPr>
          <p:cNvPr id="4" name="Slide Number Placeholder 3"/>
          <p:cNvSpPr>
            <a:spLocks noGrp="1"/>
          </p:cNvSpPr>
          <p:nvPr>
            <p:ph type="sldNum" sz="quarter" idx="11"/>
          </p:nvPr>
        </p:nvSpPr>
        <p:spPr/>
        <p:txBody>
          <a:bodyPr/>
          <a:lstStyle/>
          <a:p>
            <a:pPr>
              <a:defRPr/>
            </a:pPr>
            <a:fld id="{3B3537BE-4976-4A80-AF8F-B0CFFA4BE060}" type="slidenum">
              <a:rPr lang="en-US" smtClean="0"/>
              <a:pPr>
                <a:defRPr/>
              </a:pPr>
              <a:t>11</a:t>
            </a:fld>
            <a:endParaRPr lang="en-US" dirty="0"/>
          </a:p>
        </p:txBody>
      </p:sp>
      <p:sp>
        <p:nvSpPr>
          <p:cNvPr id="6" name="AutoShape 7"/>
          <p:cNvSpPr>
            <a:spLocks noChangeArrowheads="1"/>
          </p:cNvSpPr>
          <p:nvPr/>
        </p:nvSpPr>
        <p:spPr bwMode="auto">
          <a:xfrm>
            <a:off x="152400" y="1100554"/>
            <a:ext cx="8839200" cy="5528846"/>
          </a:xfrm>
          <a:prstGeom prst="roundRect">
            <a:avLst>
              <a:gd name="adj" fmla="val 1779"/>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t"/>
          <a:lstStyle/>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b="1" dirty="0" smtClean="0">
              <a:latin typeface="+mj-lt"/>
            </a:endParaRPr>
          </a:p>
          <a:p>
            <a:pPr marL="111125" indent="-111125" algn="just">
              <a:lnSpc>
                <a:spcPct val="150000"/>
              </a:lnSpc>
              <a:buFont typeface="Arial" pitchFamily="34" charset="0"/>
              <a:buChar char="•"/>
            </a:pPr>
            <a:endParaRPr lang="en-US" sz="1200" dirty="0" smtClean="0">
              <a:latin typeface="+mj-lt"/>
            </a:endParaRPr>
          </a:p>
          <a:p>
            <a:pPr marL="111125" indent="-111125" algn="just">
              <a:lnSpc>
                <a:spcPct val="150000"/>
              </a:lnSpc>
              <a:buFont typeface="Arial" pitchFamily="34" charset="0"/>
              <a:buChar char="•"/>
            </a:pPr>
            <a:endParaRPr lang="en-US" sz="1200" dirty="0" smtClean="0">
              <a:latin typeface="+mj-lt"/>
            </a:endParaRPr>
          </a:p>
          <a:p>
            <a:pPr marL="111125" indent="-111125" algn="just">
              <a:lnSpc>
                <a:spcPct val="150000"/>
              </a:lnSpc>
              <a:buFont typeface="Arial" pitchFamily="34" charset="0"/>
              <a:buChar char="•"/>
            </a:pPr>
            <a:r>
              <a:rPr lang="en-US" sz="1200" dirty="0" smtClean="0">
                <a:latin typeface="+mj-lt"/>
              </a:rPr>
              <a:t>This year, the slowing sales of dynamic random access memory (DRAM)—a former revenue and technology leader within the broader memory segment—is forecast to underperform, especially in light of the recent bankruptcy filed by key DRAM player </a:t>
            </a:r>
            <a:r>
              <a:rPr lang="en-US" sz="1200" dirty="0" err="1" smtClean="0">
                <a:latin typeface="+mj-lt"/>
              </a:rPr>
              <a:t>Elpida</a:t>
            </a:r>
            <a:r>
              <a:rPr lang="en-US" sz="1200" dirty="0" smtClean="0">
                <a:latin typeface="+mj-lt"/>
              </a:rPr>
              <a:t> Memory Inc. of Japan.</a:t>
            </a:r>
          </a:p>
          <a:p>
            <a:pPr marL="111125" indent="-111125" algn="just">
              <a:lnSpc>
                <a:spcPct val="150000"/>
              </a:lnSpc>
              <a:buFont typeface="Arial" pitchFamily="34" charset="0"/>
              <a:buChar char="•"/>
            </a:pPr>
            <a:r>
              <a:rPr lang="en-US" sz="1200" b="1" dirty="0" smtClean="0">
                <a:latin typeface="+mj-lt"/>
              </a:rPr>
              <a:t>Challenges- 1. The global economic crisis, 2. Inventory being a key issue- as companies are planning to place the orders at the last moment knowing that the foundries have excess capacity, 3. continuing decline in average selling prices (ASP) in light of increased overall competition.</a:t>
            </a:r>
          </a:p>
        </p:txBody>
      </p:sp>
      <p:sp>
        <p:nvSpPr>
          <p:cNvPr id="8" name="Rectangle 7"/>
          <p:cNvSpPr/>
          <p:nvPr/>
        </p:nvSpPr>
        <p:spPr>
          <a:xfrm>
            <a:off x="381000" y="762000"/>
            <a:ext cx="4953000" cy="338554"/>
          </a:xfrm>
          <a:prstGeom prst="rect">
            <a:avLst/>
          </a:prstGeom>
          <a:solidFill>
            <a:srgbClr val="00B0F0"/>
          </a:solidFill>
          <a:ln>
            <a:noFill/>
          </a:ln>
        </p:spPr>
        <p:txBody>
          <a:bodyPr wrap="square">
            <a:spAutoFit/>
          </a:bodyPr>
          <a:lstStyle/>
          <a:p>
            <a:pPr algn="ctr">
              <a:defRPr/>
            </a:pPr>
            <a:r>
              <a:rPr lang="en-US" sz="1600" b="1" dirty="0" smtClean="0">
                <a:solidFill>
                  <a:schemeClr val="bg1"/>
                </a:solidFill>
                <a:latin typeface="+mj-lt"/>
              </a:rPr>
              <a:t>Pure-Play Semiconductor Foundry Market Growth</a:t>
            </a:r>
          </a:p>
        </p:txBody>
      </p:sp>
      <p:pic>
        <p:nvPicPr>
          <p:cNvPr id="60418" name="Picture 2" descr="http://www.isuppli.com/PublishingImages/Press%20Releases/2012-04-11_Pure-Play.jpg"/>
          <p:cNvPicPr>
            <a:picLocks noChangeAspect="1" noChangeArrowheads="1"/>
          </p:cNvPicPr>
          <p:nvPr/>
        </p:nvPicPr>
        <p:blipFill>
          <a:blip r:embed="rId3" cstate="print"/>
          <a:srcRect/>
          <a:stretch>
            <a:fillRect/>
          </a:stretch>
        </p:blipFill>
        <p:spPr bwMode="auto">
          <a:xfrm>
            <a:off x="4800600" y="1143000"/>
            <a:ext cx="4114800" cy="2286001"/>
          </a:xfrm>
          <a:prstGeom prst="rect">
            <a:avLst/>
          </a:prstGeom>
          <a:noFill/>
        </p:spPr>
      </p:pic>
      <p:sp>
        <p:nvSpPr>
          <p:cNvPr id="10" name="TextBox 9"/>
          <p:cNvSpPr txBox="1"/>
          <p:nvPr/>
        </p:nvSpPr>
        <p:spPr>
          <a:xfrm>
            <a:off x="188844" y="1143000"/>
            <a:ext cx="4611756" cy="3416320"/>
          </a:xfrm>
          <a:prstGeom prst="rect">
            <a:avLst/>
          </a:prstGeom>
          <a:noFill/>
        </p:spPr>
        <p:txBody>
          <a:bodyPr wrap="square" rtlCol="0">
            <a:spAutoFit/>
          </a:bodyPr>
          <a:lstStyle/>
          <a:p>
            <a:pPr marL="111125" lvl="0" indent="-111125" algn="just">
              <a:lnSpc>
                <a:spcPct val="150000"/>
              </a:lnSpc>
              <a:buFont typeface="Arial" pitchFamily="34" charset="0"/>
              <a:buChar char="•"/>
            </a:pPr>
            <a:r>
              <a:rPr lang="en-US" sz="1200" dirty="0" smtClean="0">
                <a:solidFill>
                  <a:prstClr val="black"/>
                </a:solidFill>
                <a:latin typeface="Calibri"/>
              </a:rPr>
              <a:t>Foundries are manufacturers that produce semiconductors for </a:t>
            </a:r>
            <a:r>
              <a:rPr lang="en-US" sz="1200" dirty="0" err="1" smtClean="0">
                <a:solidFill>
                  <a:prstClr val="black"/>
                </a:solidFill>
                <a:latin typeface="Calibri"/>
              </a:rPr>
              <a:t>fabless</a:t>
            </a:r>
            <a:r>
              <a:rPr lang="en-US" sz="1200" dirty="0" smtClean="0">
                <a:solidFill>
                  <a:prstClr val="black"/>
                </a:solidFill>
                <a:latin typeface="Calibri"/>
              </a:rPr>
              <a:t> firms, i.e., companies that don’t operate their own semiconductor-manufacturing facilities.</a:t>
            </a:r>
          </a:p>
          <a:p>
            <a:pPr marL="111125" lvl="0" indent="-111125" algn="just">
              <a:lnSpc>
                <a:spcPct val="150000"/>
              </a:lnSpc>
              <a:buFont typeface="Arial" pitchFamily="34" charset="0"/>
              <a:buChar char="•"/>
            </a:pPr>
            <a:r>
              <a:rPr lang="en-US" sz="1200" dirty="0" smtClean="0">
                <a:solidFill>
                  <a:prstClr val="black"/>
                </a:solidFill>
                <a:latin typeface="Calibri"/>
              </a:rPr>
              <a:t>Revenue in 2012 for pure-play foundry suppliers is forecast to grow to $29.6 billion, up a brisk 12 percent from $26.5 billion in 2011</a:t>
            </a:r>
          </a:p>
          <a:p>
            <a:pPr marL="111125" lvl="0" indent="-111125" algn="just">
              <a:lnSpc>
                <a:spcPct val="150000"/>
              </a:lnSpc>
              <a:buFont typeface="Arial" pitchFamily="34" charset="0"/>
              <a:buChar char="•"/>
            </a:pPr>
            <a:r>
              <a:rPr lang="en-US" sz="1200" dirty="0" smtClean="0">
                <a:solidFill>
                  <a:prstClr val="black"/>
                </a:solidFill>
                <a:latin typeface="Calibri"/>
              </a:rPr>
              <a:t>Increasing electronics content in popular tablet and </a:t>
            </a:r>
            <a:r>
              <a:rPr lang="en-US" sz="1200" dirty="0" err="1" smtClean="0">
                <a:solidFill>
                  <a:prstClr val="black"/>
                </a:solidFill>
                <a:latin typeface="Calibri"/>
              </a:rPr>
              <a:t>smartphone</a:t>
            </a:r>
            <a:r>
              <a:rPr lang="en-US" sz="1200" dirty="0" smtClean="0">
                <a:solidFill>
                  <a:prstClr val="black"/>
                </a:solidFill>
                <a:latin typeface="Calibri"/>
              </a:rPr>
              <a:t> devices like the </a:t>
            </a:r>
            <a:r>
              <a:rPr lang="en-US" sz="1200" dirty="0" err="1" smtClean="0">
                <a:solidFill>
                  <a:prstClr val="black"/>
                </a:solidFill>
                <a:latin typeface="Calibri"/>
              </a:rPr>
              <a:t>iPad</a:t>
            </a:r>
            <a:r>
              <a:rPr lang="en-US" sz="1200" dirty="0" smtClean="0">
                <a:solidFill>
                  <a:prstClr val="black"/>
                </a:solidFill>
                <a:latin typeface="Calibri"/>
              </a:rPr>
              <a:t> and </a:t>
            </a:r>
            <a:r>
              <a:rPr lang="en-US" sz="1200" dirty="0" err="1" smtClean="0">
                <a:solidFill>
                  <a:prstClr val="black"/>
                </a:solidFill>
                <a:latin typeface="Calibri"/>
              </a:rPr>
              <a:t>iPhone</a:t>
            </a:r>
            <a:r>
              <a:rPr lang="en-US" sz="1200" dirty="0" smtClean="0">
                <a:solidFill>
                  <a:prstClr val="black"/>
                </a:solidFill>
                <a:latin typeface="Calibri"/>
              </a:rPr>
              <a:t> and in </a:t>
            </a:r>
            <a:r>
              <a:rPr lang="en-US" sz="1200" dirty="0" err="1" smtClean="0">
                <a:solidFill>
                  <a:prstClr val="black"/>
                </a:solidFill>
                <a:latin typeface="Calibri"/>
              </a:rPr>
              <a:t>Ultrabook</a:t>
            </a:r>
            <a:r>
              <a:rPr lang="en-US" sz="1200" dirty="0" smtClean="0">
                <a:solidFill>
                  <a:prstClr val="black"/>
                </a:solidFill>
                <a:latin typeface="Calibri"/>
              </a:rPr>
              <a:t> PCs will drive accelerated growth for the global semiconductor foundry business</a:t>
            </a:r>
          </a:p>
          <a:p>
            <a:pPr marL="111125" lvl="0" indent="-111125" algn="just">
              <a:lnSpc>
                <a:spcPct val="150000"/>
              </a:lnSpc>
              <a:buFont typeface="Arial" pitchFamily="34" charset="0"/>
              <a:buChar char="•"/>
            </a:pPr>
            <a:r>
              <a:rPr lang="en-US" sz="1200" dirty="0" smtClean="0">
                <a:solidFill>
                  <a:prstClr val="black"/>
                </a:solidFill>
                <a:latin typeface="Calibri"/>
              </a:rPr>
              <a:t>In particular, the increased sales expected this year in tablets and </a:t>
            </a:r>
            <a:r>
              <a:rPr lang="en-US" sz="1200" dirty="0" err="1" smtClean="0">
                <a:solidFill>
                  <a:prstClr val="black"/>
                </a:solidFill>
                <a:latin typeface="Calibri"/>
              </a:rPr>
              <a:t>smartphones</a:t>
            </a:r>
            <a:r>
              <a:rPr lang="en-US" sz="1200" dirty="0" smtClean="0">
                <a:solidFill>
                  <a:prstClr val="black"/>
                </a:solidFill>
                <a:latin typeface="Calibri"/>
              </a:rPr>
              <a:t> will spur revenue expansion for the NAND flash memory and logic application-specific integrated circuit (ASIC) semiconductor markets.</a:t>
            </a:r>
            <a:endParaRPr lang="en-US" dirty="0"/>
          </a:p>
        </p:txBody>
      </p:sp>
      <p:graphicFrame>
        <p:nvGraphicFramePr>
          <p:cNvPr id="11" name="Table 10"/>
          <p:cNvGraphicFramePr>
            <a:graphicFrameLocks noGrp="1"/>
          </p:cNvGraphicFramePr>
          <p:nvPr/>
        </p:nvGraphicFramePr>
        <p:xfrm>
          <a:off x="4800600" y="3429001"/>
          <a:ext cx="4114800" cy="1432560"/>
        </p:xfrm>
        <a:graphic>
          <a:graphicData uri="http://schemas.openxmlformats.org/drawingml/2006/table">
            <a:tbl>
              <a:tblPr firstRow="1" bandRow="1">
                <a:tableStyleId>{7DF18680-E054-41AD-8BC1-D1AEF772440D}</a:tableStyleId>
              </a:tblPr>
              <a:tblGrid>
                <a:gridCol w="440871"/>
                <a:gridCol w="2718708"/>
                <a:gridCol w="955221"/>
              </a:tblGrid>
              <a:tr h="124838">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100" b="1" baseline="0" dirty="0" smtClean="0">
                          <a:solidFill>
                            <a:schemeClr val="lt1"/>
                          </a:solidFill>
                          <a:latin typeface="+mn-lt"/>
                          <a:ea typeface="+mn-ea"/>
                          <a:cs typeface="+mn-cs"/>
                        </a:rPr>
                        <a:t>Rank</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5A51C"/>
                    </a:solidFill>
                  </a:tcPr>
                </a:tc>
                <a:tc>
                  <a:txBody>
                    <a:bodyPr/>
                    <a:lstStyle/>
                    <a:p>
                      <a:pPr algn="ctr"/>
                      <a:r>
                        <a:rPr lang="en-US" sz="1100" b="1" baseline="0" dirty="0" smtClean="0">
                          <a:solidFill>
                            <a:schemeClr val="lt1"/>
                          </a:solidFill>
                          <a:latin typeface="+mn-lt"/>
                          <a:ea typeface="+mn-ea"/>
                          <a:cs typeface="+mn-cs"/>
                        </a:rPr>
                        <a:t>Company</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5A51C"/>
                    </a:solidFill>
                  </a:tcPr>
                </a:tc>
                <a:tc>
                  <a:txBody>
                    <a:bodyPr/>
                    <a:lstStyle/>
                    <a:p>
                      <a:pPr algn="ctr"/>
                      <a:r>
                        <a:rPr lang="en-US" sz="1100" b="1" baseline="0" dirty="0" smtClean="0">
                          <a:solidFill>
                            <a:schemeClr val="lt1"/>
                          </a:solidFill>
                          <a:latin typeface="+mn-lt"/>
                          <a:ea typeface="+mn-ea"/>
                          <a:cs typeface="+mn-cs"/>
                        </a:rPr>
                        <a:t>Revenue in 2011 ($ billion)</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5A51C"/>
                    </a:solidFill>
                  </a:tcPr>
                </a:tc>
              </a:tr>
              <a:tr h="68093">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US" sz="1200" b="0" i="0" dirty="0" smtClean="0">
                          <a:solidFill>
                            <a:schemeClr val="dk1"/>
                          </a:solidFill>
                          <a:latin typeface="+mn-lt"/>
                          <a:ea typeface="+mn-ea"/>
                          <a:cs typeface="+mn-cs"/>
                        </a:rPr>
                        <a:t>Taiwan Semiconductor Manufacturing Corp</a:t>
                      </a:r>
                      <a:endParaRPr lang="en-US" sz="1200" dirty="0" smtClean="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US" sz="1200" b="0" i="0" dirty="0" smtClean="0">
                          <a:solidFill>
                            <a:schemeClr val="dk1"/>
                          </a:solidFill>
                          <a:latin typeface="+mn-lt"/>
                          <a:ea typeface="+mn-ea"/>
                          <a:cs typeface="+mn-cs"/>
                        </a:rPr>
                        <a:t>14.0</a:t>
                      </a:r>
                      <a:endParaRPr lang="en-US" sz="1200" dirty="0" smtClean="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schemeClr>
                    </a:solidFill>
                  </a:tcPr>
                </a:tc>
              </a:tr>
              <a:tr h="68093">
                <a:tc>
                  <a:txBody>
                    <a:bodyPr/>
                    <a:lstStyle/>
                    <a:p>
                      <a:pPr algn="ctr"/>
                      <a:r>
                        <a:rPr lang="en-US" sz="1200" b="1" dirty="0" smtClean="0"/>
                        <a:t>2</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alpha val="20000"/>
                      </a:schemeClr>
                    </a:solidFill>
                  </a:tcPr>
                </a:tc>
                <a:tc>
                  <a:txBody>
                    <a:bodyPr/>
                    <a:lstStyle/>
                    <a:p>
                      <a:pPr algn="ctr"/>
                      <a:r>
                        <a:rPr lang="en-US" sz="1200" b="0" i="0" dirty="0" smtClean="0">
                          <a:solidFill>
                            <a:schemeClr val="dk1"/>
                          </a:solidFill>
                          <a:latin typeface="+mn-lt"/>
                          <a:ea typeface="+mn-ea"/>
                          <a:cs typeface="+mn-cs"/>
                        </a:rPr>
                        <a:t>UMC </a:t>
                      </a:r>
                      <a:endParaRPr lang="en-US" sz="1200" dirty="0" smtClean="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alpha val="20000"/>
                      </a:schemeClr>
                    </a:solidFill>
                  </a:tcPr>
                </a:tc>
                <a:tc>
                  <a:txBody>
                    <a:bodyPr/>
                    <a:lstStyle/>
                    <a:p>
                      <a:pPr algn="ctr"/>
                      <a:r>
                        <a:rPr lang="en-US" sz="1200" dirty="0" smtClean="0"/>
                        <a:t>3.6</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alpha val="20000"/>
                      </a:schemeClr>
                    </a:solidFill>
                  </a:tcPr>
                </a:tc>
              </a:tr>
              <a:tr h="68093">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US" sz="1200" b="0" i="0" dirty="0" smtClean="0">
                          <a:solidFill>
                            <a:schemeClr val="dk1"/>
                          </a:solidFill>
                          <a:latin typeface="+mn-lt"/>
                          <a:ea typeface="+mn-ea"/>
                          <a:cs typeface="+mn-cs"/>
                        </a:rPr>
                        <a:t>GLOBALFOUNDRIES</a:t>
                      </a:r>
                      <a:endParaRPr lang="en-US" sz="1200" dirty="0" smtClean="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US" sz="1200" dirty="0" smtClean="0"/>
                        <a:t>3.5</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schemeClr>
                    </a:solidFill>
                  </a:tcPr>
                </a:tc>
              </a:tr>
              <a:tr h="136187">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alpha val="20000"/>
                      </a:schemeClr>
                    </a:solidFill>
                  </a:tcPr>
                </a:tc>
                <a:tc>
                  <a:txBody>
                    <a:bodyPr/>
                    <a:lstStyle/>
                    <a:p>
                      <a:pPr algn="ctr"/>
                      <a:r>
                        <a:rPr lang="en-US" sz="1200" b="0" i="0" dirty="0" smtClean="0">
                          <a:solidFill>
                            <a:schemeClr val="dk1"/>
                          </a:solidFill>
                          <a:latin typeface="+mn-lt"/>
                          <a:ea typeface="+mn-ea"/>
                          <a:cs typeface="+mn-cs"/>
                        </a:rPr>
                        <a:t>Semiconductor Manufacturing International Corp</a:t>
                      </a:r>
                      <a:endParaRPr lang="en-US" sz="1200" dirty="0" smtClean="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alpha val="20000"/>
                      </a:schemeClr>
                    </a:solidFill>
                  </a:tcPr>
                </a:tc>
                <a:tc>
                  <a:txBody>
                    <a:bodyPr/>
                    <a:lstStyle/>
                    <a:p>
                      <a:pPr algn="ctr"/>
                      <a:r>
                        <a:rPr lang="en-US" sz="1200" dirty="0" smtClean="0"/>
                        <a:t>1.3</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alpha val="20000"/>
                      </a:schemeClr>
                    </a:solidFill>
                  </a:tcPr>
                </a:tc>
              </a:tr>
              <a:tr h="68093">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US" sz="1200" b="0" i="0" smtClean="0">
                          <a:solidFill>
                            <a:schemeClr val="dk1"/>
                          </a:solidFill>
                          <a:latin typeface="+mn-lt"/>
                          <a:ea typeface="+mn-ea"/>
                          <a:cs typeface="+mn-cs"/>
                        </a:rPr>
                        <a:t>TowerJazz Semiconductor </a:t>
                      </a:r>
                      <a:endParaRPr lang="en-US" sz="1200" dirty="0" smtClean="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algn="ctr"/>
                      <a:r>
                        <a:rPr lang="en-US" sz="1200" smtClean="0"/>
                        <a:t>0.61</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20000"/>
                        <a:lumOff val="80000"/>
                      </a:schemeClr>
                    </a:solidFill>
                  </a:tcPr>
                </a:tc>
              </a:tr>
            </a:tbl>
          </a:graphicData>
        </a:graphic>
      </p:graphicFrame>
      <p:sp>
        <p:nvSpPr>
          <p:cNvPr id="9"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279525" y="0"/>
            <a:ext cx="6797675" cy="762000"/>
          </a:xfrm>
        </p:spPr>
        <p:txBody>
          <a:bodyPr/>
          <a:lstStyle/>
          <a:p>
            <a:r>
              <a:rPr sz="2000" b="1" smtClean="0">
                <a:solidFill>
                  <a:srgbClr val="FFFFFF"/>
                </a:solidFill>
                <a:latin typeface="Myriad Pro"/>
              </a:rPr>
              <a:t>Global Semiconductor MI: Market Scenario</a:t>
            </a:r>
            <a:br>
              <a:rPr sz="2000" b="1" smtClean="0">
                <a:solidFill>
                  <a:srgbClr val="FFFFFF"/>
                </a:solidFill>
                <a:latin typeface="Myriad Pro"/>
              </a:rPr>
            </a:br>
            <a:r>
              <a:rPr sz="2000" smtClean="0">
                <a:solidFill>
                  <a:srgbClr val="FFFFFF"/>
                </a:solidFill>
                <a:latin typeface="Myriad Pro"/>
              </a:rPr>
              <a:t>Expert Speaks</a:t>
            </a:r>
            <a:endParaRPr sz="1800" smtClean="0">
              <a:latin typeface="Myriad Pro"/>
            </a:endParaRPr>
          </a:p>
        </p:txBody>
      </p:sp>
      <p:sp>
        <p:nvSpPr>
          <p:cNvPr id="4" name="Slide Number Placeholder 3"/>
          <p:cNvSpPr>
            <a:spLocks noGrp="1"/>
          </p:cNvSpPr>
          <p:nvPr>
            <p:ph type="sldNum" sz="quarter" idx="11"/>
          </p:nvPr>
        </p:nvSpPr>
        <p:spPr/>
        <p:txBody>
          <a:bodyPr/>
          <a:lstStyle/>
          <a:p>
            <a:pPr>
              <a:defRPr/>
            </a:pPr>
            <a:fld id="{3B3537BE-4976-4A80-AF8F-B0CFFA4BE060}" type="slidenum">
              <a:rPr lang="en-US" smtClean="0"/>
              <a:pPr>
                <a:defRPr/>
              </a:pPr>
              <a:t>12</a:t>
            </a:fld>
            <a:endParaRPr lang="en-US" dirty="0"/>
          </a:p>
        </p:txBody>
      </p:sp>
      <p:sp>
        <p:nvSpPr>
          <p:cNvPr id="6" name="Rectangle 5"/>
          <p:cNvSpPr/>
          <p:nvPr/>
        </p:nvSpPr>
        <p:spPr bwMode="auto">
          <a:xfrm>
            <a:off x="609600" y="1338470"/>
            <a:ext cx="7863840" cy="1191566"/>
          </a:xfrm>
          <a:prstGeom prst="rect">
            <a:avLst/>
          </a:prstGeom>
          <a:solidFill>
            <a:srgbClr val="D7EFFA">
              <a:alpha val="30000"/>
            </a:srgbClr>
          </a:solidFill>
          <a:ln w="19050" cap="flat" cmpd="sng" algn="ctr">
            <a:noFill/>
            <a:prstDash val="solid"/>
            <a:headEnd type="none" w="med" len="med"/>
            <a:tailEnd type="none" w="med" len="med"/>
          </a:ln>
          <a:effectLst/>
        </p:spPr>
        <p:txBody>
          <a:bodyPr lIns="0" tIns="0" rIns="45720" bIns="0" anchor="ctr" anchorCtr="0"/>
          <a:lstStyle/>
          <a:p>
            <a:pPr marL="119063" algn="just" fontAlgn="auto">
              <a:lnSpc>
                <a:spcPct val="150000"/>
              </a:lnSpc>
              <a:spcBef>
                <a:spcPts val="600"/>
              </a:spcBef>
              <a:spcAft>
                <a:spcPts val="0"/>
              </a:spcAft>
              <a:defRPr/>
            </a:pPr>
            <a:r>
              <a:rPr lang="en-US" sz="1200" kern="0" dirty="0" smtClean="0">
                <a:solidFill>
                  <a:sysClr val="windowText" lastClr="000000"/>
                </a:solidFill>
                <a:latin typeface="Calibri"/>
              </a:rPr>
              <a:t>The outlook for the global semiconductor industry continues to be one of cautious optimism. We are beginning to see an encouraging trend of modest, sequential growth and we anticipate this trend will continue during the rest of this year, with stronger growth predicted for 2013 and beyond. But that optimism continues to be tempered by macroeconomic factors</a:t>
            </a:r>
            <a:endParaRPr lang="en-US" sz="1200" b="0" kern="0" dirty="0" smtClean="0">
              <a:solidFill>
                <a:sysClr val="windowText" lastClr="000000"/>
              </a:solidFill>
              <a:latin typeface="Calibri"/>
            </a:endParaRPr>
          </a:p>
        </p:txBody>
      </p:sp>
      <p:sp>
        <p:nvSpPr>
          <p:cNvPr id="7" name="TextBox 6"/>
          <p:cNvSpPr txBox="1"/>
          <p:nvPr/>
        </p:nvSpPr>
        <p:spPr>
          <a:xfrm>
            <a:off x="228600" y="990600"/>
            <a:ext cx="467139" cy="1231106"/>
          </a:xfrm>
          <a:prstGeom prst="rect">
            <a:avLst/>
          </a:prstGeom>
          <a:noFill/>
        </p:spPr>
        <p:txBody>
          <a:bodyPr wrap="square" lIns="0" tIns="0" rIns="0" bIns="0" rtlCol="0">
            <a:spAutoFit/>
          </a:bodyPr>
          <a:lstStyle/>
          <a:p>
            <a:r>
              <a:rPr lang="en-US" sz="8000" dirty="0" smtClean="0">
                <a:solidFill>
                  <a:srgbClr val="00B0EE"/>
                </a:solidFill>
              </a:rPr>
              <a:t>“</a:t>
            </a:r>
            <a:endParaRPr lang="en-US" sz="8000" dirty="0">
              <a:solidFill>
                <a:srgbClr val="00B0EE"/>
              </a:solidFill>
            </a:endParaRPr>
          </a:p>
        </p:txBody>
      </p:sp>
      <p:sp>
        <p:nvSpPr>
          <p:cNvPr id="8" name="Rectangle 7"/>
          <p:cNvSpPr/>
          <p:nvPr/>
        </p:nvSpPr>
        <p:spPr bwMode="auto">
          <a:xfrm>
            <a:off x="4724400" y="2530036"/>
            <a:ext cx="3733800" cy="361121"/>
          </a:xfrm>
          <a:prstGeom prst="rect">
            <a:avLst/>
          </a:prstGeom>
          <a:solidFill>
            <a:srgbClr val="6DCFF6">
              <a:alpha val="20000"/>
            </a:srgbClr>
          </a:solidFill>
          <a:ln w="19050" cap="flat" cmpd="sng" algn="ctr">
            <a:noFill/>
            <a:prstDash val="solid"/>
            <a:headEnd type="none" w="med" len="med"/>
            <a:tailEnd type="none" w="med" len="med"/>
          </a:ln>
          <a:effectLst/>
        </p:spPr>
        <p:txBody>
          <a:bodyPr lIns="0" tIns="0" rIns="45720" bIns="0" anchor="ctr" anchorCtr="0"/>
          <a:lstStyle/>
          <a:p>
            <a:pPr marL="119063" algn="r" fontAlgn="auto">
              <a:spcBef>
                <a:spcPts val="600"/>
              </a:spcBef>
              <a:spcAft>
                <a:spcPts val="0"/>
              </a:spcAft>
              <a:defRPr/>
            </a:pPr>
            <a:r>
              <a:rPr lang="en-US" sz="1050" b="1" i="1" kern="0" dirty="0" smtClean="0">
                <a:solidFill>
                  <a:sysClr val="windowText" lastClr="000000"/>
                </a:solidFill>
                <a:latin typeface="Calibri"/>
              </a:rPr>
              <a:t>Brian </a:t>
            </a:r>
            <a:r>
              <a:rPr lang="en-US" sz="1050" b="1" i="1" kern="0" dirty="0" err="1" smtClean="0">
                <a:solidFill>
                  <a:sysClr val="windowText" lastClr="000000"/>
                </a:solidFill>
                <a:latin typeface="Calibri"/>
              </a:rPr>
              <a:t>Toohey</a:t>
            </a:r>
            <a:endParaRPr lang="en-US" sz="1050" b="1" i="1" kern="0" dirty="0" smtClean="0">
              <a:solidFill>
                <a:sysClr val="windowText" lastClr="000000"/>
              </a:solidFill>
              <a:latin typeface="Calibri"/>
            </a:endParaRPr>
          </a:p>
          <a:p>
            <a:pPr marL="119063" algn="r" fontAlgn="auto">
              <a:spcBef>
                <a:spcPts val="600"/>
              </a:spcBef>
              <a:spcAft>
                <a:spcPts val="0"/>
              </a:spcAft>
              <a:defRPr/>
            </a:pPr>
            <a:r>
              <a:rPr lang="en-US" sz="1050" b="1" i="1" kern="0" dirty="0" smtClean="0">
                <a:solidFill>
                  <a:sysClr val="windowText" lastClr="000000"/>
                </a:solidFill>
                <a:latin typeface="Calibri"/>
              </a:rPr>
              <a:t> president &amp; CEO, Semiconductor Industry Association</a:t>
            </a:r>
          </a:p>
        </p:txBody>
      </p:sp>
      <p:sp>
        <p:nvSpPr>
          <p:cNvPr id="9" name="Rectangle 8"/>
          <p:cNvSpPr/>
          <p:nvPr/>
        </p:nvSpPr>
        <p:spPr>
          <a:xfrm>
            <a:off x="8465494" y="2105561"/>
            <a:ext cx="526106" cy="1323439"/>
          </a:xfrm>
          <a:prstGeom prst="rect">
            <a:avLst/>
          </a:prstGeom>
        </p:spPr>
        <p:txBody>
          <a:bodyPr wrap="none">
            <a:spAutoFit/>
          </a:bodyPr>
          <a:lstStyle/>
          <a:p>
            <a:r>
              <a:rPr lang="en-US" sz="8000" dirty="0" smtClean="0">
                <a:solidFill>
                  <a:srgbClr val="00B0EE"/>
                </a:solidFill>
              </a:rPr>
              <a:t>”</a:t>
            </a:r>
            <a:endParaRPr lang="en-US" dirty="0">
              <a:solidFill>
                <a:srgbClr val="00B0EE"/>
              </a:solidFill>
            </a:endParaRPr>
          </a:p>
        </p:txBody>
      </p:sp>
      <p:sp>
        <p:nvSpPr>
          <p:cNvPr id="10" name="Rectangle 9"/>
          <p:cNvSpPr/>
          <p:nvPr/>
        </p:nvSpPr>
        <p:spPr bwMode="auto">
          <a:xfrm>
            <a:off x="609600" y="3228034"/>
            <a:ext cx="7863840" cy="2029766"/>
          </a:xfrm>
          <a:prstGeom prst="rect">
            <a:avLst/>
          </a:prstGeom>
          <a:solidFill>
            <a:srgbClr val="D7EFFA">
              <a:alpha val="30000"/>
            </a:srgbClr>
          </a:solidFill>
          <a:ln w="19050" cap="flat" cmpd="sng" algn="ctr">
            <a:noFill/>
            <a:prstDash val="solid"/>
            <a:headEnd type="none" w="med" len="med"/>
            <a:tailEnd type="none" w="med" len="med"/>
          </a:ln>
          <a:effectLst/>
        </p:spPr>
        <p:txBody>
          <a:bodyPr lIns="0" tIns="0" rIns="45720" bIns="0" anchor="ctr" anchorCtr="0"/>
          <a:lstStyle/>
          <a:p>
            <a:pPr marL="119063" algn="just" fontAlgn="auto">
              <a:lnSpc>
                <a:spcPct val="150000"/>
              </a:lnSpc>
              <a:spcBef>
                <a:spcPts val="600"/>
              </a:spcBef>
              <a:spcAft>
                <a:spcPts val="0"/>
              </a:spcAft>
              <a:defRPr/>
            </a:pPr>
            <a:r>
              <a:rPr lang="en-US" sz="1200" kern="0" dirty="0" smtClean="0">
                <a:solidFill>
                  <a:sysClr val="windowText" lastClr="000000"/>
                </a:solidFill>
                <a:latin typeface="Calibri"/>
              </a:rPr>
              <a:t>In the fourth quarter, inventory rose among suppliers because of uncertain macroeconomic conditions such as the sovereign debt crisis in Europe, leading to an overall decline in the worldwide demand for semiconductors. And while inventory rose during the fourth quarter for semiconductor suppliers, chip stockpiles fell at the same time among customers, indicating a paucity in demand. In contrast, the higher inventory numbers among semiconductor suppliers for the first quarter of 2012 represent a signal of better things to come. There was an increasing level of inventory both among chip suppliers and customers, indicating that both the supply and demand sides of the business believe that the environment in the electronics market has turned positive.</a:t>
            </a:r>
            <a:endParaRPr lang="en-US" sz="1200" b="0" kern="0" dirty="0" smtClean="0">
              <a:solidFill>
                <a:sysClr val="windowText" lastClr="000000"/>
              </a:solidFill>
              <a:latin typeface="Calibri"/>
            </a:endParaRPr>
          </a:p>
        </p:txBody>
      </p:sp>
      <p:sp>
        <p:nvSpPr>
          <p:cNvPr id="11" name="TextBox 10"/>
          <p:cNvSpPr txBox="1"/>
          <p:nvPr/>
        </p:nvSpPr>
        <p:spPr>
          <a:xfrm>
            <a:off x="228600" y="2880164"/>
            <a:ext cx="467139" cy="1231106"/>
          </a:xfrm>
          <a:prstGeom prst="rect">
            <a:avLst/>
          </a:prstGeom>
          <a:noFill/>
        </p:spPr>
        <p:txBody>
          <a:bodyPr wrap="square" lIns="0" tIns="0" rIns="0" bIns="0" rtlCol="0">
            <a:spAutoFit/>
          </a:bodyPr>
          <a:lstStyle/>
          <a:p>
            <a:r>
              <a:rPr lang="en-US" sz="8000" dirty="0" smtClean="0">
                <a:solidFill>
                  <a:srgbClr val="00B0EE"/>
                </a:solidFill>
              </a:rPr>
              <a:t>“</a:t>
            </a:r>
            <a:endParaRPr lang="en-US" sz="8000" dirty="0">
              <a:solidFill>
                <a:srgbClr val="00B0EE"/>
              </a:solidFill>
            </a:endParaRPr>
          </a:p>
        </p:txBody>
      </p:sp>
      <p:sp>
        <p:nvSpPr>
          <p:cNvPr id="12" name="Rectangle 11"/>
          <p:cNvSpPr/>
          <p:nvPr/>
        </p:nvSpPr>
        <p:spPr bwMode="auto">
          <a:xfrm>
            <a:off x="4724400" y="5257800"/>
            <a:ext cx="3733800" cy="361121"/>
          </a:xfrm>
          <a:prstGeom prst="rect">
            <a:avLst/>
          </a:prstGeom>
          <a:solidFill>
            <a:srgbClr val="6DCFF6">
              <a:alpha val="20000"/>
            </a:srgbClr>
          </a:solidFill>
          <a:ln w="19050" cap="flat" cmpd="sng" algn="ctr">
            <a:noFill/>
            <a:prstDash val="solid"/>
            <a:headEnd type="none" w="med" len="med"/>
            <a:tailEnd type="none" w="med" len="med"/>
          </a:ln>
          <a:effectLst/>
        </p:spPr>
        <p:txBody>
          <a:bodyPr lIns="0" tIns="0" rIns="45720" bIns="0" anchor="ctr" anchorCtr="0"/>
          <a:lstStyle/>
          <a:p>
            <a:pPr marL="119063" algn="r" fontAlgn="auto">
              <a:spcBef>
                <a:spcPts val="600"/>
              </a:spcBef>
              <a:spcAft>
                <a:spcPts val="0"/>
              </a:spcAft>
              <a:defRPr/>
            </a:pPr>
            <a:r>
              <a:rPr lang="en-US" sz="1050" b="1" i="1" kern="0" dirty="0" smtClean="0">
                <a:solidFill>
                  <a:sysClr val="windowText" lastClr="000000"/>
                </a:solidFill>
                <a:latin typeface="Calibri"/>
              </a:rPr>
              <a:t>Sharon </a:t>
            </a:r>
            <a:r>
              <a:rPr lang="en-US" sz="1050" b="1" i="1" kern="0" dirty="0" err="1" smtClean="0">
                <a:solidFill>
                  <a:sysClr val="windowText" lastClr="000000"/>
                </a:solidFill>
                <a:latin typeface="Calibri"/>
              </a:rPr>
              <a:t>Stiefel</a:t>
            </a:r>
            <a:endParaRPr lang="en-US" sz="1050" b="1" i="1" kern="0" dirty="0" smtClean="0">
              <a:solidFill>
                <a:sysClr val="windowText" lastClr="000000"/>
              </a:solidFill>
              <a:latin typeface="Calibri"/>
            </a:endParaRPr>
          </a:p>
          <a:p>
            <a:pPr marL="119063" algn="r" fontAlgn="auto">
              <a:spcBef>
                <a:spcPts val="600"/>
              </a:spcBef>
              <a:spcAft>
                <a:spcPts val="0"/>
              </a:spcAft>
              <a:defRPr/>
            </a:pPr>
            <a:r>
              <a:rPr lang="en-US" sz="1050" b="1" i="1" kern="0" dirty="0" smtClean="0">
                <a:solidFill>
                  <a:sysClr val="windowText" lastClr="000000"/>
                </a:solidFill>
                <a:latin typeface="Calibri"/>
              </a:rPr>
              <a:t>semiconductor inventory analyst at IHS</a:t>
            </a:r>
          </a:p>
        </p:txBody>
      </p:sp>
      <p:sp>
        <p:nvSpPr>
          <p:cNvPr id="13" name="Rectangle 12"/>
          <p:cNvSpPr/>
          <p:nvPr/>
        </p:nvSpPr>
        <p:spPr>
          <a:xfrm>
            <a:off x="8465494" y="4876800"/>
            <a:ext cx="526106" cy="1323439"/>
          </a:xfrm>
          <a:prstGeom prst="rect">
            <a:avLst/>
          </a:prstGeom>
        </p:spPr>
        <p:txBody>
          <a:bodyPr wrap="none">
            <a:spAutoFit/>
          </a:bodyPr>
          <a:lstStyle/>
          <a:p>
            <a:r>
              <a:rPr lang="en-US" sz="8000" dirty="0" smtClean="0">
                <a:solidFill>
                  <a:srgbClr val="00B0EE"/>
                </a:solidFill>
              </a:rPr>
              <a:t>”</a:t>
            </a:r>
            <a:endParaRPr lang="en-US" dirty="0">
              <a:solidFill>
                <a:srgbClr val="00B0EE"/>
              </a:solidFill>
            </a:endParaRPr>
          </a:p>
        </p:txBody>
      </p:sp>
      <p:sp>
        <p:nvSpPr>
          <p:cNvPr id="14"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5646BD5B-6C4D-4140-851F-8E63C2205FBF}" type="slidenum">
              <a:rPr lang="en-US" smtClean="0"/>
              <a:pPr>
                <a:defRPr/>
              </a:pPr>
              <a:t>13</a:t>
            </a:fld>
            <a:endParaRPr lang="en-US" dirty="0"/>
          </a:p>
        </p:txBody>
      </p:sp>
      <p:pic>
        <p:nvPicPr>
          <p:cNvPr id="16387" name="Picture 4"/>
          <p:cNvPicPr>
            <a:picLocks noChangeAspect="1" noChangeArrowheads="1"/>
          </p:cNvPicPr>
          <p:nvPr/>
        </p:nvPicPr>
        <p:blipFill>
          <a:blip r:embed="rId2" cstate="print"/>
          <a:srcRect/>
          <a:stretch>
            <a:fillRect/>
          </a:stretch>
        </p:blipFill>
        <p:spPr bwMode="auto">
          <a:xfrm>
            <a:off x="304800" y="838200"/>
            <a:ext cx="8467725" cy="5076825"/>
          </a:xfrm>
          <a:prstGeom prst="rect">
            <a:avLst/>
          </a:prstGeom>
          <a:noFill/>
          <a:ln w="9525">
            <a:noFill/>
            <a:miter lim="800000"/>
            <a:headEnd/>
            <a:tailEnd/>
          </a:ln>
        </p:spPr>
      </p:pic>
      <p:sp>
        <p:nvSpPr>
          <p:cNvPr id="6" name="Text Box 27"/>
          <p:cNvSpPr txBox="1">
            <a:spLocks noChangeArrowheads="1"/>
          </p:cNvSpPr>
          <p:nvPr/>
        </p:nvSpPr>
        <p:spPr bwMode="auto">
          <a:xfrm>
            <a:off x="381000" y="5867400"/>
            <a:ext cx="8369300" cy="287338"/>
          </a:xfrm>
          <a:prstGeom prst="rect">
            <a:avLst/>
          </a:prstGeom>
          <a:solidFill>
            <a:schemeClr val="accent1">
              <a:lumMod val="75000"/>
            </a:schemeClr>
          </a:solidFill>
          <a:ln w="12700" algn="ctr">
            <a:solidFill>
              <a:schemeClr val="bg2"/>
            </a:solidFill>
            <a:miter lim="800000"/>
            <a:headEnd/>
            <a:tailEnd/>
          </a:ln>
        </p:spPr>
        <p:txBody>
          <a:bodyPr>
            <a:spAutoFit/>
          </a:bodyPr>
          <a:lstStyle/>
          <a:p>
            <a:pPr algn="ctr">
              <a:defRPr/>
            </a:pPr>
            <a:r>
              <a:rPr lang="en-US" sz="1200" b="1" dirty="0">
                <a:solidFill>
                  <a:schemeClr val="bg1"/>
                </a:solidFill>
              </a:rPr>
              <a:t>Participants in the Semiconductor Industry Value Chain</a:t>
            </a:r>
          </a:p>
        </p:txBody>
      </p:sp>
      <p:sp>
        <p:nvSpPr>
          <p:cNvPr id="16389"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Market Overview</a:t>
            </a:r>
            <a:br>
              <a:rPr sz="2000" b="1" smtClean="0">
                <a:solidFill>
                  <a:srgbClr val="FFFFFF"/>
                </a:solidFill>
                <a:latin typeface="Myriad Pro"/>
              </a:rPr>
            </a:br>
            <a:r>
              <a:rPr sz="1800" smtClean="0">
                <a:latin typeface="Myriad Pro"/>
              </a:rPr>
              <a:t>Semiconductor Industry Value Chain</a:t>
            </a:r>
          </a:p>
        </p:txBody>
      </p:sp>
      <p:sp>
        <p:nvSpPr>
          <p:cNvPr id="7"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14</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sz="2200" b="1" smtClean="0">
                <a:latin typeface="Myriad Pro"/>
              </a:rPr>
              <a:t>Global Semiconductor MI</a:t>
            </a:r>
          </a:p>
        </p:txBody>
      </p:sp>
      <p:sp>
        <p:nvSpPr>
          <p:cNvPr id="79" name="Rounded Rectangle 78"/>
          <p:cNvSpPr/>
          <p:nvPr/>
        </p:nvSpPr>
        <p:spPr>
          <a:xfrm>
            <a:off x="533400" y="5638800"/>
            <a:ext cx="8077200" cy="609600"/>
          </a:xfrm>
          <a:prstGeom prst="roundRect">
            <a:avLst/>
          </a:prstGeom>
          <a:solidFill>
            <a:srgbClr val="FDF7D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i="1" dirty="0" smtClean="0">
                <a:solidFill>
                  <a:srgbClr val="000000"/>
                </a:solidFill>
                <a:latin typeface="+mj-lt"/>
                <a:cs typeface="Times New Roman" pitchFamily="18" charset="0"/>
              </a:rPr>
              <a:t>Disclaimer: </a:t>
            </a:r>
          </a:p>
          <a:p>
            <a:pPr marL="117475" lvl="0" indent="-117475">
              <a:spcBef>
                <a:spcPts val="400"/>
              </a:spcBef>
              <a:defRPr/>
            </a:pPr>
            <a:r>
              <a:rPr lang="en-US" sz="1100" i="1" dirty="0" smtClean="0">
                <a:solidFill>
                  <a:srgbClr val="000000"/>
                </a:solidFill>
                <a:latin typeface="+mj-lt"/>
              </a:rPr>
              <a:t>The information presented in this report is based on data available in the public domain. If you find that it is incorrect, please let us know.</a:t>
            </a:r>
          </a:p>
        </p:txBody>
      </p:sp>
      <p:sp>
        <p:nvSpPr>
          <p:cNvPr id="14" name="Rectangle 13">
            <a:hlinkClick r:id="rId3" action="ppaction://hlinksldjump"/>
          </p:cNvPr>
          <p:cNvSpPr/>
          <p:nvPr/>
        </p:nvSpPr>
        <p:spPr>
          <a:xfrm>
            <a:off x="4495800" y="1634102"/>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Porter’s 5 Forces Analysis</a:t>
            </a:r>
          </a:p>
        </p:txBody>
      </p:sp>
      <p:sp>
        <p:nvSpPr>
          <p:cNvPr id="15" name="Rectangle 14">
            <a:hlinkClick r:id="rId3" action="ppaction://hlinksldjump"/>
          </p:cNvPr>
          <p:cNvSpPr/>
          <p:nvPr/>
        </p:nvSpPr>
        <p:spPr>
          <a:xfrm>
            <a:off x="4495800" y="2072640"/>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Top 20 Companies by Yearly Sales</a:t>
            </a:r>
          </a:p>
        </p:txBody>
      </p:sp>
      <p:sp>
        <p:nvSpPr>
          <p:cNvPr id="18"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9" name="Rectangle 16">
            <a:hlinkClick r:id="rId5" action="ppaction://hlinksldjump"/>
          </p:cNvPr>
          <p:cNvSpPr>
            <a:spLocks noChangeArrowheads="1"/>
          </p:cNvSpPr>
          <p:nvPr/>
        </p:nvSpPr>
        <p:spPr bwMode="auto">
          <a:xfrm>
            <a:off x="968375" y="1406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Overview </a:t>
            </a:r>
          </a:p>
        </p:txBody>
      </p:sp>
      <p:sp>
        <p:nvSpPr>
          <p:cNvPr id="21" name="Rectangle 20">
            <a:hlinkClick r:id="rId6" action="ppaction://hlinksldjump"/>
          </p:cNvPr>
          <p:cNvSpPr>
            <a:spLocks noChangeArrowheads="1"/>
          </p:cNvSpPr>
          <p:nvPr/>
        </p:nvSpPr>
        <p:spPr bwMode="auto">
          <a:xfrm>
            <a:off x="968375" y="1915557"/>
            <a:ext cx="2765425" cy="457200"/>
          </a:xfrm>
          <a:prstGeom prst="rect">
            <a:avLst/>
          </a:prstGeom>
          <a:solidFill>
            <a:srgbClr val="C4ECFB"/>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rgbClr val="111111"/>
                </a:solidFill>
                <a:latin typeface="+mj-lt"/>
              </a:rPr>
              <a:t>Competitive </a:t>
            </a:r>
            <a:r>
              <a:rPr lang="en-US" sz="1600" b="1" kern="0" dirty="0" smtClean="0">
                <a:solidFill>
                  <a:srgbClr val="111111"/>
                </a:solidFill>
                <a:latin typeface="+mj-lt"/>
              </a:rPr>
              <a:t>Landscape</a:t>
            </a:r>
            <a:endParaRPr lang="en-US" sz="1600" b="1" kern="0" dirty="0">
              <a:solidFill>
                <a:srgbClr val="111111"/>
              </a:solidFill>
              <a:latin typeface="+mj-lt"/>
            </a:endParaRPr>
          </a:p>
        </p:txBody>
      </p:sp>
      <p:sp>
        <p:nvSpPr>
          <p:cNvPr id="22" name="Rectangle 21">
            <a:hlinkClick r:id="rId7" action="ppaction://hlinksldjump"/>
          </p:cNvPr>
          <p:cNvSpPr>
            <a:spLocks noChangeArrowheads="1"/>
          </p:cNvSpPr>
          <p:nvPr/>
        </p:nvSpPr>
        <p:spPr bwMode="auto">
          <a:xfrm>
            <a:off x="968375" y="2426489"/>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Contract Analysis</a:t>
            </a:r>
            <a:endParaRPr lang="en-US" sz="1200" b="1" dirty="0">
              <a:solidFill>
                <a:schemeClr val="bg1">
                  <a:lumMod val="85000"/>
                </a:schemeClr>
              </a:solidFill>
              <a:latin typeface="Calibri" pitchFamily="34" charset="0"/>
            </a:endParaRPr>
          </a:p>
        </p:txBody>
      </p:sp>
      <p:sp>
        <p:nvSpPr>
          <p:cNvPr id="23" name="Rectangle 22">
            <a:hlinkClick r:id="rId8" action="ppaction://hlinksldjump"/>
          </p:cNvPr>
          <p:cNvSpPr>
            <a:spLocks noChangeArrowheads="1"/>
          </p:cNvSpPr>
          <p:nvPr/>
        </p:nvSpPr>
        <p:spPr bwMode="auto">
          <a:xfrm>
            <a:off x="968375" y="2930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Business Trends</a:t>
            </a:r>
            <a:endParaRPr lang="en-US" sz="1200" b="1" dirty="0">
              <a:solidFill>
                <a:schemeClr val="bg1">
                  <a:lumMod val="85000"/>
                </a:schemeClr>
              </a:solidFill>
              <a:latin typeface="Calibri" pitchFamily="34" charset="0"/>
            </a:endParaRPr>
          </a:p>
        </p:txBody>
      </p:sp>
      <p:sp>
        <p:nvSpPr>
          <p:cNvPr id="24" name="Rectangle 37">
            <a:hlinkClick r:id="rId9" action="ppaction://hlinksldjump"/>
          </p:cNvPr>
          <p:cNvSpPr>
            <a:spLocks noChangeArrowheads="1"/>
          </p:cNvSpPr>
          <p:nvPr/>
        </p:nvSpPr>
        <p:spPr bwMode="auto">
          <a:xfrm>
            <a:off x="968375" y="3435943"/>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Technology Trends</a:t>
            </a:r>
            <a:endParaRPr lang="en-US" sz="1200" b="1" dirty="0">
              <a:solidFill>
                <a:schemeClr val="bg1">
                  <a:lumMod val="85000"/>
                </a:schemeClr>
              </a:solidFill>
              <a:latin typeface="Calibri" pitchFamily="34" charset="0"/>
            </a:endParaRPr>
          </a:p>
        </p:txBody>
      </p:sp>
      <p:sp>
        <p:nvSpPr>
          <p:cNvPr id="25" name="Rectangle 16">
            <a:hlinkClick r:id="rId10" action="ppaction://hlinksldjump"/>
          </p:cNvPr>
          <p:cNvSpPr>
            <a:spLocks noChangeArrowheads="1"/>
          </p:cNvSpPr>
          <p:nvPr/>
        </p:nvSpPr>
        <p:spPr bwMode="auto">
          <a:xfrm>
            <a:off x="968375" y="3933335"/>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a:t>
            </a:r>
            <a:r>
              <a:rPr lang="en-US" sz="1200" b="1" dirty="0" smtClean="0">
                <a:solidFill>
                  <a:schemeClr val="bg1">
                    <a:lumMod val="85000"/>
                  </a:schemeClr>
                </a:solidFill>
                <a:latin typeface="Calibri" pitchFamily="34" charset="0"/>
              </a:rPr>
              <a:t>Drivers</a:t>
            </a:r>
            <a:endParaRPr lang="en-US" sz="1200" b="1" dirty="0">
              <a:solidFill>
                <a:schemeClr val="bg1">
                  <a:lumMod val="85000"/>
                </a:schemeClr>
              </a:solidFill>
              <a:latin typeface="Calibri" pitchFamily="34" charset="0"/>
            </a:endParaRPr>
          </a:p>
        </p:txBody>
      </p:sp>
      <p:sp>
        <p:nvSpPr>
          <p:cNvPr id="26" name="Rectangle 21">
            <a:hlinkClick r:id="rId11" action="ppaction://hlinksldjump"/>
          </p:cNvPr>
          <p:cNvSpPr>
            <a:spLocks noChangeArrowheads="1"/>
          </p:cNvSpPr>
          <p:nvPr/>
        </p:nvSpPr>
        <p:spPr bwMode="auto">
          <a:xfrm>
            <a:off x="968375" y="4439478"/>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Top 3 Market Players</a:t>
            </a:r>
            <a:endParaRPr lang="en-US" sz="1200" b="1" dirty="0">
              <a:solidFill>
                <a:schemeClr val="bg1">
                  <a:lumMod val="85000"/>
                </a:schemeClr>
              </a:solidFill>
              <a:latin typeface="Calibri" pitchFamily="34" charset="0"/>
            </a:endParaRPr>
          </a:p>
        </p:txBody>
      </p:sp>
      <p:sp>
        <p:nvSpPr>
          <p:cNvPr id="27" name="Oval 26"/>
          <p:cNvSpPr/>
          <p:nvPr/>
        </p:nvSpPr>
        <p:spPr>
          <a:xfrm>
            <a:off x="892316" y="2072640"/>
            <a:ext cx="137160" cy="137160"/>
          </a:xfrm>
          <a:prstGeom prst="ellipse">
            <a:avLst/>
          </a:prstGeom>
          <a:solidFill>
            <a:srgbClr val="6DCFF6"/>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5D73F1C9-C302-41EE-8DFA-F1F8ED70398A}" type="slidenum">
              <a:rPr lang="en-US" smtClean="0"/>
              <a:pPr>
                <a:defRPr/>
              </a:pPr>
              <a:t>15</a:t>
            </a:fld>
            <a:endParaRPr lang="en-US" dirty="0"/>
          </a:p>
        </p:txBody>
      </p:sp>
      <p:graphicFrame>
        <p:nvGraphicFramePr>
          <p:cNvPr id="5" name="Diagram 4"/>
          <p:cNvGraphicFramePr/>
          <p:nvPr/>
        </p:nvGraphicFramePr>
        <p:xfrm>
          <a:off x="381000" y="838200"/>
          <a:ext cx="82296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6" name="Title 1"/>
          <p:cNvSpPr>
            <a:spLocks noGrp="1"/>
          </p:cNvSpPr>
          <p:nvPr>
            <p:ph type="title"/>
          </p:nvPr>
        </p:nvSpPr>
        <p:spPr>
          <a:xfrm>
            <a:off x="1219200" y="0"/>
            <a:ext cx="6934200" cy="762000"/>
          </a:xfrm>
        </p:spPr>
        <p:txBody>
          <a:bodyPr/>
          <a:lstStyle/>
          <a:p>
            <a:pPr algn="l"/>
            <a:r>
              <a:rPr sz="2000" b="1" smtClean="0">
                <a:latin typeface="Myriad Pro"/>
              </a:rPr>
              <a:t>Global Semiconductor MI: Competitive Landscape</a:t>
            </a:r>
            <a:r>
              <a:rPr sz="2200" smtClean="0">
                <a:latin typeface="Myriad Pro"/>
              </a:rPr>
              <a:t/>
            </a:r>
            <a:br>
              <a:rPr sz="2200" smtClean="0">
                <a:latin typeface="Myriad Pro"/>
              </a:rPr>
            </a:br>
            <a:r>
              <a:rPr sz="1800" smtClean="0">
                <a:latin typeface="Myriad Pro"/>
              </a:rPr>
              <a:t> Porter’s 5 Forces Analysis</a:t>
            </a:r>
          </a:p>
        </p:txBody>
      </p:sp>
      <p:sp>
        <p:nvSpPr>
          <p:cNvPr id="6" name="AutoShape 28">
            <a:hlinkClick r:id="rId8"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279525" y="0"/>
            <a:ext cx="6797675" cy="762000"/>
          </a:xfrm>
        </p:spPr>
        <p:txBody>
          <a:bodyPr/>
          <a:lstStyle/>
          <a:p>
            <a:pPr algn="l"/>
            <a:r>
              <a:rPr sz="2000" b="1" smtClean="0">
                <a:latin typeface="Myriad Pro"/>
              </a:rPr>
              <a:t>Global Semiconductor MI: Competitive Landscape</a:t>
            </a:r>
            <a:r>
              <a:rPr sz="2200" smtClean="0">
                <a:latin typeface="Myriad Pro"/>
              </a:rPr>
              <a:t/>
            </a:r>
            <a:br>
              <a:rPr sz="2200" smtClean="0">
                <a:latin typeface="Myriad Pro"/>
              </a:rPr>
            </a:br>
            <a:r>
              <a:rPr sz="1800" smtClean="0">
                <a:latin typeface="Myriad Pro"/>
              </a:rPr>
              <a:t>Top 20 Companies by Yearly Sales</a:t>
            </a:r>
          </a:p>
        </p:txBody>
      </p:sp>
      <p:sp>
        <p:nvSpPr>
          <p:cNvPr id="4" name="Slide Number Placeholder 3"/>
          <p:cNvSpPr>
            <a:spLocks noGrp="1"/>
          </p:cNvSpPr>
          <p:nvPr>
            <p:ph type="sldNum" sz="quarter" idx="11"/>
          </p:nvPr>
        </p:nvSpPr>
        <p:spPr/>
        <p:txBody>
          <a:bodyPr/>
          <a:lstStyle/>
          <a:p>
            <a:pPr>
              <a:defRPr/>
            </a:pPr>
            <a:fld id="{3B3537BE-4976-4A80-AF8F-B0CFFA4BE060}" type="slidenum">
              <a:rPr lang="en-US" smtClean="0"/>
              <a:pPr>
                <a:defRPr/>
              </a:pPr>
              <a:t>16</a:t>
            </a:fld>
            <a:endParaRPr lang="en-US" dirty="0"/>
          </a:p>
        </p:txBody>
      </p:sp>
      <p:pic>
        <p:nvPicPr>
          <p:cNvPr id="6145" name="Picture 1"/>
          <p:cNvPicPr>
            <a:picLocks noChangeAspect="1" noChangeArrowheads="1"/>
          </p:cNvPicPr>
          <p:nvPr/>
        </p:nvPicPr>
        <p:blipFill>
          <a:blip r:embed="rId3" cstate="print"/>
          <a:srcRect l="37619" t="15476" r="20000" b="34524"/>
          <a:stretch>
            <a:fillRect/>
          </a:stretch>
        </p:blipFill>
        <p:spPr bwMode="auto">
          <a:xfrm>
            <a:off x="0" y="762000"/>
            <a:ext cx="6012232" cy="5333999"/>
          </a:xfrm>
          <a:prstGeom prst="rect">
            <a:avLst/>
          </a:prstGeom>
          <a:noFill/>
          <a:ln w="9525">
            <a:noFill/>
            <a:miter lim="800000"/>
            <a:headEnd/>
            <a:tailEnd/>
          </a:ln>
          <a:effectLst/>
        </p:spPr>
      </p:pic>
      <p:sp>
        <p:nvSpPr>
          <p:cNvPr id="5" name="Rectangle 8"/>
          <p:cNvSpPr>
            <a:spLocks noChangeArrowheads="1"/>
          </p:cNvSpPr>
          <p:nvPr/>
        </p:nvSpPr>
        <p:spPr bwMode="auto">
          <a:xfrm>
            <a:off x="6096000" y="1676400"/>
            <a:ext cx="2895600" cy="1828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eaLnBrk="0" hangingPunct="0">
              <a:lnSpc>
                <a:spcPts val="1600"/>
              </a:lnSpc>
              <a:buFont typeface="Arial" pitchFamily="34" charset="0"/>
              <a:buChar char="•"/>
              <a:defRPr/>
            </a:pPr>
            <a:r>
              <a:rPr lang="en-US" sz="1200" b="1" dirty="0" smtClean="0">
                <a:solidFill>
                  <a:prstClr val="black"/>
                </a:solidFill>
                <a:latin typeface="Calibri"/>
              </a:rPr>
              <a:t>Intel Corporation acquisition of Infineon Technologies wireless division.</a:t>
            </a:r>
          </a:p>
          <a:p>
            <a:pPr marL="111125" indent="-111125" algn="just" eaLnBrk="0" hangingPunct="0">
              <a:lnSpc>
                <a:spcPts val="1600"/>
              </a:lnSpc>
              <a:buFont typeface="Arial" pitchFamily="34" charset="0"/>
              <a:buChar char="•"/>
              <a:defRPr/>
            </a:pPr>
            <a:r>
              <a:rPr lang="en-US" sz="1200" b="1" dirty="0" smtClean="0">
                <a:solidFill>
                  <a:prstClr val="black"/>
                </a:solidFill>
                <a:latin typeface="Calibri"/>
              </a:rPr>
              <a:t>Texas Instruments acquisition of National Semiconductor.</a:t>
            </a:r>
          </a:p>
          <a:p>
            <a:pPr marL="111125" indent="-111125" algn="just" eaLnBrk="0" hangingPunct="0">
              <a:lnSpc>
                <a:spcPts val="1600"/>
              </a:lnSpc>
              <a:buFont typeface="Arial" pitchFamily="34" charset="0"/>
              <a:buChar char="•"/>
              <a:defRPr/>
            </a:pPr>
            <a:r>
              <a:rPr lang="en-US" sz="1200" b="1" dirty="0" smtClean="0">
                <a:solidFill>
                  <a:prstClr val="black"/>
                </a:solidFill>
                <a:latin typeface="Calibri"/>
              </a:rPr>
              <a:t>Qualcomm acquisition of </a:t>
            </a:r>
            <a:r>
              <a:rPr lang="en-US" sz="1200" b="1" dirty="0" err="1" smtClean="0">
                <a:solidFill>
                  <a:prstClr val="black"/>
                </a:solidFill>
                <a:latin typeface="Calibri"/>
              </a:rPr>
              <a:t>Atheros</a:t>
            </a:r>
            <a:r>
              <a:rPr lang="en-US" sz="1200" b="1" dirty="0" smtClean="0">
                <a:solidFill>
                  <a:prstClr val="black"/>
                </a:solidFill>
                <a:latin typeface="Calibri"/>
              </a:rPr>
              <a:t> Communications.</a:t>
            </a:r>
          </a:p>
          <a:p>
            <a:pPr marL="111125" indent="-111125" algn="just" eaLnBrk="0" hangingPunct="0">
              <a:lnSpc>
                <a:spcPts val="1600"/>
              </a:lnSpc>
              <a:buFont typeface="Arial" pitchFamily="34" charset="0"/>
              <a:buChar char="•"/>
              <a:defRPr/>
            </a:pPr>
            <a:r>
              <a:rPr lang="en-US" sz="1200" b="1" dirty="0" smtClean="0">
                <a:solidFill>
                  <a:prstClr val="black"/>
                </a:solidFill>
                <a:latin typeface="Calibri"/>
              </a:rPr>
              <a:t>ON Semiconductor acquisition of Sanyo semiconductor division.</a:t>
            </a:r>
          </a:p>
        </p:txBody>
      </p:sp>
      <p:sp>
        <p:nvSpPr>
          <p:cNvPr id="6" name="Rectangle 8"/>
          <p:cNvSpPr>
            <a:spLocks noChangeArrowheads="1"/>
          </p:cNvSpPr>
          <p:nvPr/>
        </p:nvSpPr>
        <p:spPr bwMode="auto">
          <a:xfrm>
            <a:off x="6096000" y="4191000"/>
            <a:ext cx="2895600" cy="13716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eaLnBrk="0" hangingPunct="0">
              <a:lnSpc>
                <a:spcPts val="1600"/>
              </a:lnSpc>
              <a:buFont typeface="Arial" pitchFamily="34" charset="0"/>
              <a:buChar char="•"/>
              <a:defRPr/>
            </a:pPr>
            <a:r>
              <a:rPr lang="en-US" sz="1200" b="1" dirty="0" smtClean="0">
                <a:solidFill>
                  <a:prstClr val="black"/>
                </a:solidFill>
                <a:latin typeface="Calibri"/>
              </a:rPr>
              <a:t>Renesas Electronics was formed by the merger of Renesas Technology and NEC Semiconductors.</a:t>
            </a:r>
          </a:p>
          <a:p>
            <a:pPr marL="111125" indent="-111125" algn="just" eaLnBrk="0" hangingPunct="0">
              <a:lnSpc>
                <a:spcPts val="1600"/>
              </a:lnSpc>
              <a:buFont typeface="Arial" pitchFamily="34" charset="0"/>
              <a:buChar char="•"/>
              <a:defRPr/>
            </a:pPr>
            <a:r>
              <a:rPr lang="en-US" sz="1200" b="1" dirty="0" smtClean="0">
                <a:solidFill>
                  <a:prstClr val="black"/>
                </a:solidFill>
                <a:latin typeface="Calibri"/>
              </a:rPr>
              <a:t>Micron Technology acquisition of </a:t>
            </a:r>
            <a:r>
              <a:rPr lang="en-US" sz="1200" b="1" dirty="0" err="1" smtClean="0">
                <a:solidFill>
                  <a:prstClr val="black"/>
                </a:solidFill>
                <a:latin typeface="Calibri"/>
              </a:rPr>
              <a:t>Numonyx</a:t>
            </a:r>
            <a:r>
              <a:rPr lang="en-US" sz="1200" b="1" dirty="0" smtClean="0">
                <a:solidFill>
                  <a:prstClr val="black"/>
                </a:solidFill>
                <a:latin typeface="Calibri"/>
              </a:rPr>
              <a:t>.</a:t>
            </a:r>
          </a:p>
        </p:txBody>
      </p:sp>
      <p:sp>
        <p:nvSpPr>
          <p:cNvPr id="7" name="Rectangle 6"/>
          <p:cNvSpPr/>
          <p:nvPr/>
        </p:nvSpPr>
        <p:spPr>
          <a:xfrm>
            <a:off x="6172200" y="1353979"/>
            <a:ext cx="274320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Important M&amp;A in industry- 2011</a:t>
            </a:r>
          </a:p>
        </p:txBody>
      </p:sp>
      <p:sp>
        <p:nvSpPr>
          <p:cNvPr id="8" name="Rectangle 7"/>
          <p:cNvSpPr/>
          <p:nvPr/>
        </p:nvSpPr>
        <p:spPr>
          <a:xfrm>
            <a:off x="6172200" y="3868579"/>
            <a:ext cx="274320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Important M&amp;A in industry- 2010</a:t>
            </a:r>
          </a:p>
        </p:txBody>
      </p:sp>
      <p:sp>
        <p:nvSpPr>
          <p:cNvPr id="9"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0" name="Rectangle 9"/>
          <p:cNvSpPr/>
          <p:nvPr/>
        </p:nvSpPr>
        <p:spPr>
          <a:xfrm>
            <a:off x="152400" y="5943600"/>
            <a:ext cx="8839200" cy="400110"/>
          </a:xfrm>
          <a:prstGeom prst="rect">
            <a:avLst/>
          </a:prstGeom>
          <a:noFill/>
          <a:ln>
            <a:solidFill>
              <a:srgbClr val="FF0000"/>
            </a:solidFill>
          </a:ln>
        </p:spPr>
        <p:txBody>
          <a:bodyPr wrap="square">
            <a:spAutoFit/>
          </a:bodyPr>
          <a:lstStyle/>
          <a:p>
            <a:pPr algn="ctr">
              <a:defRPr/>
            </a:pPr>
            <a:r>
              <a:rPr lang="en-US" sz="1000" b="1" i="1" dirty="0" smtClean="0">
                <a:solidFill>
                  <a:srgbClr val="FF0000"/>
                </a:solidFill>
              </a:rPr>
              <a:t>Note: The ranking is based on the definition of the industry by </a:t>
            </a:r>
            <a:r>
              <a:rPr lang="en-US" sz="1000" b="1" i="1" dirty="0" err="1" smtClean="0">
                <a:solidFill>
                  <a:srgbClr val="FF0000"/>
                </a:solidFill>
              </a:rPr>
              <a:t>iSuppli</a:t>
            </a:r>
            <a:r>
              <a:rPr lang="en-US" sz="1000" b="1" i="1" dirty="0" smtClean="0">
                <a:solidFill>
                  <a:srgbClr val="FF0000"/>
                </a:solidFill>
              </a:rPr>
              <a:t>. Some of the companies will fall under Electronics segment as per TCS definition of Hi Tech Industry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17</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sz="2200" b="1" smtClean="0">
                <a:latin typeface="Myriad Pro"/>
              </a:rPr>
              <a:t>Global Semiconductor MI</a:t>
            </a:r>
          </a:p>
        </p:txBody>
      </p:sp>
      <p:sp>
        <p:nvSpPr>
          <p:cNvPr id="79" name="Rounded Rectangle 78"/>
          <p:cNvSpPr/>
          <p:nvPr/>
        </p:nvSpPr>
        <p:spPr>
          <a:xfrm>
            <a:off x="533400" y="5638800"/>
            <a:ext cx="8077200" cy="609600"/>
          </a:xfrm>
          <a:prstGeom prst="roundRect">
            <a:avLst/>
          </a:prstGeom>
          <a:solidFill>
            <a:srgbClr val="FDF7D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i="1" dirty="0" smtClean="0">
                <a:solidFill>
                  <a:srgbClr val="000000"/>
                </a:solidFill>
                <a:latin typeface="+mj-lt"/>
                <a:cs typeface="Times New Roman" pitchFamily="18" charset="0"/>
              </a:rPr>
              <a:t>Disclaimer: </a:t>
            </a:r>
          </a:p>
          <a:p>
            <a:pPr marL="117475" lvl="0" indent="-117475">
              <a:spcBef>
                <a:spcPts val="400"/>
              </a:spcBef>
              <a:defRPr/>
            </a:pPr>
            <a:r>
              <a:rPr lang="en-US" sz="1100" i="1" dirty="0" smtClean="0">
                <a:solidFill>
                  <a:srgbClr val="000000"/>
                </a:solidFill>
                <a:latin typeface="+mj-lt"/>
              </a:rPr>
              <a:t>The information presented in this report is based on data available in the public domain. If you find that it is incorrect, please let us know.</a:t>
            </a:r>
          </a:p>
        </p:txBody>
      </p:sp>
      <p:sp>
        <p:nvSpPr>
          <p:cNvPr id="14" name="Rectangle 13">
            <a:hlinkClick r:id="rId3" action="ppaction://hlinksldjump"/>
          </p:cNvPr>
          <p:cNvSpPr/>
          <p:nvPr/>
        </p:nvSpPr>
        <p:spPr>
          <a:xfrm>
            <a:off x="4495800" y="2243702"/>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Trends</a:t>
            </a:r>
          </a:p>
        </p:txBody>
      </p:sp>
      <p:sp>
        <p:nvSpPr>
          <p:cNvPr id="15" name="Rectangle 14">
            <a:hlinkClick r:id="rId3" action="ppaction://hlinksldjump"/>
          </p:cNvPr>
          <p:cNvSpPr/>
          <p:nvPr/>
        </p:nvSpPr>
        <p:spPr>
          <a:xfrm>
            <a:off x="4495800" y="2682240"/>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Important Deals</a:t>
            </a:r>
          </a:p>
        </p:txBody>
      </p:sp>
      <p:sp>
        <p:nvSpPr>
          <p:cNvPr id="16"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8" name="Rectangle 16">
            <a:hlinkClick r:id="rId5" action="ppaction://hlinksldjump"/>
          </p:cNvPr>
          <p:cNvSpPr>
            <a:spLocks noChangeArrowheads="1"/>
          </p:cNvSpPr>
          <p:nvPr/>
        </p:nvSpPr>
        <p:spPr bwMode="auto">
          <a:xfrm>
            <a:off x="968375" y="1406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Overview </a:t>
            </a:r>
          </a:p>
        </p:txBody>
      </p:sp>
      <p:sp>
        <p:nvSpPr>
          <p:cNvPr id="19" name="Rectangle 20">
            <a:hlinkClick r:id="rId6" action="ppaction://hlinksldjump"/>
          </p:cNvPr>
          <p:cNvSpPr>
            <a:spLocks noChangeArrowheads="1"/>
          </p:cNvSpPr>
          <p:nvPr/>
        </p:nvSpPr>
        <p:spPr bwMode="auto">
          <a:xfrm>
            <a:off x="968375" y="1915557"/>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Competitive </a:t>
            </a:r>
            <a:r>
              <a:rPr lang="en-US" sz="1200" b="1" dirty="0" smtClean="0">
                <a:solidFill>
                  <a:schemeClr val="bg1">
                    <a:lumMod val="85000"/>
                  </a:schemeClr>
                </a:solidFill>
                <a:latin typeface="Calibri" pitchFamily="34" charset="0"/>
              </a:rPr>
              <a:t>Landscape</a:t>
            </a:r>
            <a:endParaRPr lang="en-US" sz="1200" b="1" dirty="0">
              <a:solidFill>
                <a:schemeClr val="bg1">
                  <a:lumMod val="85000"/>
                </a:schemeClr>
              </a:solidFill>
              <a:latin typeface="Calibri" pitchFamily="34" charset="0"/>
            </a:endParaRPr>
          </a:p>
        </p:txBody>
      </p:sp>
      <p:sp>
        <p:nvSpPr>
          <p:cNvPr id="21" name="Rectangle 21">
            <a:hlinkClick r:id="rId7" action="ppaction://hlinksldjump"/>
          </p:cNvPr>
          <p:cNvSpPr>
            <a:spLocks noChangeArrowheads="1"/>
          </p:cNvSpPr>
          <p:nvPr/>
        </p:nvSpPr>
        <p:spPr bwMode="auto">
          <a:xfrm>
            <a:off x="968375" y="2426489"/>
            <a:ext cx="2765425" cy="457200"/>
          </a:xfrm>
          <a:prstGeom prst="rect">
            <a:avLst/>
          </a:prstGeom>
          <a:solidFill>
            <a:srgbClr val="C4ECFB"/>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rgbClr val="111111"/>
                </a:solidFill>
                <a:latin typeface="+mj-lt"/>
              </a:rPr>
              <a:t>Contract Analysis</a:t>
            </a:r>
            <a:endParaRPr lang="en-US" sz="1600" b="1" kern="0" dirty="0">
              <a:solidFill>
                <a:srgbClr val="111111"/>
              </a:solidFill>
              <a:latin typeface="+mj-lt"/>
            </a:endParaRPr>
          </a:p>
        </p:txBody>
      </p:sp>
      <p:sp>
        <p:nvSpPr>
          <p:cNvPr id="22" name="Rectangle 22">
            <a:hlinkClick r:id="rId8" action="ppaction://hlinksldjump"/>
          </p:cNvPr>
          <p:cNvSpPr>
            <a:spLocks noChangeArrowheads="1"/>
          </p:cNvSpPr>
          <p:nvPr/>
        </p:nvSpPr>
        <p:spPr bwMode="auto">
          <a:xfrm>
            <a:off x="968375" y="2930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Business Trends</a:t>
            </a:r>
            <a:endParaRPr lang="en-US" sz="1200" b="1" dirty="0">
              <a:solidFill>
                <a:schemeClr val="bg1">
                  <a:lumMod val="85000"/>
                </a:schemeClr>
              </a:solidFill>
              <a:latin typeface="Calibri" pitchFamily="34" charset="0"/>
            </a:endParaRPr>
          </a:p>
        </p:txBody>
      </p:sp>
      <p:sp>
        <p:nvSpPr>
          <p:cNvPr id="23" name="Rectangle 37">
            <a:hlinkClick r:id="rId9" action="ppaction://hlinksldjump"/>
          </p:cNvPr>
          <p:cNvSpPr>
            <a:spLocks noChangeArrowheads="1"/>
          </p:cNvSpPr>
          <p:nvPr/>
        </p:nvSpPr>
        <p:spPr bwMode="auto">
          <a:xfrm>
            <a:off x="968375" y="3435943"/>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Technology Trends</a:t>
            </a:r>
            <a:endParaRPr lang="en-US" sz="1200" b="1" dirty="0">
              <a:solidFill>
                <a:schemeClr val="bg1">
                  <a:lumMod val="85000"/>
                </a:schemeClr>
              </a:solidFill>
              <a:latin typeface="Calibri" pitchFamily="34" charset="0"/>
            </a:endParaRPr>
          </a:p>
        </p:txBody>
      </p:sp>
      <p:sp>
        <p:nvSpPr>
          <p:cNvPr id="24" name="Rectangle 16">
            <a:hlinkClick r:id="rId10" action="ppaction://hlinksldjump"/>
          </p:cNvPr>
          <p:cNvSpPr>
            <a:spLocks noChangeArrowheads="1"/>
          </p:cNvSpPr>
          <p:nvPr/>
        </p:nvSpPr>
        <p:spPr bwMode="auto">
          <a:xfrm>
            <a:off x="968375" y="3933335"/>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a:t>
            </a:r>
            <a:r>
              <a:rPr lang="en-US" sz="1200" b="1" dirty="0" smtClean="0">
                <a:solidFill>
                  <a:schemeClr val="bg1">
                    <a:lumMod val="85000"/>
                  </a:schemeClr>
                </a:solidFill>
                <a:latin typeface="Calibri" pitchFamily="34" charset="0"/>
              </a:rPr>
              <a:t>Drivers</a:t>
            </a:r>
            <a:endParaRPr lang="en-US" sz="1200" b="1" dirty="0">
              <a:solidFill>
                <a:schemeClr val="bg1">
                  <a:lumMod val="85000"/>
                </a:schemeClr>
              </a:solidFill>
              <a:latin typeface="Calibri" pitchFamily="34" charset="0"/>
            </a:endParaRPr>
          </a:p>
        </p:txBody>
      </p:sp>
      <p:sp>
        <p:nvSpPr>
          <p:cNvPr id="25" name="Rectangle 21">
            <a:hlinkClick r:id="rId11" action="ppaction://hlinksldjump"/>
          </p:cNvPr>
          <p:cNvSpPr>
            <a:spLocks noChangeArrowheads="1"/>
          </p:cNvSpPr>
          <p:nvPr/>
        </p:nvSpPr>
        <p:spPr bwMode="auto">
          <a:xfrm>
            <a:off x="968375" y="4439478"/>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Top 3 Market Players</a:t>
            </a:r>
            <a:endParaRPr lang="en-US" sz="1200" b="1" dirty="0">
              <a:solidFill>
                <a:schemeClr val="bg1">
                  <a:lumMod val="85000"/>
                </a:schemeClr>
              </a:solidFill>
              <a:latin typeface="Calibri" pitchFamily="34" charset="0"/>
            </a:endParaRPr>
          </a:p>
        </p:txBody>
      </p:sp>
      <p:sp>
        <p:nvSpPr>
          <p:cNvPr id="26" name="Oval 25"/>
          <p:cNvSpPr/>
          <p:nvPr/>
        </p:nvSpPr>
        <p:spPr>
          <a:xfrm>
            <a:off x="892316" y="2606040"/>
            <a:ext cx="137160" cy="137160"/>
          </a:xfrm>
          <a:prstGeom prst="ellipse">
            <a:avLst/>
          </a:prstGeom>
          <a:solidFill>
            <a:srgbClr val="6DCFF6"/>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1279525" y="0"/>
            <a:ext cx="6873875" cy="762000"/>
          </a:xfrm>
        </p:spPr>
        <p:txBody>
          <a:bodyPr/>
          <a:lstStyle/>
          <a:p>
            <a:pPr algn="l"/>
            <a:r>
              <a:rPr sz="2000" b="1" smtClean="0">
                <a:latin typeface="Myriad Pro"/>
              </a:rPr>
              <a:t>Global Semiconductor MI: Contract Analysis</a:t>
            </a:r>
            <a:br>
              <a:rPr sz="2000" b="1" smtClean="0">
                <a:latin typeface="Myriad Pro"/>
              </a:rPr>
            </a:br>
            <a:r>
              <a:rPr sz="2000" smtClean="0">
                <a:latin typeface="Myriad Pro"/>
              </a:rPr>
              <a:t>Trends</a:t>
            </a:r>
            <a:endParaRPr sz="1800" smtClean="0">
              <a:latin typeface="Myriad Pro"/>
            </a:endParaRPr>
          </a:p>
        </p:txBody>
      </p:sp>
      <p:sp>
        <p:nvSpPr>
          <p:cNvPr id="4" name="Slide Number Placeholder 3"/>
          <p:cNvSpPr>
            <a:spLocks noGrp="1"/>
          </p:cNvSpPr>
          <p:nvPr>
            <p:ph type="sldNum" sz="quarter" idx="11"/>
          </p:nvPr>
        </p:nvSpPr>
        <p:spPr>
          <a:xfrm>
            <a:off x="8305800" y="6356350"/>
            <a:ext cx="381000" cy="365125"/>
          </a:xfrm>
        </p:spPr>
        <p:txBody>
          <a:bodyPr/>
          <a:lstStyle/>
          <a:p>
            <a:pPr>
              <a:defRPr/>
            </a:pPr>
            <a:fld id="{2A866B6E-6ABA-4B93-8324-D21FF7383317}" type="slidenum">
              <a:rPr lang="en-US" smtClean="0"/>
              <a:pPr>
                <a:defRPr/>
              </a:pPr>
              <a:t>18</a:t>
            </a:fld>
            <a:endParaRPr lang="en-US" dirty="0"/>
          </a:p>
        </p:txBody>
      </p:sp>
      <p:graphicFrame>
        <p:nvGraphicFramePr>
          <p:cNvPr id="8" name="Chart 7"/>
          <p:cNvGraphicFramePr>
            <a:graphicFrameLocks/>
          </p:cNvGraphicFramePr>
          <p:nvPr/>
        </p:nvGraphicFramePr>
        <p:xfrm>
          <a:off x="685800" y="990600"/>
          <a:ext cx="7467600"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8"/>
          <p:cNvSpPr>
            <a:spLocks noChangeArrowheads="1"/>
          </p:cNvSpPr>
          <p:nvPr/>
        </p:nvSpPr>
        <p:spPr bwMode="auto">
          <a:xfrm>
            <a:off x="228600" y="5334000"/>
            <a:ext cx="8534400" cy="685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a:buFont typeface="Arial" pitchFamily="34" charset="0"/>
              <a:buChar char="•"/>
              <a:defRPr/>
            </a:pPr>
            <a:r>
              <a:rPr lang="en-US" sz="1200" dirty="0" smtClean="0">
                <a:latin typeface="+mj-lt"/>
              </a:rPr>
              <a:t>The deals signed are </a:t>
            </a:r>
            <a:r>
              <a:rPr lang="en-US" sz="1200" b="1" dirty="0" smtClean="0">
                <a:latin typeface="+mj-lt"/>
              </a:rPr>
              <a:t>mostly below $ 20 million</a:t>
            </a:r>
          </a:p>
          <a:p>
            <a:pPr marL="111125" indent="-111125" algn="just">
              <a:buFont typeface="Arial" pitchFamily="34" charset="0"/>
              <a:buChar char="•"/>
              <a:defRPr/>
            </a:pPr>
            <a:r>
              <a:rPr lang="en-US" sz="1200" dirty="0" smtClean="0">
                <a:latin typeface="+mj-lt"/>
              </a:rPr>
              <a:t>The number of contracts signed during the 2007-2009 period was highest . This was mainly to improve the process utilization and due to the cost cutting attempt</a:t>
            </a:r>
            <a:endParaRPr lang="en-US" sz="1200" dirty="0">
              <a:latin typeface="+mj-lt"/>
            </a:endParaRPr>
          </a:p>
        </p:txBody>
      </p:sp>
      <p:sp>
        <p:nvSpPr>
          <p:cNvPr id="6" name="Rectangle 5"/>
          <p:cNvSpPr/>
          <p:nvPr/>
        </p:nvSpPr>
        <p:spPr>
          <a:xfrm>
            <a:off x="2590800" y="4800600"/>
            <a:ext cx="1371600" cy="3048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895600" y="762000"/>
            <a:ext cx="3657600" cy="307777"/>
          </a:xfrm>
          <a:prstGeom prst="rect">
            <a:avLst/>
          </a:prstGeom>
          <a:solidFill>
            <a:srgbClr val="D7EFFA"/>
          </a:solidFill>
        </p:spPr>
        <p:txBody>
          <a:bodyPr wrap="square" rtlCol="0">
            <a:spAutoFit/>
          </a:bodyPr>
          <a:lstStyle/>
          <a:p>
            <a:pPr algn="ctr"/>
            <a:r>
              <a:rPr lang="en-US" sz="1400" b="1" dirty="0" smtClean="0">
                <a:latin typeface="+mj-lt"/>
              </a:rPr>
              <a:t>Year wise Contract Value Range distribution</a:t>
            </a:r>
            <a:endParaRPr lang="en-US" sz="1400" b="1" dirty="0">
              <a:latin typeface="+mj-lt"/>
            </a:endParaRPr>
          </a:p>
        </p:txBody>
      </p:sp>
      <p:sp>
        <p:nvSpPr>
          <p:cNvPr id="9"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0" name="Rectangle 9"/>
          <p:cNvSpPr/>
          <p:nvPr/>
        </p:nvSpPr>
        <p:spPr>
          <a:xfrm>
            <a:off x="152400" y="6096000"/>
            <a:ext cx="8839200" cy="246221"/>
          </a:xfrm>
          <a:prstGeom prst="rect">
            <a:avLst/>
          </a:prstGeom>
          <a:noFill/>
          <a:ln>
            <a:solidFill>
              <a:srgbClr val="FF0000"/>
            </a:solidFill>
          </a:ln>
        </p:spPr>
        <p:txBody>
          <a:bodyPr wrap="square">
            <a:spAutoFit/>
          </a:bodyPr>
          <a:lstStyle/>
          <a:p>
            <a:pPr algn="ctr">
              <a:defRPr/>
            </a:pPr>
            <a:r>
              <a:rPr lang="en-US" sz="1000" b="1" i="1" dirty="0" smtClean="0">
                <a:solidFill>
                  <a:srgbClr val="FF0000"/>
                </a:solidFill>
              </a:rPr>
              <a:t>Note: Analysis is done on the contracts signed between 2006 to 2011. The list is compiled from IDC database hence it could be non exhaustive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1279525" y="0"/>
            <a:ext cx="6873875" cy="762000"/>
          </a:xfrm>
        </p:spPr>
        <p:txBody>
          <a:bodyPr/>
          <a:lstStyle/>
          <a:p>
            <a:pPr algn="l"/>
            <a:r>
              <a:rPr sz="2000" b="1" smtClean="0">
                <a:latin typeface="Myriad Pro"/>
              </a:rPr>
              <a:t>Global Semiconductor MI: Contract Analysis</a:t>
            </a:r>
            <a:br>
              <a:rPr sz="2000" b="1" smtClean="0">
                <a:latin typeface="Myriad Pro"/>
              </a:rPr>
            </a:br>
            <a:r>
              <a:rPr sz="2000" smtClean="0">
                <a:latin typeface="Myriad Pro"/>
              </a:rPr>
              <a:t>Trends</a:t>
            </a:r>
            <a:endParaRPr sz="1800" smtClean="0">
              <a:latin typeface="Myriad Pro"/>
            </a:endParaRPr>
          </a:p>
        </p:txBody>
      </p:sp>
      <p:sp>
        <p:nvSpPr>
          <p:cNvPr id="4" name="Slide Number Placeholder 3"/>
          <p:cNvSpPr>
            <a:spLocks noGrp="1"/>
          </p:cNvSpPr>
          <p:nvPr>
            <p:ph type="sldNum" sz="quarter" idx="11"/>
          </p:nvPr>
        </p:nvSpPr>
        <p:spPr>
          <a:xfrm>
            <a:off x="8305800" y="6356350"/>
            <a:ext cx="381000" cy="365125"/>
          </a:xfrm>
        </p:spPr>
        <p:txBody>
          <a:bodyPr/>
          <a:lstStyle/>
          <a:p>
            <a:pPr>
              <a:defRPr/>
            </a:pPr>
            <a:fld id="{2A866B6E-6ABA-4B93-8324-D21FF7383317}" type="slidenum">
              <a:rPr lang="en-US" smtClean="0"/>
              <a:pPr>
                <a:defRPr/>
              </a:pPr>
              <a:t>19</a:t>
            </a:fld>
            <a:endParaRPr lang="en-US" dirty="0"/>
          </a:p>
        </p:txBody>
      </p:sp>
      <p:graphicFrame>
        <p:nvGraphicFramePr>
          <p:cNvPr id="5" name="Chart 4"/>
          <p:cNvGraphicFramePr>
            <a:graphicFrameLocks/>
          </p:cNvGraphicFramePr>
          <p:nvPr/>
        </p:nvGraphicFramePr>
        <p:xfrm>
          <a:off x="152400" y="1295400"/>
          <a:ext cx="4305300" cy="381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nvGraphicFramePr>
        <p:xfrm>
          <a:off x="4648200" y="1219200"/>
          <a:ext cx="4267200" cy="3886200"/>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6"/>
          <p:cNvSpPr/>
          <p:nvPr/>
        </p:nvSpPr>
        <p:spPr>
          <a:xfrm>
            <a:off x="162128" y="2286000"/>
            <a:ext cx="457200" cy="11430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53400" y="2590800"/>
            <a:ext cx="381000" cy="4572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rrowheads="1"/>
          </p:cNvSpPr>
          <p:nvPr/>
        </p:nvSpPr>
        <p:spPr bwMode="auto">
          <a:xfrm>
            <a:off x="228600" y="5334000"/>
            <a:ext cx="8534400" cy="685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a:buFont typeface="Arial" pitchFamily="34" charset="0"/>
              <a:buChar char="•"/>
              <a:defRPr/>
            </a:pPr>
            <a:r>
              <a:rPr lang="en-US" sz="1200" dirty="0" smtClean="0">
                <a:latin typeface="+mj-lt"/>
              </a:rPr>
              <a:t>The number of contracts signed during </a:t>
            </a:r>
            <a:r>
              <a:rPr lang="en-US" sz="1200" b="1" dirty="0" smtClean="0">
                <a:latin typeface="+mj-lt"/>
              </a:rPr>
              <a:t>the 2007-2009 period </a:t>
            </a:r>
            <a:r>
              <a:rPr lang="en-US" sz="1200" dirty="0" smtClean="0">
                <a:latin typeface="+mj-lt"/>
              </a:rPr>
              <a:t>was highest . This was mainly to improve the process utilization and due to the cost cutting attempt</a:t>
            </a:r>
          </a:p>
          <a:p>
            <a:pPr marL="111125" indent="-111125" algn="just">
              <a:buFont typeface="Arial" pitchFamily="34" charset="0"/>
              <a:buChar char="•"/>
              <a:defRPr/>
            </a:pPr>
            <a:r>
              <a:rPr lang="en-US" sz="1200" dirty="0" smtClean="0">
                <a:latin typeface="+mj-lt"/>
              </a:rPr>
              <a:t>Highest average deal value was signed during the period 2008 as two of the top 5 costliest deal was signed in this year</a:t>
            </a:r>
            <a:endParaRPr lang="en-US" sz="1200" dirty="0">
              <a:latin typeface="+mj-lt"/>
            </a:endParaRPr>
          </a:p>
        </p:txBody>
      </p:sp>
      <p:sp>
        <p:nvSpPr>
          <p:cNvPr id="10" name="TextBox 9"/>
          <p:cNvSpPr txBox="1"/>
          <p:nvPr/>
        </p:nvSpPr>
        <p:spPr>
          <a:xfrm>
            <a:off x="228600" y="762000"/>
            <a:ext cx="3657600" cy="307777"/>
          </a:xfrm>
          <a:prstGeom prst="rect">
            <a:avLst/>
          </a:prstGeom>
          <a:solidFill>
            <a:srgbClr val="D7EFFA"/>
          </a:solidFill>
        </p:spPr>
        <p:txBody>
          <a:bodyPr wrap="square" rtlCol="0">
            <a:spAutoFit/>
          </a:bodyPr>
          <a:lstStyle/>
          <a:p>
            <a:pPr algn="ctr"/>
            <a:r>
              <a:rPr lang="en-US" sz="1400" b="1" dirty="0" smtClean="0">
                <a:latin typeface="+mj-lt"/>
              </a:rPr>
              <a:t>Year wise number of Contracts</a:t>
            </a:r>
            <a:endParaRPr lang="en-US" sz="1400" b="1" dirty="0">
              <a:latin typeface="+mj-lt"/>
            </a:endParaRPr>
          </a:p>
        </p:txBody>
      </p:sp>
      <p:sp>
        <p:nvSpPr>
          <p:cNvPr id="11" name="TextBox 10"/>
          <p:cNvSpPr txBox="1"/>
          <p:nvPr/>
        </p:nvSpPr>
        <p:spPr>
          <a:xfrm>
            <a:off x="4953000" y="762000"/>
            <a:ext cx="3657600" cy="307777"/>
          </a:xfrm>
          <a:prstGeom prst="rect">
            <a:avLst/>
          </a:prstGeom>
          <a:solidFill>
            <a:srgbClr val="D7EFFA"/>
          </a:solidFill>
        </p:spPr>
        <p:txBody>
          <a:bodyPr wrap="square" rtlCol="0">
            <a:spAutoFit/>
          </a:bodyPr>
          <a:lstStyle/>
          <a:p>
            <a:pPr algn="ctr"/>
            <a:r>
              <a:rPr lang="en-US" sz="1400" b="1" dirty="0" smtClean="0">
                <a:latin typeface="+mj-lt"/>
              </a:rPr>
              <a:t>Year wise average value of Contracts</a:t>
            </a:r>
            <a:endParaRPr lang="en-US" sz="1400" b="1" dirty="0">
              <a:latin typeface="+mj-lt"/>
            </a:endParaRPr>
          </a:p>
        </p:txBody>
      </p:sp>
      <p:sp>
        <p:nvSpPr>
          <p:cNvPr id="12" name="AutoShape 28">
            <a:hlinkClick r:id="rId5"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3" name="Rectangle 12"/>
          <p:cNvSpPr/>
          <p:nvPr/>
        </p:nvSpPr>
        <p:spPr>
          <a:xfrm>
            <a:off x="152400" y="6096000"/>
            <a:ext cx="8839200" cy="246221"/>
          </a:xfrm>
          <a:prstGeom prst="rect">
            <a:avLst/>
          </a:prstGeom>
          <a:noFill/>
          <a:ln>
            <a:solidFill>
              <a:srgbClr val="FF0000"/>
            </a:solidFill>
          </a:ln>
        </p:spPr>
        <p:txBody>
          <a:bodyPr wrap="square">
            <a:spAutoFit/>
          </a:bodyPr>
          <a:lstStyle/>
          <a:p>
            <a:pPr algn="ctr">
              <a:defRPr/>
            </a:pPr>
            <a:r>
              <a:rPr lang="en-US" sz="1000" b="1" i="1" dirty="0" smtClean="0">
                <a:solidFill>
                  <a:srgbClr val="FF0000"/>
                </a:solidFill>
              </a:rPr>
              <a:t>Note: Analysis is done on the contracts signed between 2006 to 2011. The list is compiled from IDC database hence it could be non exhaustive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2</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sz="2200" b="1" smtClean="0">
                <a:latin typeface="Myriad Pro"/>
              </a:rPr>
              <a:t>Global Semiconductor MI</a:t>
            </a:r>
          </a:p>
        </p:txBody>
      </p:sp>
      <p:sp>
        <p:nvSpPr>
          <p:cNvPr id="79" name="Rounded Rectangle 78"/>
          <p:cNvSpPr/>
          <p:nvPr/>
        </p:nvSpPr>
        <p:spPr>
          <a:xfrm>
            <a:off x="533400" y="5638800"/>
            <a:ext cx="8077200" cy="609600"/>
          </a:xfrm>
          <a:prstGeom prst="roundRect">
            <a:avLst/>
          </a:prstGeom>
          <a:solidFill>
            <a:srgbClr val="FDF7D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i="1" dirty="0" smtClean="0">
                <a:solidFill>
                  <a:srgbClr val="000000"/>
                </a:solidFill>
                <a:latin typeface="+mj-lt"/>
                <a:cs typeface="Times New Roman" pitchFamily="18" charset="0"/>
              </a:rPr>
              <a:t>Disclaimer: </a:t>
            </a:r>
          </a:p>
          <a:p>
            <a:pPr marL="117475" lvl="0" indent="-117475">
              <a:spcBef>
                <a:spcPts val="400"/>
              </a:spcBef>
              <a:defRPr/>
            </a:pPr>
            <a:r>
              <a:rPr lang="en-US" sz="1100" i="1" dirty="0" smtClean="0">
                <a:solidFill>
                  <a:srgbClr val="000000"/>
                </a:solidFill>
                <a:latin typeface="+mj-lt"/>
              </a:rPr>
              <a:t>The information presented in this report is based on data available in the public domain. If you find that it is incorrect, please let us know.</a:t>
            </a:r>
          </a:p>
        </p:txBody>
      </p:sp>
      <p:sp>
        <p:nvSpPr>
          <p:cNvPr id="63" name="Rectangle 16">
            <a:hlinkClick r:id="rId3" action="ppaction://hlinksldjump"/>
          </p:cNvPr>
          <p:cNvSpPr>
            <a:spLocks noChangeArrowheads="1"/>
          </p:cNvSpPr>
          <p:nvPr/>
        </p:nvSpPr>
        <p:spPr bwMode="auto">
          <a:xfrm>
            <a:off x="968375" y="1406824"/>
            <a:ext cx="2765425" cy="457200"/>
          </a:xfrm>
          <a:prstGeom prst="rect">
            <a:avLst/>
          </a:prstGeom>
          <a:solidFill>
            <a:srgbClr val="C4ECFB"/>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rgbClr val="111111"/>
                </a:solidFill>
                <a:latin typeface="+mj-lt"/>
              </a:rPr>
              <a:t>Market Overview </a:t>
            </a:r>
          </a:p>
        </p:txBody>
      </p:sp>
      <p:sp>
        <p:nvSpPr>
          <p:cNvPr id="64" name="Rectangle 20">
            <a:hlinkClick r:id="rId4" action="ppaction://hlinksldjump"/>
          </p:cNvPr>
          <p:cNvSpPr>
            <a:spLocks noChangeArrowheads="1"/>
          </p:cNvSpPr>
          <p:nvPr/>
        </p:nvSpPr>
        <p:spPr bwMode="auto">
          <a:xfrm>
            <a:off x="968375" y="1915557"/>
            <a:ext cx="2765425" cy="457200"/>
          </a:xfrm>
          <a:prstGeom prst="rect">
            <a:avLst/>
          </a:prstGeom>
          <a:solidFill>
            <a:srgbClr val="C4ECFB"/>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rgbClr val="111111"/>
                </a:solidFill>
                <a:latin typeface="+mj-lt"/>
              </a:rPr>
              <a:t>Competitive </a:t>
            </a:r>
            <a:r>
              <a:rPr lang="en-US" sz="1600" b="1" kern="0" dirty="0" smtClean="0">
                <a:solidFill>
                  <a:srgbClr val="111111"/>
                </a:solidFill>
                <a:latin typeface="+mj-lt"/>
              </a:rPr>
              <a:t>Landscape</a:t>
            </a:r>
            <a:endParaRPr lang="en-US" sz="1600" b="1" kern="0" dirty="0">
              <a:solidFill>
                <a:srgbClr val="111111"/>
              </a:solidFill>
              <a:latin typeface="+mj-lt"/>
            </a:endParaRPr>
          </a:p>
        </p:txBody>
      </p:sp>
      <p:sp>
        <p:nvSpPr>
          <p:cNvPr id="65" name="Rectangle 21">
            <a:hlinkClick r:id="rId5" action="ppaction://hlinksldjump"/>
          </p:cNvPr>
          <p:cNvSpPr>
            <a:spLocks noChangeArrowheads="1"/>
          </p:cNvSpPr>
          <p:nvPr/>
        </p:nvSpPr>
        <p:spPr bwMode="auto">
          <a:xfrm>
            <a:off x="968375" y="2426489"/>
            <a:ext cx="2765425" cy="457200"/>
          </a:xfrm>
          <a:prstGeom prst="rect">
            <a:avLst/>
          </a:prstGeom>
          <a:solidFill>
            <a:srgbClr val="C4ECFB"/>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kumimoji="0" lang="en-US" sz="1600" b="1" i="0" u="none" strike="noStrike" kern="0" cap="none" spc="0" normalizeH="0" baseline="0" noProof="0" dirty="0" smtClean="0">
                <a:ln>
                  <a:noFill/>
                </a:ln>
                <a:solidFill>
                  <a:srgbClr val="111111"/>
                </a:solidFill>
                <a:effectLst/>
                <a:uLnTx/>
                <a:uFillTx/>
                <a:latin typeface="+mj-lt"/>
              </a:rPr>
              <a:t>Contract</a:t>
            </a:r>
            <a:r>
              <a:rPr kumimoji="0" lang="en-US" sz="1600" b="1" i="0" u="none" strike="noStrike" kern="0" cap="none" spc="0" normalizeH="0" noProof="0" dirty="0" smtClean="0">
                <a:ln>
                  <a:noFill/>
                </a:ln>
                <a:solidFill>
                  <a:srgbClr val="111111"/>
                </a:solidFill>
                <a:effectLst/>
                <a:uLnTx/>
                <a:uFillTx/>
                <a:latin typeface="+mj-lt"/>
              </a:rPr>
              <a:t> Analysis</a:t>
            </a:r>
            <a:endParaRPr kumimoji="0" lang="en-US" sz="1600" b="1" i="0" u="none" strike="noStrike" kern="0" cap="none" spc="0" normalizeH="0" baseline="0" noProof="0" dirty="0">
              <a:ln>
                <a:noFill/>
              </a:ln>
              <a:solidFill>
                <a:srgbClr val="111111"/>
              </a:solidFill>
              <a:effectLst/>
              <a:uLnTx/>
              <a:uFillTx/>
              <a:latin typeface="+mj-lt"/>
            </a:endParaRPr>
          </a:p>
        </p:txBody>
      </p:sp>
      <p:sp>
        <p:nvSpPr>
          <p:cNvPr id="66" name="Rectangle 22">
            <a:hlinkClick r:id="rId6" action="ppaction://hlinksldjump"/>
          </p:cNvPr>
          <p:cNvSpPr>
            <a:spLocks noChangeArrowheads="1"/>
          </p:cNvSpPr>
          <p:nvPr/>
        </p:nvSpPr>
        <p:spPr bwMode="auto">
          <a:xfrm>
            <a:off x="968375" y="2930824"/>
            <a:ext cx="2765425" cy="457200"/>
          </a:xfrm>
          <a:prstGeom prst="rect">
            <a:avLst/>
          </a:prstGeom>
          <a:solidFill>
            <a:srgbClr val="C4ECFB"/>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kumimoji="0" lang="en-US" sz="1600" b="1" i="0" u="none" strike="noStrike" kern="0" cap="none" spc="0" normalizeH="0" baseline="0" noProof="0" dirty="0" smtClean="0">
                <a:ln>
                  <a:noFill/>
                </a:ln>
                <a:solidFill>
                  <a:srgbClr val="111111"/>
                </a:solidFill>
                <a:effectLst/>
                <a:uLnTx/>
                <a:uFillTx/>
                <a:latin typeface="+mj-lt"/>
              </a:rPr>
              <a:t>Business Trends</a:t>
            </a:r>
            <a:endParaRPr kumimoji="0" lang="en-US" sz="1600" b="1" i="0" u="none" strike="noStrike" kern="0" cap="none" spc="0" normalizeH="0" baseline="0" noProof="0" dirty="0">
              <a:ln>
                <a:noFill/>
              </a:ln>
              <a:solidFill>
                <a:srgbClr val="111111"/>
              </a:solidFill>
              <a:effectLst/>
              <a:uLnTx/>
              <a:uFillTx/>
              <a:latin typeface="+mj-lt"/>
            </a:endParaRPr>
          </a:p>
        </p:txBody>
      </p:sp>
      <p:sp>
        <p:nvSpPr>
          <p:cNvPr id="69" name="Rectangle 37">
            <a:hlinkClick r:id="rId7" action="ppaction://hlinksldjump"/>
          </p:cNvPr>
          <p:cNvSpPr>
            <a:spLocks noChangeArrowheads="1"/>
          </p:cNvSpPr>
          <p:nvPr/>
        </p:nvSpPr>
        <p:spPr bwMode="auto">
          <a:xfrm>
            <a:off x="968375" y="3435943"/>
            <a:ext cx="2765425" cy="457200"/>
          </a:xfrm>
          <a:prstGeom prst="rect">
            <a:avLst/>
          </a:prstGeom>
          <a:solidFill>
            <a:srgbClr val="C4ECFB"/>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rgbClr val="111111"/>
                </a:solidFill>
                <a:latin typeface="+mj-lt"/>
              </a:rPr>
              <a:t>Technology Trends</a:t>
            </a:r>
            <a:endParaRPr lang="en-US" sz="1600" b="1" kern="0" dirty="0">
              <a:solidFill>
                <a:srgbClr val="111111"/>
              </a:solidFill>
              <a:latin typeface="+mj-lt"/>
            </a:endParaRPr>
          </a:p>
        </p:txBody>
      </p:sp>
      <p:sp>
        <p:nvSpPr>
          <p:cNvPr id="20" name="Rectangle 16">
            <a:hlinkClick r:id="rId8" action="ppaction://hlinksldjump"/>
          </p:cNvPr>
          <p:cNvSpPr>
            <a:spLocks noChangeArrowheads="1"/>
          </p:cNvSpPr>
          <p:nvPr/>
        </p:nvSpPr>
        <p:spPr bwMode="auto">
          <a:xfrm>
            <a:off x="968375" y="3933335"/>
            <a:ext cx="2765425" cy="457200"/>
          </a:xfrm>
          <a:prstGeom prst="rect">
            <a:avLst/>
          </a:prstGeom>
          <a:solidFill>
            <a:srgbClr val="C4ECFB"/>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rgbClr val="111111"/>
                </a:solidFill>
                <a:latin typeface="+mj-lt"/>
              </a:rPr>
              <a:t>Market </a:t>
            </a:r>
            <a:r>
              <a:rPr lang="en-US" sz="1600" b="1" kern="0" dirty="0" smtClean="0">
                <a:solidFill>
                  <a:srgbClr val="111111"/>
                </a:solidFill>
                <a:latin typeface="+mj-lt"/>
              </a:rPr>
              <a:t>Drivers</a:t>
            </a:r>
            <a:endParaRPr lang="en-US" sz="1600" b="1" kern="0" dirty="0">
              <a:solidFill>
                <a:srgbClr val="111111"/>
              </a:solidFill>
              <a:latin typeface="+mj-lt"/>
            </a:endParaRPr>
          </a:p>
        </p:txBody>
      </p:sp>
      <p:sp>
        <p:nvSpPr>
          <p:cNvPr id="29" name="Rectangle 21">
            <a:hlinkClick r:id="rId9" action="ppaction://hlinksldjump"/>
          </p:cNvPr>
          <p:cNvSpPr>
            <a:spLocks noChangeArrowheads="1"/>
          </p:cNvSpPr>
          <p:nvPr/>
        </p:nvSpPr>
        <p:spPr bwMode="auto">
          <a:xfrm>
            <a:off x="968375" y="4439478"/>
            <a:ext cx="2765425" cy="457200"/>
          </a:xfrm>
          <a:prstGeom prst="rect">
            <a:avLst/>
          </a:prstGeom>
          <a:solidFill>
            <a:srgbClr val="C4ECFB"/>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rgbClr val="111111"/>
                </a:solidFill>
                <a:latin typeface="+mj-lt"/>
              </a:rPr>
              <a:t>Top 3 Market Players</a:t>
            </a:r>
            <a:endParaRPr lang="en-US" sz="1600" b="1" kern="0" dirty="0">
              <a:solidFill>
                <a:srgbClr val="111111"/>
              </a:solidFill>
              <a:latin typeface="+mj-lt"/>
            </a:endParaRPr>
          </a:p>
        </p:txBody>
      </p:sp>
      <p:pic>
        <p:nvPicPr>
          <p:cNvPr id="12" name="Picture 11" descr="640_globe.jpg"/>
          <p:cNvPicPr>
            <a:picLocks noChangeAspect="1"/>
          </p:cNvPicPr>
          <p:nvPr/>
        </p:nvPicPr>
        <p:blipFill>
          <a:blip r:embed="rId10" cstate="print"/>
          <a:srcRect l="10794" r="11850"/>
          <a:stretch>
            <a:fillRect/>
          </a:stretch>
        </p:blipFill>
        <p:spPr>
          <a:xfrm>
            <a:off x="4953000" y="1752600"/>
            <a:ext cx="3276600" cy="2819400"/>
          </a:xfrm>
          <a:prstGeom prst="rect">
            <a:avLst/>
          </a:prstGeom>
        </p:spPr>
      </p:pic>
      <p:sp>
        <p:nvSpPr>
          <p:cNvPr id="13" name="AutoShape 28">
            <a:hlinkClick r:id="rId11"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1279525" y="0"/>
            <a:ext cx="6873875" cy="762000"/>
          </a:xfrm>
        </p:spPr>
        <p:txBody>
          <a:bodyPr/>
          <a:lstStyle/>
          <a:p>
            <a:pPr algn="l"/>
            <a:r>
              <a:rPr sz="2000" b="1" smtClean="0">
                <a:latin typeface="Myriad Pro"/>
              </a:rPr>
              <a:t>Global Semiconductor MI: Contract Analysis</a:t>
            </a:r>
            <a:br>
              <a:rPr sz="2000" b="1" smtClean="0">
                <a:latin typeface="Myriad Pro"/>
              </a:rPr>
            </a:br>
            <a:r>
              <a:rPr sz="2000" smtClean="0">
                <a:latin typeface="Myriad Pro"/>
              </a:rPr>
              <a:t>Trends</a:t>
            </a:r>
            <a:endParaRPr sz="1800" smtClean="0">
              <a:latin typeface="Myriad Pro"/>
            </a:endParaRPr>
          </a:p>
        </p:txBody>
      </p:sp>
      <p:sp>
        <p:nvSpPr>
          <p:cNvPr id="4" name="Slide Number Placeholder 3"/>
          <p:cNvSpPr>
            <a:spLocks noGrp="1"/>
          </p:cNvSpPr>
          <p:nvPr>
            <p:ph type="sldNum" sz="quarter" idx="11"/>
          </p:nvPr>
        </p:nvSpPr>
        <p:spPr>
          <a:xfrm>
            <a:off x="8305800" y="6356350"/>
            <a:ext cx="381000" cy="365125"/>
          </a:xfrm>
        </p:spPr>
        <p:txBody>
          <a:bodyPr/>
          <a:lstStyle/>
          <a:p>
            <a:pPr>
              <a:defRPr/>
            </a:pPr>
            <a:fld id="{2A866B6E-6ABA-4B93-8324-D21FF7383317}" type="slidenum">
              <a:rPr lang="en-US" smtClean="0"/>
              <a:pPr>
                <a:defRPr/>
              </a:pPr>
              <a:t>20</a:t>
            </a:fld>
            <a:endParaRPr lang="en-US" dirty="0"/>
          </a:p>
        </p:txBody>
      </p:sp>
      <p:graphicFrame>
        <p:nvGraphicFramePr>
          <p:cNvPr id="10" name="Chart 9"/>
          <p:cNvGraphicFramePr>
            <a:graphicFrameLocks/>
          </p:cNvGraphicFramePr>
          <p:nvPr/>
        </p:nvGraphicFramePr>
        <p:xfrm>
          <a:off x="4533900" y="1219200"/>
          <a:ext cx="4610100" cy="4343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nvGraphicFramePr>
        <p:xfrm>
          <a:off x="0" y="1371600"/>
          <a:ext cx="4572000" cy="4191000"/>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p:cNvSpPr>
            <a:spLocks noChangeArrowheads="1"/>
          </p:cNvSpPr>
          <p:nvPr/>
        </p:nvSpPr>
        <p:spPr bwMode="auto">
          <a:xfrm>
            <a:off x="228600" y="5638800"/>
            <a:ext cx="8534400" cy="3810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a:buFont typeface="Arial" pitchFamily="34" charset="0"/>
              <a:buChar char="•"/>
              <a:defRPr/>
            </a:pPr>
            <a:r>
              <a:rPr lang="en-US" sz="1200" dirty="0" smtClean="0">
                <a:latin typeface="+mj-lt"/>
              </a:rPr>
              <a:t>The Pricing methodology adopted is primarily </a:t>
            </a:r>
            <a:r>
              <a:rPr lang="en-US" sz="1200" b="1" dirty="0" smtClean="0">
                <a:latin typeface="+mj-lt"/>
              </a:rPr>
              <a:t>Fixed Price. </a:t>
            </a:r>
            <a:endParaRPr lang="en-US" sz="1200" dirty="0" smtClean="0">
              <a:latin typeface="+mj-lt"/>
            </a:endParaRPr>
          </a:p>
          <a:p>
            <a:pPr marL="111125" indent="-111125" algn="just">
              <a:buFont typeface="Arial" pitchFamily="34" charset="0"/>
              <a:buChar char="•"/>
              <a:defRPr/>
            </a:pPr>
            <a:r>
              <a:rPr lang="en-US" sz="1200" dirty="0" smtClean="0">
                <a:latin typeface="+mj-lt"/>
              </a:rPr>
              <a:t>Unlike other industry the Fixed Price deals have higher average value than the Combination price deals</a:t>
            </a:r>
            <a:endParaRPr lang="en-US" sz="1200" dirty="0">
              <a:latin typeface="+mj-lt"/>
            </a:endParaRPr>
          </a:p>
        </p:txBody>
      </p:sp>
      <p:sp>
        <p:nvSpPr>
          <p:cNvPr id="7" name="Rectangle 6"/>
          <p:cNvSpPr/>
          <p:nvPr/>
        </p:nvSpPr>
        <p:spPr>
          <a:xfrm>
            <a:off x="1952016" y="5191328"/>
            <a:ext cx="867384" cy="3048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524016" y="5181600"/>
            <a:ext cx="867384" cy="3048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11480" y="762000"/>
            <a:ext cx="3474720" cy="430887"/>
          </a:xfrm>
          <a:prstGeom prst="rect">
            <a:avLst/>
          </a:prstGeom>
          <a:solidFill>
            <a:srgbClr val="D7EFFA"/>
          </a:solidFill>
        </p:spPr>
        <p:txBody>
          <a:bodyPr wrap="square" lIns="0" tIns="0" rIns="0" bIns="0" rtlCol="0" anchor="ctr">
            <a:spAutoFit/>
          </a:bodyPr>
          <a:lstStyle/>
          <a:p>
            <a:pPr algn="ctr"/>
            <a:r>
              <a:rPr lang="en-US" sz="1400" b="1" dirty="0" smtClean="0">
                <a:latin typeface="+mj-lt"/>
              </a:rPr>
              <a:t>Number of Contracts based on pricing methodology </a:t>
            </a:r>
            <a:endParaRPr lang="en-US" sz="1400" b="1" dirty="0">
              <a:latin typeface="+mj-lt"/>
            </a:endParaRPr>
          </a:p>
        </p:txBody>
      </p:sp>
      <p:sp>
        <p:nvSpPr>
          <p:cNvPr id="12" name="TextBox 11"/>
          <p:cNvSpPr txBox="1"/>
          <p:nvPr/>
        </p:nvSpPr>
        <p:spPr>
          <a:xfrm>
            <a:off x="4953000" y="762000"/>
            <a:ext cx="3474720" cy="430887"/>
          </a:xfrm>
          <a:prstGeom prst="rect">
            <a:avLst/>
          </a:prstGeom>
          <a:solidFill>
            <a:srgbClr val="D7EFFA"/>
          </a:solidFill>
        </p:spPr>
        <p:txBody>
          <a:bodyPr wrap="square" lIns="0" tIns="0" rIns="0" bIns="0" rtlCol="0" anchor="ctr">
            <a:spAutoFit/>
          </a:bodyPr>
          <a:lstStyle/>
          <a:p>
            <a:pPr lvl="0" algn="ctr"/>
            <a:r>
              <a:rPr lang="en-US" sz="1400" b="1" dirty="0" smtClean="0">
                <a:latin typeface="+mj-lt"/>
              </a:rPr>
              <a:t>Average Contract Value (in $ million) based on pricing methodology </a:t>
            </a:r>
            <a:endParaRPr lang="en-US" sz="1400" b="1" dirty="0">
              <a:latin typeface="+mj-lt"/>
            </a:endParaRPr>
          </a:p>
        </p:txBody>
      </p:sp>
      <p:sp>
        <p:nvSpPr>
          <p:cNvPr id="13" name="AutoShape 28">
            <a:hlinkClick r:id="rId5"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4" name="Rectangle 13"/>
          <p:cNvSpPr/>
          <p:nvPr/>
        </p:nvSpPr>
        <p:spPr>
          <a:xfrm>
            <a:off x="152400" y="6096000"/>
            <a:ext cx="8839200" cy="246221"/>
          </a:xfrm>
          <a:prstGeom prst="rect">
            <a:avLst/>
          </a:prstGeom>
          <a:noFill/>
          <a:ln>
            <a:solidFill>
              <a:srgbClr val="FF0000"/>
            </a:solidFill>
          </a:ln>
        </p:spPr>
        <p:txBody>
          <a:bodyPr wrap="square">
            <a:spAutoFit/>
          </a:bodyPr>
          <a:lstStyle/>
          <a:p>
            <a:pPr algn="ctr">
              <a:defRPr/>
            </a:pPr>
            <a:r>
              <a:rPr lang="en-US" sz="1000" b="1" i="1" dirty="0" smtClean="0">
                <a:solidFill>
                  <a:srgbClr val="FF0000"/>
                </a:solidFill>
              </a:rPr>
              <a:t>Note: Analysis is done on the contracts signed between 2006 to 2011. The list is compiled from IDC database hence it could be non exhaustive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1279525" y="0"/>
            <a:ext cx="6873875" cy="762000"/>
          </a:xfrm>
        </p:spPr>
        <p:txBody>
          <a:bodyPr/>
          <a:lstStyle/>
          <a:p>
            <a:pPr algn="l"/>
            <a:r>
              <a:rPr sz="2000" b="1" smtClean="0">
                <a:latin typeface="Myriad Pro"/>
              </a:rPr>
              <a:t>Global Semiconductor MI: Contract Analysis</a:t>
            </a:r>
            <a:br>
              <a:rPr sz="2000" b="1" smtClean="0">
                <a:latin typeface="Myriad Pro"/>
              </a:rPr>
            </a:br>
            <a:r>
              <a:rPr sz="2000" smtClean="0">
                <a:latin typeface="Myriad Pro"/>
              </a:rPr>
              <a:t>Trends</a:t>
            </a:r>
            <a:endParaRPr sz="1800" smtClean="0">
              <a:latin typeface="Myriad Pro"/>
            </a:endParaRPr>
          </a:p>
        </p:txBody>
      </p:sp>
      <p:sp>
        <p:nvSpPr>
          <p:cNvPr id="4" name="Slide Number Placeholder 3"/>
          <p:cNvSpPr>
            <a:spLocks noGrp="1"/>
          </p:cNvSpPr>
          <p:nvPr>
            <p:ph type="sldNum" sz="quarter" idx="11"/>
          </p:nvPr>
        </p:nvSpPr>
        <p:spPr>
          <a:xfrm>
            <a:off x="8305800" y="6356350"/>
            <a:ext cx="381000" cy="365125"/>
          </a:xfrm>
        </p:spPr>
        <p:txBody>
          <a:bodyPr/>
          <a:lstStyle/>
          <a:p>
            <a:pPr>
              <a:defRPr/>
            </a:pPr>
            <a:fld id="{2A866B6E-6ABA-4B93-8324-D21FF7383317}" type="slidenum">
              <a:rPr lang="en-US" smtClean="0"/>
              <a:pPr>
                <a:defRPr/>
              </a:pPr>
              <a:t>21</a:t>
            </a:fld>
            <a:endParaRPr lang="en-US" dirty="0"/>
          </a:p>
        </p:txBody>
      </p:sp>
      <p:graphicFrame>
        <p:nvGraphicFramePr>
          <p:cNvPr id="6" name="Chart 5"/>
          <p:cNvGraphicFramePr>
            <a:graphicFrameLocks/>
          </p:cNvGraphicFramePr>
          <p:nvPr/>
        </p:nvGraphicFramePr>
        <p:xfrm>
          <a:off x="29184" y="1143000"/>
          <a:ext cx="4800600" cy="396240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a:spLocks noChangeArrowheads="1"/>
          </p:cNvSpPr>
          <p:nvPr/>
        </p:nvSpPr>
        <p:spPr bwMode="auto">
          <a:xfrm>
            <a:off x="228600" y="5334000"/>
            <a:ext cx="8534400" cy="5334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a:buFont typeface="Arial" pitchFamily="34" charset="0"/>
              <a:buChar char="•"/>
              <a:defRPr/>
            </a:pPr>
            <a:r>
              <a:rPr lang="en-US" sz="1200" b="1" dirty="0" smtClean="0">
                <a:latin typeface="+mj-lt"/>
              </a:rPr>
              <a:t>IT outsourcing engagement </a:t>
            </a:r>
            <a:r>
              <a:rPr lang="en-US" sz="1200" dirty="0" smtClean="0">
                <a:latin typeface="+mj-lt"/>
              </a:rPr>
              <a:t>is the prevalent engagement type with highest average deal value  </a:t>
            </a:r>
            <a:endParaRPr lang="en-US" sz="1200" dirty="0">
              <a:latin typeface="+mj-lt"/>
            </a:endParaRPr>
          </a:p>
        </p:txBody>
      </p:sp>
      <p:graphicFrame>
        <p:nvGraphicFramePr>
          <p:cNvPr id="7" name="Chart 6"/>
          <p:cNvGraphicFramePr>
            <a:graphicFrameLocks/>
          </p:cNvGraphicFramePr>
          <p:nvPr/>
        </p:nvGraphicFramePr>
        <p:xfrm>
          <a:off x="5029200" y="1295400"/>
          <a:ext cx="4114800" cy="365760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rot="16200000" flipH="1">
            <a:off x="3902705" y="2421895"/>
            <a:ext cx="2209800" cy="261610"/>
          </a:xfrm>
          <a:prstGeom prst="rect">
            <a:avLst/>
          </a:prstGeom>
          <a:noFill/>
        </p:spPr>
        <p:txBody>
          <a:bodyPr wrap="square" rtlCol="0">
            <a:spAutoFit/>
          </a:bodyPr>
          <a:lstStyle/>
          <a:p>
            <a:r>
              <a:rPr lang="en-US" sz="1100" b="1" dirty="0" smtClean="0">
                <a:latin typeface="+mj-lt"/>
              </a:rPr>
              <a:t>Average Deal Value ($ million)</a:t>
            </a:r>
            <a:endParaRPr lang="en-US" sz="1100" b="1" dirty="0">
              <a:latin typeface="+mj-lt"/>
            </a:endParaRPr>
          </a:p>
        </p:txBody>
      </p:sp>
      <p:sp>
        <p:nvSpPr>
          <p:cNvPr id="10" name="Rectangle 9"/>
          <p:cNvSpPr/>
          <p:nvPr/>
        </p:nvSpPr>
        <p:spPr>
          <a:xfrm>
            <a:off x="2438400" y="4495800"/>
            <a:ext cx="1752600" cy="3048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24600" y="4267200"/>
            <a:ext cx="914400" cy="5334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1000" y="762000"/>
            <a:ext cx="4419600" cy="307777"/>
          </a:xfrm>
          <a:prstGeom prst="rect">
            <a:avLst/>
          </a:prstGeom>
          <a:solidFill>
            <a:srgbClr val="D7EFFA"/>
          </a:solidFill>
        </p:spPr>
        <p:txBody>
          <a:bodyPr wrap="square" rtlCol="0">
            <a:spAutoFit/>
          </a:bodyPr>
          <a:lstStyle/>
          <a:p>
            <a:pPr algn="ctr"/>
            <a:r>
              <a:rPr lang="en-US" sz="1400" b="1" dirty="0" smtClean="0">
                <a:latin typeface="+mj-lt"/>
              </a:rPr>
              <a:t>Year wise Number of contracts as per Engagement Type</a:t>
            </a:r>
            <a:endParaRPr lang="en-US" sz="1400" b="1" dirty="0">
              <a:latin typeface="+mj-lt"/>
            </a:endParaRPr>
          </a:p>
        </p:txBody>
      </p:sp>
      <p:sp>
        <p:nvSpPr>
          <p:cNvPr id="13" name="TextBox 12"/>
          <p:cNvSpPr txBox="1"/>
          <p:nvPr/>
        </p:nvSpPr>
        <p:spPr>
          <a:xfrm>
            <a:off x="5257800" y="762000"/>
            <a:ext cx="3810000" cy="307777"/>
          </a:xfrm>
          <a:prstGeom prst="rect">
            <a:avLst/>
          </a:prstGeom>
          <a:solidFill>
            <a:srgbClr val="D7EFFA"/>
          </a:solidFill>
        </p:spPr>
        <p:txBody>
          <a:bodyPr wrap="square" rtlCol="0">
            <a:spAutoFit/>
          </a:bodyPr>
          <a:lstStyle/>
          <a:p>
            <a:pPr algn="ctr"/>
            <a:r>
              <a:rPr lang="en-US" sz="1400" b="1" dirty="0" smtClean="0">
                <a:latin typeface="+mj-lt"/>
              </a:rPr>
              <a:t>Engagement Type wise Average Contract Value</a:t>
            </a:r>
            <a:endParaRPr lang="en-US" sz="1400" b="1" dirty="0">
              <a:latin typeface="+mj-lt"/>
            </a:endParaRPr>
          </a:p>
        </p:txBody>
      </p:sp>
      <p:sp>
        <p:nvSpPr>
          <p:cNvPr id="14" name="AutoShape 28">
            <a:hlinkClick r:id="rId5"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5" name="Rectangle 14"/>
          <p:cNvSpPr/>
          <p:nvPr/>
        </p:nvSpPr>
        <p:spPr>
          <a:xfrm>
            <a:off x="152400" y="6096000"/>
            <a:ext cx="8839200" cy="246221"/>
          </a:xfrm>
          <a:prstGeom prst="rect">
            <a:avLst/>
          </a:prstGeom>
          <a:noFill/>
          <a:ln>
            <a:solidFill>
              <a:srgbClr val="FF0000"/>
            </a:solidFill>
          </a:ln>
        </p:spPr>
        <p:txBody>
          <a:bodyPr wrap="square">
            <a:spAutoFit/>
          </a:bodyPr>
          <a:lstStyle/>
          <a:p>
            <a:pPr algn="ctr">
              <a:defRPr/>
            </a:pPr>
            <a:r>
              <a:rPr lang="en-US" sz="1000" b="1" i="1" dirty="0" smtClean="0">
                <a:solidFill>
                  <a:srgbClr val="FF0000"/>
                </a:solidFill>
              </a:rPr>
              <a:t>Note: Analysis is done on the contracts signed between 2006 to 2011. The list is compiled from IDC database hence it could be non exhaustive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19600" y="2282189"/>
            <a:ext cx="1295400" cy="822960"/>
          </a:xfrm>
          <a:prstGeom prst="rect">
            <a:avLst/>
          </a:prstGeom>
          <a:noFill/>
          <a:ln w="19050">
            <a:solidFill>
              <a:srgbClr val="6DCFF6">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D7C629ED-3FDA-4FC2-8E55-2F01DC70C1F8}" type="slidenum">
              <a:rPr lang="en-US" smtClean="0"/>
              <a:pPr>
                <a:defRPr/>
              </a:pPr>
              <a:t>22</a:t>
            </a:fld>
            <a:endParaRPr lang="en-US" dirty="0"/>
          </a:p>
        </p:txBody>
      </p:sp>
      <p:sp>
        <p:nvSpPr>
          <p:cNvPr id="5" name="Title 1"/>
          <p:cNvSpPr txBox="1">
            <a:spLocks/>
          </p:cNvSpPr>
          <p:nvPr/>
        </p:nvSpPr>
        <p:spPr bwMode="auto">
          <a:xfrm>
            <a:off x="1219200" y="0"/>
            <a:ext cx="6873875" cy="762000"/>
          </a:xfrm>
          <a:prstGeom prst="rect">
            <a:avLst/>
          </a:prstGeom>
          <a:noFill/>
          <a:ln w="9525">
            <a:noFill/>
            <a:miter lim="800000"/>
            <a:headEnd/>
            <a:tailEnd/>
          </a:ln>
        </p:spPr>
        <p:txBody>
          <a:bodyPr anchor="ctr"/>
          <a:lstStyle/>
          <a:p>
            <a:pPr eaLnBrk="0" hangingPunct="0">
              <a:defRPr/>
            </a:pPr>
            <a:r>
              <a:rPr lang="en-US" sz="2000" b="1" dirty="0">
                <a:solidFill>
                  <a:schemeClr val="bg1"/>
                </a:solidFill>
                <a:latin typeface="Myriad Pro" pitchFamily="34" charset="0"/>
                <a:ea typeface="+mj-ea"/>
                <a:cs typeface="+mj-cs"/>
              </a:rPr>
              <a:t>Global Semiconductor MI: Deals</a:t>
            </a:r>
            <a:r>
              <a:rPr lang="en-US" sz="2400" dirty="0">
                <a:solidFill>
                  <a:schemeClr val="bg1"/>
                </a:solidFill>
                <a:latin typeface="Myriad Pro" pitchFamily="34" charset="0"/>
                <a:ea typeface="+mj-ea"/>
                <a:cs typeface="+mj-cs"/>
              </a:rPr>
              <a:t/>
            </a:r>
            <a:br>
              <a:rPr lang="en-US" sz="2400" dirty="0">
                <a:solidFill>
                  <a:schemeClr val="bg1"/>
                </a:solidFill>
                <a:latin typeface="Myriad Pro" pitchFamily="34" charset="0"/>
                <a:ea typeface="+mj-ea"/>
                <a:cs typeface="+mj-cs"/>
              </a:rPr>
            </a:br>
            <a:r>
              <a:rPr lang="en-US" dirty="0" smtClean="0">
                <a:solidFill>
                  <a:schemeClr val="bg1"/>
                </a:solidFill>
                <a:latin typeface="Myriad Pro" pitchFamily="34" charset="0"/>
                <a:ea typeface="+mj-ea"/>
                <a:cs typeface="+mj-cs"/>
              </a:rPr>
              <a:t>Important Deals</a:t>
            </a:r>
            <a:endParaRPr lang="en-US" dirty="0">
              <a:solidFill>
                <a:schemeClr val="bg1"/>
              </a:solidFill>
              <a:latin typeface="Myriad Pro" pitchFamily="34" charset="0"/>
              <a:ea typeface="+mj-ea"/>
              <a:cs typeface="+mj-cs"/>
            </a:endParaRPr>
          </a:p>
        </p:txBody>
      </p:sp>
      <p:sp>
        <p:nvSpPr>
          <p:cNvPr id="7" name="Rectangle 6"/>
          <p:cNvSpPr/>
          <p:nvPr/>
        </p:nvSpPr>
        <p:spPr>
          <a:xfrm>
            <a:off x="2362200" y="2475453"/>
            <a:ext cx="2057400" cy="457200"/>
          </a:xfrm>
          <a:prstGeom prst="rect">
            <a:avLst/>
          </a:prstGeom>
          <a:solidFill>
            <a:srgbClr val="6DCFF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Deals Expiring in 2012</a:t>
            </a:r>
            <a:endParaRPr lang="en-US" sz="1400" b="1" dirty="0">
              <a:solidFill>
                <a:schemeClr val="tx1"/>
              </a:solidFill>
            </a:endParaRPr>
          </a:p>
        </p:txBody>
      </p:sp>
      <p:graphicFrame>
        <p:nvGraphicFramePr>
          <p:cNvPr id="9" name="Object 8"/>
          <p:cNvGraphicFramePr>
            <a:graphicFrameLocks noChangeAspect="1"/>
          </p:cNvGraphicFramePr>
          <p:nvPr/>
        </p:nvGraphicFramePr>
        <p:xfrm>
          <a:off x="4525944" y="2323053"/>
          <a:ext cx="1072896" cy="838200"/>
        </p:xfrm>
        <a:graphic>
          <a:graphicData uri="http://schemas.openxmlformats.org/presentationml/2006/ole">
            <p:oleObj spid="_x0000_s47106" name="Worksheet" showAsIcon="1" r:id="rId4" imgW="914400" imgH="714240" progId="Excel.Sheet.8">
              <p:embed/>
            </p:oleObj>
          </a:graphicData>
        </a:graphic>
      </p:graphicFrame>
      <p:sp>
        <p:nvSpPr>
          <p:cNvPr id="10" name="Rectangle 9"/>
          <p:cNvSpPr/>
          <p:nvPr/>
        </p:nvSpPr>
        <p:spPr>
          <a:xfrm>
            <a:off x="4419600" y="3405093"/>
            <a:ext cx="1295400" cy="822960"/>
          </a:xfrm>
          <a:prstGeom prst="rect">
            <a:avLst/>
          </a:prstGeom>
          <a:noFill/>
          <a:ln w="19050">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62200" y="3598357"/>
            <a:ext cx="2057400" cy="457200"/>
          </a:xfrm>
          <a:prstGeom prst="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Deals Expiring in 2013</a:t>
            </a:r>
          </a:p>
        </p:txBody>
      </p:sp>
      <p:graphicFrame>
        <p:nvGraphicFramePr>
          <p:cNvPr id="12" name="Object 11"/>
          <p:cNvGraphicFramePr>
            <a:graphicFrameLocks noChangeAspect="1"/>
          </p:cNvGraphicFramePr>
          <p:nvPr/>
        </p:nvGraphicFramePr>
        <p:xfrm>
          <a:off x="4551904" y="3433762"/>
          <a:ext cx="1066800" cy="833438"/>
        </p:xfrm>
        <a:graphic>
          <a:graphicData uri="http://schemas.openxmlformats.org/presentationml/2006/ole">
            <p:oleObj spid="_x0000_s47107" name="Worksheet" showAsIcon="1" r:id="rId5" imgW="914400" imgH="714240" progId="Excel.Sheet.8">
              <p:embed/>
            </p:oleObj>
          </a:graphicData>
        </a:graphic>
      </p:graphicFrame>
      <p:sp>
        <p:nvSpPr>
          <p:cNvPr id="13" name="Rectangle 12"/>
          <p:cNvSpPr/>
          <p:nvPr/>
        </p:nvSpPr>
        <p:spPr>
          <a:xfrm>
            <a:off x="4419600" y="1256253"/>
            <a:ext cx="1295400" cy="822960"/>
          </a:xfrm>
          <a:prstGeom prst="rect">
            <a:avLst/>
          </a:prstGeom>
          <a:noFill/>
          <a:ln w="19050">
            <a:solidFill>
              <a:srgbClr val="D7E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362200" y="1449517"/>
            <a:ext cx="2057400" cy="457200"/>
          </a:xfrm>
          <a:prstGeom prst="rect">
            <a:avLst/>
          </a:prstGeom>
          <a:solidFill>
            <a:srgbClr val="D7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Deals Expired in 2011</a:t>
            </a:r>
            <a:endParaRPr lang="en-US" sz="1400" b="1" dirty="0">
              <a:solidFill>
                <a:schemeClr val="tx1"/>
              </a:solidFill>
            </a:endParaRPr>
          </a:p>
        </p:txBody>
      </p:sp>
      <p:graphicFrame>
        <p:nvGraphicFramePr>
          <p:cNvPr id="15" name="Object 14"/>
          <p:cNvGraphicFramePr>
            <a:graphicFrameLocks noChangeAspect="1"/>
          </p:cNvGraphicFramePr>
          <p:nvPr/>
        </p:nvGraphicFramePr>
        <p:xfrm>
          <a:off x="4520185" y="1336170"/>
          <a:ext cx="1042415" cy="814387"/>
        </p:xfrm>
        <a:graphic>
          <a:graphicData uri="http://schemas.openxmlformats.org/presentationml/2006/ole">
            <p:oleObj spid="_x0000_s47108" name="Worksheet" showAsIcon="1" r:id="rId6" imgW="914400" imgH="714240" progId="Excel.Sheet.8">
              <p:embed/>
            </p:oleObj>
          </a:graphicData>
        </a:graphic>
      </p:graphicFrame>
      <p:sp>
        <p:nvSpPr>
          <p:cNvPr id="16" name="Rectangle 15"/>
          <p:cNvSpPr/>
          <p:nvPr/>
        </p:nvSpPr>
        <p:spPr>
          <a:xfrm>
            <a:off x="4419600" y="4511040"/>
            <a:ext cx="1295400" cy="82296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362200" y="4704304"/>
            <a:ext cx="20574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Contract list Till date</a:t>
            </a:r>
          </a:p>
        </p:txBody>
      </p:sp>
      <p:graphicFrame>
        <p:nvGraphicFramePr>
          <p:cNvPr id="18" name="Object 17"/>
          <p:cNvGraphicFramePr>
            <a:graphicFrameLocks noChangeAspect="1"/>
          </p:cNvGraphicFramePr>
          <p:nvPr/>
        </p:nvGraphicFramePr>
        <p:xfrm>
          <a:off x="4553338" y="4567431"/>
          <a:ext cx="1066800" cy="833438"/>
        </p:xfrm>
        <a:graphic>
          <a:graphicData uri="http://schemas.openxmlformats.org/presentationml/2006/ole">
            <p:oleObj spid="_x0000_s47109" name="Worksheet" showAsIcon="1" r:id="rId7" imgW="914400" imgH="714240" progId="Excel.Sheet.8">
              <p:embed/>
            </p:oleObj>
          </a:graphicData>
        </a:graphic>
      </p:graphicFrame>
      <p:sp>
        <p:nvSpPr>
          <p:cNvPr id="19" name="AutoShape 28">
            <a:hlinkClick r:id="rId8"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23</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sz="2200" b="1" smtClean="0">
                <a:latin typeface="Myriad Pro"/>
              </a:rPr>
              <a:t>Global Semiconductor MI</a:t>
            </a:r>
          </a:p>
        </p:txBody>
      </p:sp>
      <p:sp>
        <p:nvSpPr>
          <p:cNvPr id="79" name="Rounded Rectangle 78"/>
          <p:cNvSpPr/>
          <p:nvPr/>
        </p:nvSpPr>
        <p:spPr>
          <a:xfrm>
            <a:off x="533400" y="5638800"/>
            <a:ext cx="8077200" cy="609600"/>
          </a:xfrm>
          <a:prstGeom prst="roundRect">
            <a:avLst/>
          </a:prstGeom>
          <a:solidFill>
            <a:srgbClr val="FDF7D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i="1" dirty="0" smtClean="0">
                <a:solidFill>
                  <a:srgbClr val="000000"/>
                </a:solidFill>
                <a:latin typeface="+mj-lt"/>
                <a:cs typeface="Times New Roman" pitchFamily="18" charset="0"/>
              </a:rPr>
              <a:t>Disclaimer: </a:t>
            </a:r>
          </a:p>
          <a:p>
            <a:pPr marL="117475" lvl="0" indent="-117475">
              <a:spcBef>
                <a:spcPts val="400"/>
              </a:spcBef>
              <a:defRPr/>
            </a:pPr>
            <a:r>
              <a:rPr lang="en-US" sz="1100" i="1" dirty="0" smtClean="0">
                <a:solidFill>
                  <a:srgbClr val="000000"/>
                </a:solidFill>
                <a:latin typeface="+mj-lt"/>
              </a:rPr>
              <a:t>The information presented in this report is based on data available in the public domain. If you find that it is incorrect, please let us know.</a:t>
            </a:r>
          </a:p>
        </p:txBody>
      </p:sp>
      <p:sp>
        <p:nvSpPr>
          <p:cNvPr id="14" name="Rectangle 13">
            <a:hlinkClick r:id="rId3" action="ppaction://hlinksldjump"/>
          </p:cNvPr>
          <p:cNvSpPr/>
          <p:nvPr/>
        </p:nvSpPr>
        <p:spPr>
          <a:xfrm>
            <a:off x="4495800" y="2243702"/>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Changing Business Model</a:t>
            </a:r>
          </a:p>
        </p:txBody>
      </p:sp>
      <p:sp>
        <p:nvSpPr>
          <p:cNvPr id="15" name="Rectangle 14">
            <a:hlinkClick r:id="rId3" action="ppaction://hlinksldjump"/>
          </p:cNvPr>
          <p:cNvSpPr/>
          <p:nvPr/>
        </p:nvSpPr>
        <p:spPr>
          <a:xfrm>
            <a:off x="4495800" y="2682240"/>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Consolidate or Diverge</a:t>
            </a:r>
          </a:p>
        </p:txBody>
      </p:sp>
      <p:sp>
        <p:nvSpPr>
          <p:cNvPr id="16" name="Rectangle 15">
            <a:hlinkClick r:id="rId3" action="ppaction://hlinksldjump"/>
          </p:cNvPr>
          <p:cNvSpPr/>
          <p:nvPr/>
        </p:nvSpPr>
        <p:spPr>
          <a:xfrm>
            <a:off x="4495800" y="3124200"/>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Going Green</a:t>
            </a:r>
          </a:p>
        </p:txBody>
      </p:sp>
      <p:sp>
        <p:nvSpPr>
          <p:cNvPr id="18" name="Rectangle 17">
            <a:hlinkClick r:id="rId3" action="ppaction://hlinksldjump"/>
          </p:cNvPr>
          <p:cNvSpPr/>
          <p:nvPr/>
        </p:nvSpPr>
        <p:spPr>
          <a:xfrm>
            <a:off x="4495800" y="3562738"/>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Original Brand Marketer</a:t>
            </a:r>
          </a:p>
        </p:txBody>
      </p:sp>
      <p:sp>
        <p:nvSpPr>
          <p:cNvPr id="19" name="Rectangle 18">
            <a:hlinkClick r:id="rId3" action="ppaction://hlinksldjump"/>
          </p:cNvPr>
          <p:cNvSpPr/>
          <p:nvPr/>
        </p:nvSpPr>
        <p:spPr>
          <a:xfrm>
            <a:off x="4495800" y="3996302"/>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Growth Cycle</a:t>
            </a:r>
          </a:p>
        </p:txBody>
      </p:sp>
      <p:sp>
        <p:nvSpPr>
          <p:cNvPr id="21" name="Rectangle 20">
            <a:hlinkClick r:id="rId3" action="ppaction://hlinksldjump"/>
          </p:cNvPr>
          <p:cNvSpPr/>
          <p:nvPr/>
        </p:nvSpPr>
        <p:spPr>
          <a:xfrm>
            <a:off x="4495800" y="4434840"/>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Rising R&amp;D Costs</a:t>
            </a:r>
          </a:p>
        </p:txBody>
      </p:sp>
      <p:sp>
        <p:nvSpPr>
          <p:cNvPr id="2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23" name="Rectangle 16">
            <a:hlinkClick r:id="rId5" action="ppaction://hlinksldjump"/>
          </p:cNvPr>
          <p:cNvSpPr>
            <a:spLocks noChangeArrowheads="1"/>
          </p:cNvSpPr>
          <p:nvPr/>
        </p:nvSpPr>
        <p:spPr bwMode="auto">
          <a:xfrm>
            <a:off x="968375" y="1406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Overview </a:t>
            </a:r>
          </a:p>
        </p:txBody>
      </p:sp>
      <p:sp>
        <p:nvSpPr>
          <p:cNvPr id="24" name="Rectangle 20">
            <a:hlinkClick r:id="rId6" action="ppaction://hlinksldjump"/>
          </p:cNvPr>
          <p:cNvSpPr>
            <a:spLocks noChangeArrowheads="1"/>
          </p:cNvSpPr>
          <p:nvPr/>
        </p:nvSpPr>
        <p:spPr bwMode="auto">
          <a:xfrm>
            <a:off x="968375" y="1915557"/>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Competitive </a:t>
            </a:r>
            <a:r>
              <a:rPr lang="en-US" sz="1200" b="1" dirty="0" smtClean="0">
                <a:solidFill>
                  <a:schemeClr val="bg1">
                    <a:lumMod val="85000"/>
                  </a:schemeClr>
                </a:solidFill>
                <a:latin typeface="Calibri" pitchFamily="34" charset="0"/>
              </a:rPr>
              <a:t>Landscape</a:t>
            </a:r>
            <a:endParaRPr lang="en-US" sz="1200" b="1" dirty="0">
              <a:solidFill>
                <a:schemeClr val="bg1">
                  <a:lumMod val="85000"/>
                </a:schemeClr>
              </a:solidFill>
              <a:latin typeface="Calibri" pitchFamily="34" charset="0"/>
            </a:endParaRPr>
          </a:p>
        </p:txBody>
      </p:sp>
      <p:sp>
        <p:nvSpPr>
          <p:cNvPr id="25" name="Rectangle 21">
            <a:hlinkClick r:id="rId7" action="ppaction://hlinksldjump"/>
          </p:cNvPr>
          <p:cNvSpPr>
            <a:spLocks noChangeArrowheads="1"/>
          </p:cNvSpPr>
          <p:nvPr/>
        </p:nvSpPr>
        <p:spPr bwMode="auto">
          <a:xfrm>
            <a:off x="968375" y="2426489"/>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Contract Analysis</a:t>
            </a:r>
            <a:endParaRPr lang="en-US" sz="1200" b="1" dirty="0">
              <a:solidFill>
                <a:schemeClr val="bg1">
                  <a:lumMod val="85000"/>
                </a:schemeClr>
              </a:solidFill>
              <a:latin typeface="Calibri" pitchFamily="34" charset="0"/>
            </a:endParaRPr>
          </a:p>
        </p:txBody>
      </p:sp>
      <p:sp>
        <p:nvSpPr>
          <p:cNvPr id="26" name="Rectangle 22">
            <a:hlinkClick r:id="rId8" action="ppaction://hlinksldjump"/>
          </p:cNvPr>
          <p:cNvSpPr>
            <a:spLocks noChangeArrowheads="1"/>
          </p:cNvSpPr>
          <p:nvPr/>
        </p:nvSpPr>
        <p:spPr bwMode="auto">
          <a:xfrm>
            <a:off x="968375" y="2930824"/>
            <a:ext cx="2765425" cy="457200"/>
          </a:xfrm>
          <a:prstGeom prst="rect">
            <a:avLst/>
          </a:prstGeom>
          <a:solidFill>
            <a:srgbClr val="C4ECFB"/>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rgbClr val="111111"/>
                </a:solidFill>
                <a:latin typeface="+mj-lt"/>
              </a:rPr>
              <a:t>Business Trends</a:t>
            </a:r>
            <a:endParaRPr lang="en-US" sz="1600" b="1" kern="0" dirty="0">
              <a:solidFill>
                <a:srgbClr val="111111"/>
              </a:solidFill>
              <a:latin typeface="+mj-lt"/>
            </a:endParaRPr>
          </a:p>
        </p:txBody>
      </p:sp>
      <p:sp>
        <p:nvSpPr>
          <p:cNvPr id="27" name="Rectangle 37">
            <a:hlinkClick r:id="rId9" action="ppaction://hlinksldjump"/>
          </p:cNvPr>
          <p:cNvSpPr>
            <a:spLocks noChangeArrowheads="1"/>
          </p:cNvSpPr>
          <p:nvPr/>
        </p:nvSpPr>
        <p:spPr bwMode="auto">
          <a:xfrm>
            <a:off x="968375" y="3435943"/>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Technology Trends</a:t>
            </a:r>
            <a:endParaRPr lang="en-US" sz="1200" b="1" dirty="0">
              <a:solidFill>
                <a:schemeClr val="bg1">
                  <a:lumMod val="85000"/>
                </a:schemeClr>
              </a:solidFill>
              <a:latin typeface="Calibri" pitchFamily="34" charset="0"/>
            </a:endParaRPr>
          </a:p>
        </p:txBody>
      </p:sp>
      <p:sp>
        <p:nvSpPr>
          <p:cNvPr id="28" name="Rectangle 16">
            <a:hlinkClick r:id="rId10" action="ppaction://hlinksldjump"/>
          </p:cNvPr>
          <p:cNvSpPr>
            <a:spLocks noChangeArrowheads="1"/>
          </p:cNvSpPr>
          <p:nvPr/>
        </p:nvSpPr>
        <p:spPr bwMode="auto">
          <a:xfrm>
            <a:off x="968375" y="3933335"/>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a:t>
            </a:r>
            <a:r>
              <a:rPr lang="en-US" sz="1200" b="1" dirty="0" smtClean="0">
                <a:solidFill>
                  <a:schemeClr val="bg1">
                    <a:lumMod val="85000"/>
                  </a:schemeClr>
                </a:solidFill>
                <a:latin typeface="Calibri" pitchFamily="34" charset="0"/>
              </a:rPr>
              <a:t>Drivers</a:t>
            </a:r>
            <a:endParaRPr lang="en-US" sz="1200" b="1" dirty="0">
              <a:solidFill>
                <a:schemeClr val="bg1">
                  <a:lumMod val="85000"/>
                </a:schemeClr>
              </a:solidFill>
              <a:latin typeface="Calibri" pitchFamily="34" charset="0"/>
            </a:endParaRPr>
          </a:p>
        </p:txBody>
      </p:sp>
      <p:sp>
        <p:nvSpPr>
          <p:cNvPr id="30" name="Rectangle 21">
            <a:hlinkClick r:id="rId11" action="ppaction://hlinksldjump"/>
          </p:cNvPr>
          <p:cNvSpPr>
            <a:spLocks noChangeArrowheads="1"/>
          </p:cNvSpPr>
          <p:nvPr/>
        </p:nvSpPr>
        <p:spPr bwMode="auto">
          <a:xfrm>
            <a:off x="968375" y="4439478"/>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Top 3 Market Players</a:t>
            </a:r>
            <a:endParaRPr lang="en-US" sz="1200" b="1" dirty="0">
              <a:solidFill>
                <a:schemeClr val="bg1">
                  <a:lumMod val="85000"/>
                </a:schemeClr>
              </a:solidFill>
              <a:latin typeface="Calibri" pitchFamily="34" charset="0"/>
            </a:endParaRPr>
          </a:p>
        </p:txBody>
      </p:sp>
      <p:sp>
        <p:nvSpPr>
          <p:cNvPr id="31" name="Oval 30"/>
          <p:cNvSpPr/>
          <p:nvPr/>
        </p:nvSpPr>
        <p:spPr>
          <a:xfrm>
            <a:off x="892316" y="3083336"/>
            <a:ext cx="137160" cy="137160"/>
          </a:xfrm>
          <a:prstGeom prst="ellipse">
            <a:avLst/>
          </a:prstGeom>
          <a:solidFill>
            <a:srgbClr val="6DCFF6"/>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6"/>
          <p:cNvSpPr>
            <a:spLocks noChangeArrowheads="1"/>
          </p:cNvSpPr>
          <p:nvPr/>
        </p:nvSpPr>
        <p:spPr bwMode="auto">
          <a:xfrm rot="5400000">
            <a:off x="380999" y="2667002"/>
            <a:ext cx="1219202" cy="60959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194562" name="Rectangle 3"/>
          <p:cNvSpPr>
            <a:spLocks noGrp="1" noChangeArrowheads="1"/>
          </p:cNvSpPr>
          <p:nvPr>
            <p:ph type="body" idx="4294967295"/>
          </p:nvPr>
        </p:nvSpPr>
        <p:spPr>
          <a:xfrm>
            <a:off x="3352800" y="762000"/>
            <a:ext cx="5565775" cy="28194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a:spcBef>
                <a:spcPct val="0"/>
              </a:spcBef>
              <a:buFont typeface="Arial" pitchFamily="34" charset="0"/>
              <a:buChar char="•"/>
              <a:defRPr/>
            </a:pPr>
            <a:r>
              <a:rPr sz="1200">
                <a:solidFill>
                  <a:schemeClr val="tx1"/>
                </a:solidFill>
                <a:latin typeface="+mj-lt"/>
              </a:rPr>
              <a:t>After the Global Semiconductor Industry fell in 2008 due to the economic crisis, and fortunately rebounded in 2009 as various semiconductor companies posted gains.</a:t>
            </a:r>
          </a:p>
          <a:p>
            <a:pPr marL="111125" indent="-111125" algn="just">
              <a:spcBef>
                <a:spcPct val="0"/>
              </a:spcBef>
              <a:buFont typeface="Arial" pitchFamily="34" charset="0"/>
              <a:buChar char="•"/>
              <a:defRPr/>
            </a:pPr>
            <a:r>
              <a:rPr sz="1200">
                <a:solidFill>
                  <a:schemeClr val="tx1"/>
                </a:solidFill>
                <a:latin typeface="+mj-lt"/>
              </a:rPr>
              <a:t>However, in 2010 many of these semiconductor firms shifted their business models from the department store model as many of the Japanese companies were making changes in the business decision making mode.</a:t>
            </a:r>
          </a:p>
          <a:p>
            <a:pPr marL="111125" indent="-111125" algn="just">
              <a:spcBef>
                <a:spcPct val="0"/>
              </a:spcBef>
              <a:buFont typeface="Arial" pitchFamily="34" charset="0"/>
              <a:buChar char="•"/>
              <a:defRPr/>
            </a:pPr>
            <a:r>
              <a:rPr sz="1200" b="1">
                <a:solidFill>
                  <a:schemeClr val="tx1"/>
                </a:solidFill>
                <a:latin typeface="+mj-lt"/>
              </a:rPr>
              <a:t>Structural reforms meant essentially goodbye to the department store business model and the withdrawal of the less competitive areas</a:t>
            </a:r>
            <a:r>
              <a:rPr sz="1200">
                <a:solidFill>
                  <a:schemeClr val="tx1"/>
                </a:solidFill>
                <a:latin typeface="+mj-lt"/>
              </a:rPr>
              <a:t>, while the more competitive products became the key business areas. </a:t>
            </a:r>
          </a:p>
          <a:p>
            <a:pPr marL="111125" indent="-111125" algn="just">
              <a:spcBef>
                <a:spcPct val="0"/>
              </a:spcBef>
              <a:buFont typeface="Arial" pitchFamily="34" charset="0"/>
              <a:buChar char="•"/>
              <a:defRPr/>
            </a:pPr>
            <a:r>
              <a:rPr sz="1200" b="1">
                <a:solidFill>
                  <a:schemeClr val="tx1"/>
                </a:solidFill>
                <a:latin typeface="+mj-lt"/>
              </a:rPr>
              <a:t>Fujitsu Microelectronics </a:t>
            </a:r>
            <a:r>
              <a:rPr sz="1200">
                <a:solidFill>
                  <a:schemeClr val="tx1"/>
                </a:solidFill>
                <a:latin typeface="+mj-lt"/>
              </a:rPr>
              <a:t>at the end of </a:t>
            </a:r>
            <a:r>
              <a:rPr sz="1200" b="1">
                <a:solidFill>
                  <a:schemeClr val="tx1"/>
                </a:solidFill>
                <a:latin typeface="+mj-lt"/>
              </a:rPr>
              <a:t>2009</a:t>
            </a:r>
            <a:r>
              <a:rPr sz="1200">
                <a:solidFill>
                  <a:schemeClr val="tx1"/>
                </a:solidFill>
                <a:latin typeface="+mj-lt"/>
              </a:rPr>
              <a:t>, decided </a:t>
            </a:r>
            <a:r>
              <a:rPr sz="1200" b="1">
                <a:solidFill>
                  <a:schemeClr val="tx1"/>
                </a:solidFill>
                <a:latin typeface="+mj-lt"/>
              </a:rPr>
              <a:t>to reduce and freeze </a:t>
            </a:r>
            <a:r>
              <a:rPr sz="1200" b="1" err="1">
                <a:solidFill>
                  <a:schemeClr val="tx1"/>
                </a:solidFill>
                <a:latin typeface="+mj-lt"/>
              </a:rPr>
              <a:t>WiMAX</a:t>
            </a:r>
            <a:r>
              <a:rPr sz="1200" b="1">
                <a:solidFill>
                  <a:schemeClr val="tx1"/>
                </a:solidFill>
                <a:latin typeface="+mj-lt"/>
              </a:rPr>
              <a:t> base station chip </a:t>
            </a:r>
            <a:r>
              <a:rPr sz="1200">
                <a:solidFill>
                  <a:schemeClr val="tx1"/>
                </a:solidFill>
                <a:latin typeface="+mj-lt"/>
              </a:rPr>
              <a:t>16-bit general-purpose micro-controller, digital TV Engine, portable equipment FCRAM memory, single-band modulator, 40nm silicon foundry business, along with six new product development. </a:t>
            </a:r>
          </a:p>
          <a:p>
            <a:pPr marL="111125" indent="-111125" algn="just">
              <a:spcBef>
                <a:spcPct val="0"/>
              </a:spcBef>
              <a:buFont typeface="Arial" pitchFamily="34" charset="0"/>
              <a:buChar char="•"/>
              <a:defRPr/>
            </a:pPr>
            <a:r>
              <a:rPr sz="1200" b="1">
                <a:solidFill>
                  <a:schemeClr val="tx1"/>
                </a:solidFill>
                <a:latin typeface="+mj-lt"/>
              </a:rPr>
              <a:t>Toshiba decided to withdraw from built-in processor </a:t>
            </a:r>
            <a:r>
              <a:rPr sz="1200">
                <a:solidFill>
                  <a:schemeClr val="tx1"/>
                </a:solidFill>
                <a:latin typeface="+mj-lt"/>
              </a:rPr>
              <a:t>core microcontroller / ASSP business and LCD driver business, and focus on the advanced silicon foundry business to expand.</a:t>
            </a:r>
          </a:p>
        </p:txBody>
      </p:sp>
      <p:sp>
        <p:nvSpPr>
          <p:cNvPr id="25604" name="AutoShape 4"/>
          <p:cNvSpPr>
            <a:spLocks noChangeArrowheads="1"/>
          </p:cNvSpPr>
          <p:nvPr/>
        </p:nvSpPr>
        <p:spPr bwMode="auto">
          <a:xfrm>
            <a:off x="2000450" y="1219200"/>
            <a:ext cx="1244600"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25605" name="AutoShape 5"/>
          <p:cNvSpPr>
            <a:spLocks noChangeArrowheads="1"/>
          </p:cNvSpPr>
          <p:nvPr/>
        </p:nvSpPr>
        <p:spPr bwMode="auto">
          <a:xfrm>
            <a:off x="152400" y="914400"/>
            <a:ext cx="1752600" cy="1295400"/>
          </a:xfrm>
          <a:prstGeom prst="roundRect">
            <a:avLst>
              <a:gd name="adj" fmla="val 16667"/>
            </a:avLst>
          </a:prstGeom>
          <a:solidFill>
            <a:srgbClr val="00B0F0"/>
          </a:solidFill>
          <a:ln w="9525">
            <a:noFill/>
            <a:round/>
            <a:headEnd/>
            <a:tailEnd/>
          </a:ln>
        </p:spPr>
        <p:txBody>
          <a:bodyPr wrap="none" anchor="ctr"/>
          <a:lstStyle/>
          <a:p>
            <a:pPr algn="ctr"/>
            <a:r>
              <a:rPr lang="en-US" sz="1600" b="1" dirty="0">
                <a:solidFill>
                  <a:schemeClr val="bg1"/>
                </a:solidFill>
                <a:latin typeface="+mj-lt"/>
              </a:rPr>
              <a:t>Changing Business </a:t>
            </a:r>
          </a:p>
          <a:p>
            <a:pPr algn="ctr"/>
            <a:r>
              <a:rPr lang="en-US" sz="1600" b="1" dirty="0">
                <a:solidFill>
                  <a:schemeClr val="bg1"/>
                </a:solidFill>
                <a:latin typeface="+mj-lt"/>
              </a:rPr>
              <a:t>Model</a:t>
            </a:r>
          </a:p>
        </p:txBody>
      </p:sp>
      <p:sp>
        <p:nvSpPr>
          <p:cNvPr id="194567" name="AutoShape 7"/>
          <p:cNvSpPr>
            <a:spLocks noChangeArrowheads="1"/>
          </p:cNvSpPr>
          <p:nvPr/>
        </p:nvSpPr>
        <p:spPr bwMode="auto">
          <a:xfrm>
            <a:off x="228601" y="6096000"/>
            <a:ext cx="8458200" cy="698500"/>
          </a:xfrm>
          <a:prstGeom prst="roundRect">
            <a:avLst>
              <a:gd name="adj" fmla="val 16667"/>
            </a:avLst>
          </a:prstGeom>
          <a:solidFill>
            <a:srgbClr val="92D050"/>
          </a:solidFill>
          <a:ln w="9525">
            <a:solidFill>
              <a:schemeClr val="bg1"/>
            </a:solidFill>
            <a:round/>
            <a:headEnd/>
            <a:tailEnd/>
          </a:ln>
          <a:effectLst/>
        </p:spPr>
        <p:txBody>
          <a:bodyPr wrap="none" anchor="ctr"/>
          <a:lstStyle/>
          <a:p>
            <a:pPr algn="just">
              <a:defRPr/>
            </a:pPr>
            <a:r>
              <a:rPr lang="en-US" sz="1100" b="1" dirty="0">
                <a:solidFill>
                  <a:srgbClr val="000000"/>
                </a:solidFill>
              </a:rPr>
              <a:t>The business models within the semiconductor industry will undergo change and this will continue to occupy management </a:t>
            </a:r>
          </a:p>
          <a:p>
            <a:pPr algn="just">
              <a:defRPr/>
            </a:pPr>
            <a:r>
              <a:rPr lang="en-US" sz="1100" b="1" dirty="0">
                <a:solidFill>
                  <a:srgbClr val="000000"/>
                </a:solidFill>
              </a:rPr>
              <a:t>at semiconductor manufacturers.</a:t>
            </a:r>
          </a:p>
        </p:txBody>
      </p:sp>
      <p:sp>
        <p:nvSpPr>
          <p:cNvPr id="194568" name="Rectangle 8"/>
          <p:cNvSpPr>
            <a:spLocks noChangeArrowheads="1"/>
          </p:cNvSpPr>
          <p:nvPr/>
        </p:nvSpPr>
        <p:spPr bwMode="auto">
          <a:xfrm>
            <a:off x="228600" y="3657600"/>
            <a:ext cx="5486400" cy="21336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a:buFont typeface="Arial" pitchFamily="34" charset="0"/>
              <a:buChar char="•"/>
              <a:defRPr/>
            </a:pPr>
            <a:r>
              <a:rPr lang="en-US" sz="1200" b="1" dirty="0" smtClean="0">
                <a:latin typeface="+mj-lt"/>
              </a:rPr>
              <a:t>Texas </a:t>
            </a:r>
            <a:r>
              <a:rPr lang="en-US" sz="1200" b="1" dirty="0">
                <a:latin typeface="+mj-lt"/>
              </a:rPr>
              <a:t>Instruments </a:t>
            </a:r>
            <a:r>
              <a:rPr lang="en-US" sz="1200" dirty="0">
                <a:latin typeface="+mj-lt"/>
              </a:rPr>
              <a:t>acquired semiconductor company National Semiconductor for US$6.5 billion. TI, which makes low-power chips, would combine its 30,000 analog products and advanced manufacturing capabilities with the offerings of National Semiconductor, which makes analog integrated circuits.</a:t>
            </a:r>
          </a:p>
          <a:p>
            <a:pPr marL="111125" indent="-111125" algn="just">
              <a:buFont typeface="Arial" pitchFamily="34" charset="0"/>
              <a:buChar char="•"/>
              <a:defRPr/>
            </a:pPr>
            <a:r>
              <a:rPr lang="en-US" sz="1200" dirty="0">
                <a:latin typeface="+mj-lt"/>
              </a:rPr>
              <a:t> </a:t>
            </a:r>
            <a:r>
              <a:rPr lang="en-US" sz="1200" b="1" dirty="0">
                <a:latin typeface="+mj-lt"/>
              </a:rPr>
              <a:t>NEC Electronics and Renesas Technology </a:t>
            </a:r>
            <a:r>
              <a:rPr lang="en-US" sz="1200" dirty="0">
                <a:latin typeface="+mj-lt"/>
              </a:rPr>
              <a:t>decided to integrate their business operations in 2009.</a:t>
            </a:r>
          </a:p>
          <a:p>
            <a:pPr marL="111125" indent="-111125" algn="just">
              <a:buFont typeface="Arial" pitchFamily="34" charset="0"/>
              <a:buChar char="•"/>
              <a:defRPr/>
            </a:pPr>
            <a:r>
              <a:rPr lang="en-US" sz="1200" dirty="0">
                <a:latin typeface="+mj-lt"/>
              </a:rPr>
              <a:t> </a:t>
            </a:r>
            <a:r>
              <a:rPr lang="en-US" sz="1200" b="1" dirty="0">
                <a:latin typeface="+mj-lt"/>
              </a:rPr>
              <a:t>Fujitsu decided to outsource production of its most advanced semiconductors to TSMC of Taiwan, </a:t>
            </a:r>
            <a:r>
              <a:rPr lang="en-US" sz="1200" dirty="0">
                <a:latin typeface="+mj-lt"/>
              </a:rPr>
              <a:t>as  a part of the restructuring efforts of Japan’s chip industry. The strategy meant a gradual exit from chip production for Fujitsu, which made a range of processor chips, because it will not replace facilities in Japan as they become obsolete.</a:t>
            </a: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Business Trends : Changing Business Model</a:t>
            </a:r>
          </a:p>
        </p:txBody>
      </p:sp>
      <p:pic>
        <p:nvPicPr>
          <p:cNvPr id="9" name="Picture 8" descr="CSR-in-Business.jpg"/>
          <p:cNvPicPr>
            <a:picLocks noChangeAspect="1"/>
          </p:cNvPicPr>
          <p:nvPr/>
        </p:nvPicPr>
        <p:blipFill>
          <a:blip r:embed="rId3" cstate="print"/>
          <a:stretch>
            <a:fillRect/>
          </a:stretch>
        </p:blipFill>
        <p:spPr>
          <a:xfrm>
            <a:off x="6096000" y="3810000"/>
            <a:ext cx="2660302" cy="1905000"/>
          </a:xfrm>
          <a:prstGeom prst="rect">
            <a:avLst/>
          </a:prstGeom>
        </p:spPr>
      </p:pic>
      <p:sp>
        <p:nvSpPr>
          <p:cNvPr id="11"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6"/>
          <p:cNvSpPr>
            <a:spLocks noChangeArrowheads="1"/>
          </p:cNvSpPr>
          <p:nvPr/>
        </p:nvSpPr>
        <p:spPr bwMode="auto">
          <a:xfrm rot="5400000">
            <a:off x="457199" y="2590802"/>
            <a:ext cx="1219202" cy="60959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194562" name="Rectangle 3"/>
          <p:cNvSpPr>
            <a:spLocks noGrp="1" noChangeArrowheads="1"/>
          </p:cNvSpPr>
          <p:nvPr>
            <p:ph type="body" idx="4294967295"/>
          </p:nvPr>
        </p:nvSpPr>
        <p:spPr>
          <a:xfrm>
            <a:off x="3657600" y="762000"/>
            <a:ext cx="5260975" cy="25908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a:lnSpc>
                <a:spcPts val="1500"/>
              </a:lnSpc>
              <a:spcBef>
                <a:spcPct val="0"/>
              </a:spcBef>
              <a:buFont typeface="Arial" pitchFamily="34" charset="0"/>
              <a:buChar char="•"/>
              <a:defRPr/>
            </a:pPr>
            <a:r>
              <a:rPr sz="1100" smtClean="0">
                <a:solidFill>
                  <a:schemeClr val="tx1"/>
                </a:solidFill>
                <a:latin typeface="+mj-lt"/>
              </a:rPr>
              <a:t>The semiconductor and electronics industries have experienced large numbers of mergers, acquisitions, joint ventures, licensing deals and startups, funded from a number of sources. </a:t>
            </a:r>
          </a:p>
          <a:p>
            <a:pPr marL="111125" indent="-111125" algn="just">
              <a:lnSpc>
                <a:spcPts val="1500"/>
              </a:lnSpc>
              <a:spcBef>
                <a:spcPct val="0"/>
              </a:spcBef>
              <a:buFont typeface="Arial" pitchFamily="34" charset="0"/>
              <a:buChar char="•"/>
              <a:defRPr/>
            </a:pPr>
            <a:r>
              <a:rPr sz="1100" smtClean="0">
                <a:solidFill>
                  <a:schemeClr val="tx1"/>
                </a:solidFill>
                <a:latin typeface="+mj-lt"/>
              </a:rPr>
              <a:t>Alliances are an essential means through which the industry will operate and grow. Many areas of funding would be impossible for individual companies to afford, but can be readily achieved collaboratively. </a:t>
            </a:r>
          </a:p>
          <a:p>
            <a:pPr marL="111125" lvl="0" indent="-111125" algn="just" eaLnBrk="1" hangingPunct="1">
              <a:lnSpc>
                <a:spcPts val="1500"/>
              </a:lnSpc>
              <a:spcBef>
                <a:spcPct val="0"/>
              </a:spcBef>
              <a:buFont typeface="Arial" pitchFamily="34" charset="0"/>
              <a:buChar char="•"/>
              <a:defRPr/>
            </a:pPr>
            <a:r>
              <a:rPr sz="1100" smtClean="0">
                <a:solidFill>
                  <a:prstClr val="black"/>
                </a:solidFill>
                <a:latin typeface="Calibri"/>
              </a:rPr>
              <a:t>By 2015, collaborative R&amp;D will save the semiconductor industry more than $30 billion in annual R&amp;D expenditure. Semiconductor startup companies are also experiencing big shifts in funding and we have seen far fewer company formations over the past two to three years than previously.</a:t>
            </a:r>
          </a:p>
          <a:p>
            <a:pPr marL="111125" lvl="0" indent="-111125" algn="just" eaLnBrk="1" hangingPunct="1">
              <a:lnSpc>
                <a:spcPts val="1500"/>
              </a:lnSpc>
              <a:spcBef>
                <a:spcPct val="0"/>
              </a:spcBef>
              <a:buFont typeface="Arial" pitchFamily="34" charset="0"/>
              <a:buChar char="•"/>
              <a:defRPr/>
            </a:pPr>
            <a:r>
              <a:rPr sz="1100" smtClean="0">
                <a:solidFill>
                  <a:prstClr val="black"/>
                </a:solidFill>
                <a:latin typeface="Calibri"/>
              </a:rPr>
              <a:t>The scale of funding is also changing, involving fewer but larger investments, which involve more risk and are often less attractive to venture capital companies.</a:t>
            </a:r>
            <a:endParaRPr sz="1100" smtClean="0">
              <a:solidFill>
                <a:schemeClr val="tx1"/>
              </a:solidFill>
              <a:latin typeface="+mj-lt"/>
            </a:endParaRPr>
          </a:p>
        </p:txBody>
      </p:sp>
      <p:sp>
        <p:nvSpPr>
          <p:cNvPr id="25604" name="AutoShape 4"/>
          <p:cNvSpPr>
            <a:spLocks noChangeArrowheads="1"/>
          </p:cNvSpPr>
          <p:nvPr/>
        </p:nvSpPr>
        <p:spPr bwMode="auto">
          <a:xfrm>
            <a:off x="2133600" y="1219200"/>
            <a:ext cx="1244600"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25605" name="AutoShape 5"/>
          <p:cNvSpPr>
            <a:spLocks noChangeArrowheads="1"/>
          </p:cNvSpPr>
          <p:nvPr/>
        </p:nvSpPr>
        <p:spPr bwMode="auto">
          <a:xfrm>
            <a:off x="152400" y="914400"/>
            <a:ext cx="1828800" cy="1295400"/>
          </a:xfrm>
          <a:prstGeom prst="roundRect">
            <a:avLst>
              <a:gd name="adj" fmla="val 16667"/>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Consolidate or Diverge?</a:t>
            </a:r>
          </a:p>
        </p:txBody>
      </p:sp>
      <p:sp>
        <p:nvSpPr>
          <p:cNvPr id="194567" name="AutoShape 7"/>
          <p:cNvSpPr>
            <a:spLocks noChangeArrowheads="1"/>
          </p:cNvSpPr>
          <p:nvPr/>
        </p:nvSpPr>
        <p:spPr bwMode="auto">
          <a:xfrm>
            <a:off x="228601" y="6019800"/>
            <a:ext cx="8458200" cy="6985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dirty="0" smtClean="0">
                <a:latin typeface="+mj-lt"/>
              </a:rPr>
              <a:t>The trend as seen by experts, is that there will be an ongoing industry wide move towards collaboration. However, companies like </a:t>
            </a:r>
            <a:r>
              <a:rPr lang="en-US" sz="1200" b="1" dirty="0" smtClean="0">
                <a:latin typeface="+mj-lt"/>
              </a:rPr>
              <a:t>Intel, IBM, and Toshiba</a:t>
            </a:r>
            <a:r>
              <a:rPr lang="en-US" sz="1200" dirty="0" smtClean="0">
                <a:latin typeface="+mj-lt"/>
              </a:rPr>
              <a:t>  – who are currently market leaders in the  microprocessors, servers, and memory field (within that order) – </a:t>
            </a:r>
            <a:r>
              <a:rPr lang="en-US" sz="1200" b="1" dirty="0" smtClean="0">
                <a:latin typeface="+mj-lt"/>
              </a:rPr>
              <a:t>will be able to survive on their own as they have market dominance and able to afford fabrication costs and expenses</a:t>
            </a:r>
            <a:r>
              <a:rPr lang="en-US" sz="1200" dirty="0" smtClean="0">
                <a:latin typeface="+mj-lt"/>
              </a:rPr>
              <a:t>, but for how long is left to speculation.</a:t>
            </a:r>
            <a:endParaRPr lang="en-US" sz="1200" dirty="0">
              <a:latin typeface="+mj-lt"/>
            </a:endParaRPr>
          </a:p>
        </p:txBody>
      </p:sp>
      <p:sp>
        <p:nvSpPr>
          <p:cNvPr id="194568" name="Rectangle 8"/>
          <p:cNvSpPr>
            <a:spLocks noChangeArrowheads="1"/>
          </p:cNvSpPr>
          <p:nvPr/>
        </p:nvSpPr>
        <p:spPr bwMode="auto">
          <a:xfrm>
            <a:off x="152400" y="3505200"/>
            <a:ext cx="6172200" cy="25146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lvl="0" indent="-111125" algn="just" eaLnBrk="0" hangingPunct="0">
              <a:lnSpc>
                <a:spcPts val="1600"/>
              </a:lnSpc>
              <a:buFont typeface="Arial" pitchFamily="34" charset="0"/>
              <a:buChar char="•"/>
              <a:defRPr/>
            </a:pPr>
            <a:r>
              <a:rPr lang="en-US" sz="1100" dirty="0" smtClean="0">
                <a:solidFill>
                  <a:prstClr val="black"/>
                </a:solidFill>
                <a:latin typeface="Calibri"/>
              </a:rPr>
              <a:t>Companies like </a:t>
            </a:r>
            <a:r>
              <a:rPr lang="en-US" sz="1100" b="1" dirty="0" smtClean="0">
                <a:solidFill>
                  <a:prstClr val="black"/>
                </a:solidFill>
                <a:latin typeface="Calibri"/>
              </a:rPr>
              <a:t>Xilinx and Western Design Center </a:t>
            </a:r>
            <a:r>
              <a:rPr lang="en-US" sz="1100" dirty="0" smtClean="0">
                <a:solidFill>
                  <a:prstClr val="black"/>
                </a:solidFill>
                <a:latin typeface="Calibri"/>
              </a:rPr>
              <a:t>were pioneers. They focused on being  </a:t>
            </a:r>
            <a:r>
              <a:rPr lang="en-US" sz="1100" b="1" dirty="0" err="1" smtClean="0">
                <a:solidFill>
                  <a:prstClr val="black"/>
                </a:solidFill>
                <a:latin typeface="Calibri"/>
              </a:rPr>
              <a:t>Fabless</a:t>
            </a:r>
            <a:r>
              <a:rPr lang="en-US" sz="1100" b="1" dirty="0" smtClean="0">
                <a:solidFill>
                  <a:prstClr val="black"/>
                </a:solidFill>
                <a:latin typeface="Calibri"/>
              </a:rPr>
              <a:t> semiconductor company where a company could focus all its resources to the design, marketing, </a:t>
            </a:r>
            <a:r>
              <a:rPr lang="en-US" sz="1100" dirty="0" smtClean="0">
                <a:solidFill>
                  <a:prstClr val="black"/>
                </a:solidFill>
                <a:latin typeface="Calibri"/>
              </a:rPr>
              <a:t>and sale of its devices while outsourcing the production of its devices to manufacturers called fabs.</a:t>
            </a:r>
          </a:p>
          <a:p>
            <a:pPr marL="111125" indent="-111125" algn="just" eaLnBrk="0" hangingPunct="0">
              <a:lnSpc>
                <a:spcPts val="1600"/>
              </a:lnSpc>
              <a:buFont typeface="Arial" pitchFamily="34" charset="0"/>
              <a:buChar char="•"/>
              <a:defRPr/>
            </a:pPr>
            <a:r>
              <a:rPr lang="en-US" sz="1100" b="1" dirty="0" smtClean="0">
                <a:solidFill>
                  <a:prstClr val="black"/>
                </a:solidFill>
                <a:latin typeface="Calibri"/>
              </a:rPr>
              <a:t>Rock’s Law- </a:t>
            </a:r>
            <a:r>
              <a:rPr lang="en-US" sz="1100" dirty="0" smtClean="0">
                <a:solidFill>
                  <a:prstClr val="black"/>
                </a:solidFill>
                <a:latin typeface="Calibri"/>
              </a:rPr>
              <a:t>Arthur Rock in which he proposes that the cost of a fabrication plant doubles every 4 years and eventually gets to the point in which it will collide with Moore’s law. The idea being if these plants effectively become too expensive to build, then Moore’s law cannot be met.</a:t>
            </a:r>
          </a:p>
          <a:p>
            <a:pPr marL="111125" indent="-111125" algn="just" eaLnBrk="0" hangingPunct="0">
              <a:lnSpc>
                <a:spcPts val="1600"/>
              </a:lnSpc>
              <a:buFont typeface="Arial" pitchFamily="34" charset="0"/>
              <a:buChar char="•"/>
              <a:defRPr/>
            </a:pPr>
            <a:r>
              <a:rPr lang="en-US" sz="1100" dirty="0" smtClean="0">
                <a:solidFill>
                  <a:prstClr val="black"/>
                </a:solidFill>
                <a:latin typeface="Calibri"/>
              </a:rPr>
              <a:t>The solution is to collaborate between the companies</a:t>
            </a:r>
          </a:p>
          <a:p>
            <a:pPr marL="111125" indent="-111125" algn="just" eaLnBrk="0" hangingPunct="0">
              <a:lnSpc>
                <a:spcPts val="1600"/>
              </a:lnSpc>
              <a:buFont typeface="Arial" pitchFamily="34" charset="0"/>
              <a:buChar char="•"/>
              <a:defRPr/>
            </a:pPr>
            <a:r>
              <a:rPr lang="en-US" sz="1100" b="1" dirty="0" smtClean="0">
                <a:solidFill>
                  <a:prstClr val="black"/>
                </a:solidFill>
                <a:latin typeface="Calibri"/>
              </a:rPr>
              <a:t>AMD spins off its fabrication business </a:t>
            </a:r>
            <a:r>
              <a:rPr lang="en-US" sz="1100" dirty="0" smtClean="0">
                <a:solidFill>
                  <a:prstClr val="black"/>
                </a:solidFill>
                <a:latin typeface="Calibri"/>
              </a:rPr>
              <a:t>model into another entity and calls it Global Foundries.</a:t>
            </a:r>
          </a:p>
          <a:p>
            <a:pPr marL="111125" indent="-111125" algn="just">
              <a:lnSpc>
                <a:spcPts val="1600"/>
              </a:lnSpc>
              <a:buFont typeface="Arial" pitchFamily="34" charset="0"/>
              <a:buChar char="•"/>
              <a:defRPr/>
            </a:pPr>
            <a:r>
              <a:rPr lang="en-US" sz="1100" b="1" dirty="0" smtClean="0">
                <a:latin typeface="+mj-lt"/>
              </a:rPr>
              <a:t>TI</a:t>
            </a:r>
            <a:r>
              <a:rPr lang="en-US" sz="1100" dirty="0" smtClean="0">
                <a:latin typeface="+mj-lt"/>
              </a:rPr>
              <a:t> and </a:t>
            </a:r>
            <a:r>
              <a:rPr lang="en-US" sz="1100" b="1" dirty="0" smtClean="0">
                <a:latin typeface="+mj-lt"/>
              </a:rPr>
              <a:t>Infineon</a:t>
            </a:r>
            <a:r>
              <a:rPr lang="en-US" sz="1100" dirty="0" smtClean="0">
                <a:latin typeface="+mj-lt"/>
              </a:rPr>
              <a:t> </a:t>
            </a:r>
            <a:r>
              <a:rPr lang="en-US" sz="1100" b="1" dirty="0" smtClean="0">
                <a:latin typeface="+mj-lt"/>
              </a:rPr>
              <a:t>outsourcing some production </a:t>
            </a:r>
            <a:r>
              <a:rPr lang="en-US" sz="1100" dirty="0" smtClean="0">
                <a:latin typeface="+mj-lt"/>
              </a:rPr>
              <a:t>to </a:t>
            </a:r>
            <a:r>
              <a:rPr lang="en-US" sz="1100" b="1" dirty="0" smtClean="0">
                <a:latin typeface="+mj-lt"/>
              </a:rPr>
              <a:t>Shanghai's Semiconductor Manufacturing International Corporation.</a:t>
            </a:r>
          </a:p>
          <a:p>
            <a:pPr marL="111125" indent="-111125" algn="just">
              <a:lnSpc>
                <a:spcPts val="1600"/>
              </a:lnSpc>
              <a:buFont typeface="Arial" pitchFamily="34" charset="0"/>
              <a:buChar char="•"/>
              <a:defRPr/>
            </a:pPr>
            <a:r>
              <a:rPr lang="en-US" sz="1100" b="1" dirty="0" smtClean="0">
                <a:latin typeface="+mj-lt"/>
              </a:rPr>
              <a:t>Texas instruments divested more than 15 lower growth, lower margin business in the past 15 years (including DRAM and defense control units) to focus on wireless business</a:t>
            </a: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Business Trends : </a:t>
            </a:r>
            <a:r>
              <a:rPr lang="en-US" dirty="0" smtClean="0">
                <a:solidFill>
                  <a:schemeClr val="bg1"/>
                </a:solidFill>
                <a:latin typeface="Myriad Pro"/>
                <a:ea typeface="+mj-ea"/>
                <a:cs typeface="+mj-cs"/>
              </a:rPr>
              <a:t>Consolidate or Diverge?</a:t>
            </a:r>
            <a:endParaRPr lang="en-US" dirty="0">
              <a:solidFill>
                <a:schemeClr val="bg1"/>
              </a:solidFill>
              <a:latin typeface="Myriad Pro"/>
              <a:ea typeface="+mj-ea"/>
              <a:cs typeface="+mj-cs"/>
            </a:endParaRPr>
          </a:p>
        </p:txBody>
      </p:sp>
      <p:pic>
        <p:nvPicPr>
          <p:cNvPr id="9" name="Picture 8" descr="consolidation.jpg"/>
          <p:cNvPicPr>
            <a:picLocks noChangeAspect="1"/>
          </p:cNvPicPr>
          <p:nvPr/>
        </p:nvPicPr>
        <p:blipFill>
          <a:blip r:embed="rId3" cstate="print"/>
          <a:stretch>
            <a:fillRect/>
          </a:stretch>
        </p:blipFill>
        <p:spPr>
          <a:xfrm>
            <a:off x="6629400" y="3657600"/>
            <a:ext cx="2133600" cy="2133600"/>
          </a:xfrm>
          <a:prstGeom prst="rect">
            <a:avLst/>
          </a:prstGeom>
        </p:spPr>
      </p:pic>
      <p:sp>
        <p:nvSpPr>
          <p:cNvPr id="11"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21721A20-DA02-4C5D-8383-28BA7F52B9D9}" type="slidenum">
              <a:rPr lang="en-US" smtClean="0"/>
              <a:pPr>
                <a:defRPr/>
              </a:pPr>
              <a:t>26</a:t>
            </a:fld>
            <a:endParaRPr lang="en-US" dirty="0"/>
          </a:p>
        </p:txBody>
      </p:sp>
      <p:sp>
        <p:nvSpPr>
          <p:cNvPr id="27651"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Semiconductor MI: Trends</a:t>
            </a:r>
            <a:r>
              <a:rPr smtClean="0">
                <a:latin typeface="Myriad Pro"/>
              </a:rPr>
              <a:t/>
            </a:r>
            <a:br>
              <a:rPr smtClean="0">
                <a:latin typeface="Myriad Pro"/>
              </a:rPr>
            </a:br>
            <a:r>
              <a:rPr sz="1800" smtClean="0">
                <a:latin typeface="Myriad Pro"/>
              </a:rPr>
              <a:t>Business Trends : Consolidate or Diverge?</a:t>
            </a:r>
          </a:p>
        </p:txBody>
      </p:sp>
      <p:graphicFrame>
        <p:nvGraphicFramePr>
          <p:cNvPr id="6" name="Table 5"/>
          <p:cNvGraphicFramePr>
            <a:graphicFrameLocks noGrp="1"/>
          </p:cNvGraphicFramePr>
          <p:nvPr/>
        </p:nvGraphicFramePr>
        <p:xfrm>
          <a:off x="152400" y="1295401"/>
          <a:ext cx="8686801" cy="4038599"/>
        </p:xfrm>
        <a:graphic>
          <a:graphicData uri="http://schemas.openxmlformats.org/drawingml/2006/table">
            <a:tbl>
              <a:tblPr/>
              <a:tblGrid>
                <a:gridCol w="838200"/>
                <a:gridCol w="838200"/>
                <a:gridCol w="6019800"/>
                <a:gridCol w="990601"/>
              </a:tblGrid>
              <a:tr h="380999">
                <a:tc>
                  <a:txBody>
                    <a:bodyPr/>
                    <a:lstStyle/>
                    <a:p>
                      <a:pPr algn="ctr" fontAlgn="b"/>
                      <a:r>
                        <a:rPr lang="en-US" sz="1100" b="1" i="0" u="none" strike="noStrike" dirty="0">
                          <a:solidFill>
                            <a:srgbClr val="FFFFFF"/>
                          </a:solidFill>
                          <a:latin typeface="+mj-lt"/>
                        </a:rPr>
                        <a:t>Acquiring Company</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b"/>
                      <a:r>
                        <a:rPr lang="en-US" sz="1100" b="1" i="0" u="none" strike="noStrike" dirty="0">
                          <a:solidFill>
                            <a:srgbClr val="FFFFFF"/>
                          </a:solidFill>
                          <a:latin typeface="+mj-lt"/>
                        </a:rPr>
                        <a:t>Acquired Company</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b"/>
                      <a:r>
                        <a:rPr lang="en-US" sz="1100" b="1" i="0" u="none" strike="noStrike" dirty="0">
                          <a:solidFill>
                            <a:srgbClr val="FFFFFF"/>
                          </a:solidFill>
                          <a:latin typeface="+mj-lt"/>
                        </a:rPr>
                        <a:t>Benefits</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b"/>
                      <a:r>
                        <a:rPr lang="en-US" sz="1100" b="1" i="0" u="none" strike="noStrike" dirty="0">
                          <a:solidFill>
                            <a:srgbClr val="FFFFFF"/>
                          </a:solidFill>
                          <a:latin typeface="+mj-lt"/>
                        </a:rPr>
                        <a:t>Status</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990600">
                <a:tc>
                  <a:txBody>
                    <a:bodyPr/>
                    <a:lstStyle/>
                    <a:p>
                      <a:pPr algn="ctr" fontAlgn="ctr"/>
                      <a:r>
                        <a:rPr lang="en-US" sz="1000" b="0" i="0" u="none" strike="noStrike" dirty="0">
                          <a:solidFill>
                            <a:srgbClr val="000000"/>
                          </a:solidFill>
                          <a:latin typeface="+mj-lt"/>
                        </a:rPr>
                        <a:t>Applied Materials</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7EFFA"/>
                    </a:solidFill>
                  </a:tcPr>
                </a:tc>
                <a:tc>
                  <a:txBody>
                    <a:bodyPr/>
                    <a:lstStyle/>
                    <a:p>
                      <a:pPr algn="ctr" fontAlgn="ctr"/>
                      <a:r>
                        <a:rPr lang="en-US" sz="1000" b="0" i="0" u="none" strike="noStrike" dirty="0">
                          <a:solidFill>
                            <a:srgbClr val="000000"/>
                          </a:solidFill>
                          <a:latin typeface="+mj-lt"/>
                        </a:rPr>
                        <a:t>Varian Semiconductor </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7EFFA"/>
                    </a:solidFill>
                  </a:tcPr>
                </a:tc>
                <a:tc>
                  <a:txBody>
                    <a:bodyPr/>
                    <a:lstStyle/>
                    <a:p>
                      <a:pPr algn="l" fontAlgn="ctr"/>
                      <a:r>
                        <a:rPr lang="en-US" sz="1000" b="0" i="0" u="none" strike="noStrike" dirty="0">
                          <a:solidFill>
                            <a:srgbClr val="000000"/>
                          </a:solidFill>
                          <a:latin typeface="+mj-lt"/>
                        </a:rPr>
                        <a:t>• Extend </a:t>
                      </a:r>
                      <a:r>
                        <a:rPr lang="en-US" sz="1000" b="0" i="0" u="none" strike="noStrike" dirty="0" err="1">
                          <a:solidFill>
                            <a:srgbClr val="000000"/>
                          </a:solidFill>
                          <a:latin typeface="+mj-lt"/>
                        </a:rPr>
                        <a:t>Applied’s</a:t>
                      </a:r>
                      <a:r>
                        <a:rPr lang="en-US" sz="1000" b="0" i="0" u="none" strike="noStrike" dirty="0">
                          <a:solidFill>
                            <a:srgbClr val="000000"/>
                          </a:solidFill>
                          <a:latin typeface="+mj-lt"/>
                        </a:rPr>
                        <a:t> leadership in chip equipment and better serve customers with chip complexity, transistor scaling and 3D challenges.     </a:t>
                      </a:r>
                      <a:endParaRPr lang="en-US" sz="1000" b="0" i="0" u="none" strike="noStrike" dirty="0" smtClean="0">
                        <a:solidFill>
                          <a:srgbClr val="000000"/>
                        </a:solidFill>
                        <a:latin typeface="+mj-lt"/>
                      </a:endParaRPr>
                    </a:p>
                    <a:p>
                      <a:pPr algn="l" fontAlgn="ctr"/>
                      <a:r>
                        <a:rPr lang="en-US" sz="1000" b="0" i="0" u="none" strike="noStrike" dirty="0" smtClean="0">
                          <a:solidFill>
                            <a:srgbClr val="000000"/>
                          </a:solidFill>
                          <a:latin typeface="+mj-lt"/>
                        </a:rPr>
                        <a:t>• </a:t>
                      </a:r>
                      <a:r>
                        <a:rPr lang="en-US" sz="1000" b="0" i="0" u="none" strike="noStrike" dirty="0">
                          <a:solidFill>
                            <a:srgbClr val="000000"/>
                          </a:solidFill>
                          <a:latin typeface="+mj-lt"/>
                        </a:rPr>
                        <a:t>Critical for </a:t>
                      </a:r>
                      <a:r>
                        <a:rPr lang="en-US" sz="1000" b="0" i="0" u="none" strike="noStrike" dirty="0" err="1">
                          <a:solidFill>
                            <a:srgbClr val="000000"/>
                          </a:solidFill>
                          <a:latin typeface="+mj-lt"/>
                        </a:rPr>
                        <a:t>Applied’s</a:t>
                      </a:r>
                      <a:r>
                        <a:rPr lang="en-US" sz="1000" b="0" i="0" u="none" strike="noStrike" dirty="0">
                          <a:solidFill>
                            <a:srgbClr val="000000"/>
                          </a:solidFill>
                          <a:latin typeface="+mj-lt"/>
                        </a:rPr>
                        <a:t> circuit manufacturing, giving them a lead in wafer fabrication equipment (WFE) with the addition of the technology leader in ion implantation.          </a:t>
                      </a:r>
                      <a:endParaRPr lang="en-US" sz="1000" b="0" i="0" u="none" strike="noStrike" dirty="0" smtClean="0">
                        <a:solidFill>
                          <a:srgbClr val="000000"/>
                        </a:solidFill>
                        <a:latin typeface="+mj-lt"/>
                      </a:endParaRPr>
                    </a:p>
                    <a:p>
                      <a:pPr algn="l" fontAlgn="ctr"/>
                      <a:r>
                        <a:rPr lang="en-US" sz="1000" b="0" i="0" u="none" strike="noStrike" dirty="0" smtClean="0">
                          <a:solidFill>
                            <a:srgbClr val="000000"/>
                          </a:solidFill>
                          <a:latin typeface="+mj-lt"/>
                        </a:rPr>
                        <a:t>• </a:t>
                      </a:r>
                      <a:r>
                        <a:rPr lang="en-US" sz="1000" b="0" i="0" u="none" strike="noStrike" dirty="0">
                          <a:solidFill>
                            <a:srgbClr val="000000"/>
                          </a:solidFill>
                          <a:latin typeface="+mj-lt"/>
                        </a:rPr>
                        <a:t>Varian's technology could also extend </a:t>
                      </a:r>
                      <a:r>
                        <a:rPr lang="en-US" sz="1000" b="0" i="0" u="none" strike="noStrike" dirty="0" err="1">
                          <a:solidFill>
                            <a:srgbClr val="000000"/>
                          </a:solidFill>
                          <a:latin typeface="+mj-lt"/>
                        </a:rPr>
                        <a:t>Applied’s</a:t>
                      </a:r>
                      <a:r>
                        <a:rPr lang="en-US" sz="1000" b="0" i="0" u="none" strike="noStrike" dirty="0">
                          <a:solidFill>
                            <a:srgbClr val="000000"/>
                          </a:solidFill>
                          <a:latin typeface="+mj-lt"/>
                        </a:rPr>
                        <a:t> presence into other markets, including solar, display and light emitting diodes</a:t>
                      </a:r>
                      <a:r>
                        <a:rPr lang="en-US" sz="1000" b="0" i="0" u="none" strike="noStrike" dirty="0" smtClean="0">
                          <a:solidFill>
                            <a:srgbClr val="000000"/>
                          </a:solidFill>
                          <a:latin typeface="+mj-lt"/>
                        </a:rPr>
                        <a:t>.</a:t>
                      </a:r>
                      <a:endParaRPr lang="en-US" sz="1000" b="0" i="0" u="none" strike="noStrike" dirty="0">
                        <a:solidFill>
                          <a:srgbClr val="000000"/>
                        </a:solidFill>
                        <a:latin typeface="+mj-lt"/>
                      </a:endParaRPr>
                    </a:p>
                  </a:txBody>
                  <a:tcPr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7EFFA"/>
                    </a:solidFill>
                  </a:tcPr>
                </a:tc>
                <a:tc>
                  <a:txBody>
                    <a:bodyPr/>
                    <a:lstStyle/>
                    <a:p>
                      <a:pPr algn="ctr" fontAlgn="ctr"/>
                      <a:r>
                        <a:rPr lang="en-US" sz="1000" b="0" i="0" u="none" strike="noStrike" dirty="0">
                          <a:solidFill>
                            <a:srgbClr val="000000"/>
                          </a:solidFill>
                          <a:latin typeface="+mj-lt"/>
                        </a:rPr>
                        <a:t>Announced on May 2011</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7EFFA"/>
                    </a:solidFill>
                  </a:tcPr>
                </a:tc>
              </a:tr>
              <a:tr h="914400">
                <a:tc>
                  <a:txBody>
                    <a:bodyPr/>
                    <a:lstStyle/>
                    <a:p>
                      <a:pPr algn="ctr" fontAlgn="ctr"/>
                      <a:r>
                        <a:rPr lang="en-US" sz="1000" b="0" i="0" u="none" strike="noStrike" dirty="0">
                          <a:solidFill>
                            <a:srgbClr val="000000"/>
                          </a:solidFill>
                          <a:latin typeface="+mj-lt"/>
                        </a:rPr>
                        <a:t>Texas Instruments </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latin typeface="+mj-lt"/>
                        </a:rPr>
                        <a:t>National Semiconductor</a:t>
                      </a:r>
                      <a:br>
                        <a:rPr lang="en-US" sz="1000" b="0" i="0" u="none" strike="noStrike" dirty="0">
                          <a:solidFill>
                            <a:srgbClr val="000000"/>
                          </a:solidFill>
                          <a:latin typeface="+mj-lt"/>
                        </a:rPr>
                      </a:br>
                      <a:endParaRPr lang="en-US" sz="1000" b="0" i="0" u="none" strike="noStrike" dirty="0">
                        <a:solidFill>
                          <a:srgbClr val="000000"/>
                        </a:solidFill>
                        <a:latin typeface="+mj-lt"/>
                      </a:endParaRP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000" b="0" i="0" u="none" strike="noStrike" dirty="0">
                          <a:solidFill>
                            <a:srgbClr val="000000"/>
                          </a:solidFill>
                          <a:latin typeface="+mj-lt"/>
                        </a:rPr>
                        <a:t>• TI will add 12,000 analogue products from National to its own 30,000-strong portfolio.                                                            • Combined companies will have a worldwide semiconductor manufacturing footprint and a </a:t>
                      </a:r>
                      <a:r>
                        <a:rPr lang="en-US" sz="1000" b="0" i="0" u="none" strike="noStrike" dirty="0" err="1">
                          <a:solidFill>
                            <a:srgbClr val="000000"/>
                          </a:solidFill>
                          <a:latin typeface="+mj-lt"/>
                        </a:rPr>
                        <a:t>salesforce</a:t>
                      </a:r>
                      <a:r>
                        <a:rPr lang="en-US" sz="1000" b="0" i="0" u="none" strike="noStrike" dirty="0">
                          <a:solidFill>
                            <a:srgbClr val="000000"/>
                          </a:solidFill>
                          <a:latin typeface="+mj-lt"/>
                        </a:rPr>
                        <a:t> of over 2,500 people                      </a:t>
                      </a:r>
                      <a:endParaRPr lang="en-US" sz="1000" b="0" i="0" u="none" strike="noStrike" dirty="0" smtClean="0">
                        <a:solidFill>
                          <a:srgbClr val="000000"/>
                        </a:solidFill>
                        <a:latin typeface="+mj-lt"/>
                      </a:endParaRPr>
                    </a:p>
                    <a:p>
                      <a:pPr algn="l" fontAlgn="ctr"/>
                      <a:r>
                        <a:rPr lang="en-US" sz="1000" b="0" i="0" u="none" strike="noStrike" dirty="0" smtClean="0">
                          <a:solidFill>
                            <a:srgbClr val="000000"/>
                          </a:solidFill>
                          <a:latin typeface="+mj-lt"/>
                        </a:rPr>
                        <a:t>• </a:t>
                      </a:r>
                      <a:r>
                        <a:rPr lang="en-US" sz="1000" b="0" i="0" u="none" strike="noStrike" dirty="0">
                          <a:solidFill>
                            <a:srgbClr val="000000"/>
                          </a:solidFill>
                          <a:latin typeface="+mj-lt"/>
                        </a:rPr>
                        <a:t>Acquisition will give TI a network of semiconductor fabs spread across at least eight countries.</a:t>
                      </a:r>
                    </a:p>
                  </a:txBody>
                  <a:tcPr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latin typeface="+mj-lt"/>
                        </a:rPr>
                        <a:t>Announced on April 2011</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04640">
                <a:tc>
                  <a:txBody>
                    <a:bodyPr/>
                    <a:lstStyle/>
                    <a:p>
                      <a:pPr algn="ctr" fontAlgn="ctr"/>
                      <a:r>
                        <a:rPr lang="en-US" sz="1000" b="0" i="0" u="none" strike="noStrike" dirty="0">
                          <a:solidFill>
                            <a:srgbClr val="000000"/>
                          </a:solidFill>
                          <a:latin typeface="+mj-lt"/>
                        </a:rPr>
                        <a:t>NEC Electronics</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7EFFA"/>
                    </a:solidFill>
                  </a:tcPr>
                </a:tc>
                <a:tc>
                  <a:txBody>
                    <a:bodyPr/>
                    <a:lstStyle/>
                    <a:p>
                      <a:pPr algn="ctr" fontAlgn="ctr"/>
                      <a:r>
                        <a:rPr lang="en-US" sz="1000" b="0" i="0" u="none" strike="noStrike" dirty="0">
                          <a:solidFill>
                            <a:srgbClr val="000000"/>
                          </a:solidFill>
                          <a:latin typeface="+mj-lt"/>
                        </a:rPr>
                        <a:t>Renesas Technology</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7EFFA"/>
                    </a:solidFill>
                  </a:tcPr>
                </a:tc>
                <a:tc>
                  <a:txBody>
                    <a:bodyPr/>
                    <a:lstStyle/>
                    <a:p>
                      <a:pPr algn="l" fontAlgn="ctr"/>
                      <a:r>
                        <a:rPr lang="en-US" sz="1000" b="0" i="0" u="none" strike="noStrike" dirty="0">
                          <a:solidFill>
                            <a:srgbClr val="000000"/>
                          </a:solidFill>
                          <a:latin typeface="+mj-lt"/>
                        </a:rPr>
                        <a:t>• Renesas Electronics Corporation was formed merging the two companies in 2009 helping both to cut costs by about $1 billion each in the wake of recession.</a:t>
                      </a:r>
                    </a:p>
                  </a:txBody>
                  <a:tcPr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7EFFA"/>
                    </a:solidFill>
                  </a:tcPr>
                </a:tc>
                <a:tc>
                  <a:txBody>
                    <a:bodyPr/>
                    <a:lstStyle/>
                    <a:p>
                      <a:pPr algn="ctr" fontAlgn="ctr"/>
                      <a:r>
                        <a:rPr lang="en-US" sz="1000" b="0" i="0" u="none" strike="noStrike" dirty="0">
                          <a:solidFill>
                            <a:srgbClr val="000000"/>
                          </a:solidFill>
                          <a:latin typeface="+mj-lt"/>
                        </a:rPr>
                        <a:t>Completed on April 2010</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7EFFA"/>
                    </a:solidFill>
                  </a:tcPr>
                </a:tc>
              </a:tr>
              <a:tr h="1247960">
                <a:tc>
                  <a:txBody>
                    <a:bodyPr/>
                    <a:lstStyle/>
                    <a:p>
                      <a:pPr algn="ctr" fontAlgn="ctr"/>
                      <a:r>
                        <a:rPr lang="en-US" sz="1000" b="0" i="0" u="none" strike="noStrike" dirty="0">
                          <a:solidFill>
                            <a:srgbClr val="000000"/>
                          </a:solidFill>
                          <a:latin typeface="+mj-lt"/>
                        </a:rPr>
                        <a:t>Micron Technology</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err="1">
                          <a:solidFill>
                            <a:srgbClr val="000000"/>
                          </a:solidFill>
                          <a:latin typeface="+mj-lt"/>
                        </a:rPr>
                        <a:t>Numonyx</a:t>
                      </a:r>
                      <a:endParaRPr lang="en-US" sz="1000" b="0" i="0" u="none" strike="noStrike" dirty="0">
                        <a:solidFill>
                          <a:srgbClr val="000000"/>
                        </a:solidFill>
                        <a:latin typeface="+mj-lt"/>
                      </a:endParaRP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000" b="0" i="0" u="none" strike="noStrike" dirty="0">
                          <a:solidFill>
                            <a:srgbClr val="000000"/>
                          </a:solidFill>
                          <a:latin typeface="+mj-lt"/>
                        </a:rPr>
                        <a:t>• With this acquisition, Micron builds on its position as one of the world's leading memory companies with increased scale, a broader product portfolio and industry-leading technology.                                                                                                                          • Transaction strengthens Micron's broad portfolio of DRAM, NAND and NOR memory products and strong expertise in developing and supporting memory system solutions.                </a:t>
                      </a:r>
                      <a:endParaRPr lang="en-US" sz="1000" b="0" i="0" u="none" strike="noStrike" dirty="0" smtClean="0">
                        <a:solidFill>
                          <a:srgbClr val="000000"/>
                        </a:solidFill>
                        <a:latin typeface="+mj-lt"/>
                      </a:endParaRPr>
                    </a:p>
                    <a:p>
                      <a:pPr algn="l" fontAlgn="ctr"/>
                      <a:r>
                        <a:rPr lang="en-US" sz="1000" b="0" i="0" u="none" strike="noStrike" dirty="0" smtClean="0">
                          <a:solidFill>
                            <a:srgbClr val="000000"/>
                          </a:solidFill>
                          <a:latin typeface="+mj-lt"/>
                        </a:rPr>
                        <a:t>• </a:t>
                      </a:r>
                      <a:r>
                        <a:rPr lang="en-US" sz="1000" b="0" i="0" u="none" strike="noStrike" dirty="0">
                          <a:solidFill>
                            <a:srgbClr val="000000"/>
                          </a:solidFill>
                          <a:latin typeface="+mj-lt"/>
                        </a:rPr>
                        <a:t>Micron also gains increased manufacturing and revenue scale along with access to </a:t>
                      </a:r>
                      <a:r>
                        <a:rPr lang="en-US" sz="1000" b="0" i="0" u="none" strike="noStrike" dirty="0" err="1">
                          <a:solidFill>
                            <a:srgbClr val="000000"/>
                          </a:solidFill>
                          <a:latin typeface="+mj-lt"/>
                        </a:rPr>
                        <a:t>Numonyx's</a:t>
                      </a:r>
                      <a:r>
                        <a:rPr lang="en-US" sz="1000" b="0" i="0" u="none" strike="noStrike" dirty="0">
                          <a:solidFill>
                            <a:srgbClr val="000000"/>
                          </a:solidFill>
                          <a:latin typeface="+mj-lt"/>
                        </a:rPr>
                        <a:t> customer base, providing significant opportunities to increase multi-chip offerings in the embedded and mobile markets. </a:t>
                      </a:r>
                    </a:p>
                  </a:txBody>
                  <a:tcPr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latin typeface="+mj-lt"/>
                        </a:rPr>
                        <a:t>Completed on May 2011</a:t>
                      </a:r>
                    </a:p>
                  </a:txBody>
                  <a:tcPr marL="4481" marR="4481" marT="4481"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7" name="TextBox 6"/>
          <p:cNvSpPr txBox="1"/>
          <p:nvPr/>
        </p:nvSpPr>
        <p:spPr>
          <a:xfrm>
            <a:off x="152400" y="762000"/>
            <a:ext cx="8763000" cy="338138"/>
          </a:xfrm>
          <a:prstGeom prst="rect">
            <a:avLst/>
          </a:prstGeom>
          <a:solidFill>
            <a:srgbClr val="00B0F0"/>
          </a:solidFill>
          <a:ln w="9525">
            <a:noFill/>
            <a:round/>
            <a:headEnd/>
            <a:tailEnd/>
          </a:ln>
        </p:spPr>
        <p:txBody>
          <a:bodyPr wrap="none" anchor="ctr"/>
          <a:lstStyle/>
          <a:p>
            <a:pPr algn="ctr">
              <a:defRPr/>
            </a:pPr>
            <a:r>
              <a:rPr lang="en-US" sz="1600" b="1" dirty="0">
                <a:solidFill>
                  <a:schemeClr val="bg1"/>
                </a:solidFill>
                <a:latin typeface="+mj-lt"/>
              </a:rPr>
              <a:t>Recent Mergers &amp; Acquisitions in Semiconductor Industry</a:t>
            </a:r>
          </a:p>
        </p:txBody>
      </p:sp>
      <p:sp>
        <p:nvSpPr>
          <p:cNvPr id="8"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6"/>
          <p:cNvSpPr>
            <a:spLocks noChangeArrowheads="1"/>
          </p:cNvSpPr>
          <p:nvPr/>
        </p:nvSpPr>
        <p:spPr bwMode="auto">
          <a:xfrm rot="5400000">
            <a:off x="457199" y="2667002"/>
            <a:ext cx="1219202" cy="60959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194562" name="Rectangle 3"/>
          <p:cNvSpPr>
            <a:spLocks noGrp="1" noChangeArrowheads="1"/>
          </p:cNvSpPr>
          <p:nvPr>
            <p:ph type="body" idx="4294967295"/>
          </p:nvPr>
        </p:nvSpPr>
        <p:spPr>
          <a:xfrm>
            <a:off x="3657600" y="762000"/>
            <a:ext cx="5260975" cy="27432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a:lnSpc>
                <a:spcPts val="1500"/>
              </a:lnSpc>
              <a:spcBef>
                <a:spcPct val="0"/>
              </a:spcBef>
              <a:buFont typeface="Arial" pitchFamily="34" charset="0"/>
              <a:buChar char="•"/>
              <a:defRPr/>
            </a:pPr>
            <a:r>
              <a:rPr sz="1100" smtClean="0">
                <a:solidFill>
                  <a:schemeClr val="tx1"/>
                </a:solidFill>
                <a:latin typeface="+mj-lt"/>
              </a:rPr>
              <a:t>As traditional energy sources, such as oil and gas, continue to rise in price because of supply constraints and ever - increasing demand, also there is growing concern over the environmental impact of these fossil fuel energy sources. </a:t>
            </a:r>
          </a:p>
          <a:p>
            <a:pPr marL="111125" indent="-111125" algn="just">
              <a:lnSpc>
                <a:spcPts val="1500"/>
              </a:lnSpc>
              <a:spcBef>
                <a:spcPct val="0"/>
              </a:spcBef>
              <a:buFont typeface="Arial" pitchFamily="34" charset="0"/>
              <a:buChar char="•"/>
              <a:defRPr/>
            </a:pPr>
            <a:r>
              <a:rPr sz="1100" smtClean="0">
                <a:solidFill>
                  <a:schemeClr val="tx1"/>
                </a:solidFill>
                <a:latin typeface="+mj-lt"/>
              </a:rPr>
              <a:t>As a result, there is intense interest in renewable forms of energy generation. Governments in many parts of the world are promoting the adoption of renewable sources, notably solar energy. </a:t>
            </a:r>
          </a:p>
          <a:p>
            <a:pPr marL="111125" indent="-111125" algn="just">
              <a:lnSpc>
                <a:spcPts val="1500"/>
              </a:lnSpc>
              <a:spcBef>
                <a:spcPct val="0"/>
              </a:spcBef>
              <a:buFont typeface="Arial" pitchFamily="34" charset="0"/>
              <a:buChar char="•"/>
              <a:defRPr/>
            </a:pPr>
            <a:r>
              <a:rPr sz="1100" smtClean="0">
                <a:solidFill>
                  <a:schemeClr val="tx1"/>
                </a:solidFill>
                <a:latin typeface="+mj-lt"/>
              </a:rPr>
              <a:t>There is also much interest in reducing energy consumption through different usage patterns, smarter energy management and more efficient appliances.</a:t>
            </a:r>
          </a:p>
          <a:p>
            <a:pPr marL="111125" indent="-111125" algn="just">
              <a:lnSpc>
                <a:spcPts val="1500"/>
              </a:lnSpc>
              <a:spcBef>
                <a:spcPct val="0"/>
              </a:spcBef>
              <a:buFont typeface="Arial" pitchFamily="34" charset="0"/>
              <a:buChar char="•"/>
              <a:defRPr/>
            </a:pPr>
            <a:r>
              <a:rPr sz="1100" smtClean="0">
                <a:solidFill>
                  <a:schemeClr val="tx1"/>
                </a:solidFill>
                <a:latin typeface="+mj-lt"/>
              </a:rPr>
              <a:t>Enterprises are also being encouraged by a combination of pressure from customers and other stakeholders and government incentives.</a:t>
            </a:r>
          </a:p>
          <a:p>
            <a:pPr marL="111125" indent="-111125" algn="just">
              <a:lnSpc>
                <a:spcPts val="1500"/>
              </a:lnSpc>
              <a:spcBef>
                <a:spcPct val="0"/>
              </a:spcBef>
              <a:buFont typeface="Arial" pitchFamily="34" charset="0"/>
              <a:buChar char="•"/>
              <a:defRPr/>
            </a:pPr>
            <a:r>
              <a:rPr sz="1100" smtClean="0">
                <a:solidFill>
                  <a:schemeClr val="tx1"/>
                </a:solidFill>
                <a:latin typeface="+mj-lt"/>
              </a:rPr>
              <a:t>“Going green” for an environmentally sound value chain and development of energy-saving components will continue to be relevant not only because of environmental awareness of consumers but also to control the costs of energy and disposal for electronics components and semiconductor manufacturers</a:t>
            </a:r>
          </a:p>
        </p:txBody>
      </p:sp>
      <p:sp>
        <p:nvSpPr>
          <p:cNvPr id="25604" name="AutoShape 4"/>
          <p:cNvSpPr>
            <a:spLocks noChangeArrowheads="1"/>
          </p:cNvSpPr>
          <p:nvPr/>
        </p:nvSpPr>
        <p:spPr bwMode="auto">
          <a:xfrm>
            <a:off x="2133600" y="1219200"/>
            <a:ext cx="1244600"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25605" name="AutoShape 5"/>
          <p:cNvSpPr>
            <a:spLocks noChangeArrowheads="1"/>
          </p:cNvSpPr>
          <p:nvPr/>
        </p:nvSpPr>
        <p:spPr bwMode="auto">
          <a:xfrm>
            <a:off x="152400" y="914400"/>
            <a:ext cx="1828800" cy="1295400"/>
          </a:xfrm>
          <a:prstGeom prst="roundRect">
            <a:avLst>
              <a:gd name="adj" fmla="val 16667"/>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Going Green: Reducing &amp; managing energy consumption</a:t>
            </a:r>
          </a:p>
        </p:txBody>
      </p:sp>
      <p:sp>
        <p:nvSpPr>
          <p:cNvPr id="194567" name="AutoShape 7"/>
          <p:cNvSpPr>
            <a:spLocks noChangeArrowheads="1"/>
          </p:cNvSpPr>
          <p:nvPr/>
        </p:nvSpPr>
        <p:spPr bwMode="auto">
          <a:xfrm>
            <a:off x="228601" y="6019800"/>
            <a:ext cx="8382000" cy="6985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3 of the Top 10 companies on the Forbes’ Top Green Companies 2010 List belong to the High Tech industry: Intel, Dell and Cisco.</a:t>
            </a:r>
          </a:p>
        </p:txBody>
      </p:sp>
      <p:sp>
        <p:nvSpPr>
          <p:cNvPr id="194568" name="Rectangle 8"/>
          <p:cNvSpPr>
            <a:spLocks noChangeArrowheads="1"/>
          </p:cNvSpPr>
          <p:nvPr/>
        </p:nvSpPr>
        <p:spPr bwMode="auto">
          <a:xfrm>
            <a:off x="0" y="3581400"/>
            <a:ext cx="5334000" cy="24384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lvl="0" indent="-111125" algn="just" eaLnBrk="0" hangingPunct="0">
              <a:lnSpc>
                <a:spcPts val="1600"/>
              </a:lnSpc>
              <a:buFont typeface="Arial" pitchFamily="34" charset="0"/>
              <a:buChar char="•"/>
              <a:defRPr/>
            </a:pPr>
            <a:r>
              <a:rPr lang="en-US" sz="1200" b="1" dirty="0" smtClean="0">
                <a:solidFill>
                  <a:prstClr val="black"/>
                </a:solidFill>
                <a:latin typeface="Calibri"/>
              </a:rPr>
              <a:t>Green Initiatives by Semiconductor Firms:</a:t>
            </a:r>
          </a:p>
          <a:p>
            <a:pPr marL="111125" lvl="0" indent="-111125" algn="just" eaLnBrk="0" hangingPunct="0">
              <a:lnSpc>
                <a:spcPts val="1600"/>
              </a:lnSpc>
              <a:buFont typeface="Arial" pitchFamily="34" charset="0"/>
              <a:buChar char="•"/>
              <a:defRPr/>
            </a:pPr>
            <a:r>
              <a:rPr lang="en-US" sz="1100" dirty="0" smtClean="0">
                <a:solidFill>
                  <a:prstClr val="black"/>
                </a:solidFill>
                <a:latin typeface="Calibri"/>
              </a:rPr>
              <a:t> At Fairchild Semiconductor, the Green initiative is a customer driven program to promote the use of ‘green' material in supplier's products. Also, all products of Fairchild are compliant with </a:t>
            </a:r>
            <a:r>
              <a:rPr lang="en-US" sz="1100" dirty="0" err="1" smtClean="0">
                <a:solidFill>
                  <a:prstClr val="black"/>
                </a:solidFill>
                <a:latin typeface="Calibri"/>
              </a:rPr>
              <a:t>RoHS</a:t>
            </a:r>
            <a:r>
              <a:rPr lang="en-US" sz="1100" dirty="0" smtClean="0">
                <a:solidFill>
                  <a:prstClr val="black"/>
                </a:solidFill>
                <a:latin typeface="Calibri"/>
              </a:rPr>
              <a:t> and lead-free requirements, and meet environmental, health and safety</a:t>
            </a:r>
          </a:p>
          <a:p>
            <a:pPr marL="111125" lvl="0" indent="-111125" algn="just" eaLnBrk="0" hangingPunct="0">
              <a:lnSpc>
                <a:spcPts val="1600"/>
              </a:lnSpc>
              <a:buFont typeface="Arial" pitchFamily="34" charset="0"/>
              <a:buChar char="•"/>
              <a:defRPr/>
            </a:pPr>
            <a:r>
              <a:rPr lang="en-US" sz="1100" dirty="0" smtClean="0">
                <a:solidFill>
                  <a:prstClr val="black"/>
                </a:solidFill>
                <a:latin typeface="Calibri"/>
              </a:rPr>
              <a:t>standards. </a:t>
            </a:r>
          </a:p>
          <a:p>
            <a:pPr marL="111125" lvl="0" indent="-111125" algn="just" eaLnBrk="0" hangingPunct="0">
              <a:lnSpc>
                <a:spcPts val="1600"/>
              </a:lnSpc>
              <a:buFont typeface="Arial" pitchFamily="34" charset="0"/>
              <a:buChar char="•"/>
              <a:defRPr/>
            </a:pPr>
            <a:r>
              <a:rPr lang="en-US" sz="1100" dirty="0" smtClean="0">
                <a:solidFill>
                  <a:prstClr val="black"/>
                </a:solidFill>
                <a:latin typeface="Calibri"/>
              </a:rPr>
              <a:t>  Texas Instruments embarked on an ambitious project to build the world’s first “green,” LEED-certified (Leadership in Energy and Environmental Design) semiconductor manufacturing facility in an effort to reduce construction and operating costs and the company’s impact on the environment.</a:t>
            </a:r>
          </a:p>
          <a:p>
            <a:pPr marL="111125" lvl="0" indent="-111125" algn="just" eaLnBrk="0" hangingPunct="0">
              <a:lnSpc>
                <a:spcPts val="1600"/>
              </a:lnSpc>
              <a:buFont typeface="Arial" pitchFamily="34" charset="0"/>
              <a:buChar char="•"/>
              <a:defRPr/>
            </a:pPr>
            <a:r>
              <a:rPr lang="en-US" sz="1100" dirty="0" smtClean="0">
                <a:solidFill>
                  <a:prstClr val="black"/>
                </a:solidFill>
                <a:latin typeface="Calibri"/>
              </a:rPr>
              <a:t> Intel invests $10 million in green technology companies to reduce electricity bills and greenhouse gas emissions in homes and data centers.</a:t>
            </a: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Business Trends : </a:t>
            </a:r>
            <a:r>
              <a:rPr lang="en-US" dirty="0" smtClean="0">
                <a:solidFill>
                  <a:schemeClr val="bg1"/>
                </a:solidFill>
                <a:latin typeface="Myriad Pro"/>
                <a:ea typeface="+mj-ea"/>
                <a:cs typeface="+mj-cs"/>
              </a:rPr>
              <a:t>Going Green</a:t>
            </a:r>
          </a:p>
        </p:txBody>
      </p:sp>
      <p:pic>
        <p:nvPicPr>
          <p:cNvPr id="9" name="Picture 8" descr="shutterstock_green-growth_71322319.jpg"/>
          <p:cNvPicPr>
            <a:picLocks noChangeAspect="1"/>
          </p:cNvPicPr>
          <p:nvPr/>
        </p:nvPicPr>
        <p:blipFill>
          <a:blip r:embed="rId3" cstate="print"/>
          <a:stretch>
            <a:fillRect/>
          </a:stretch>
        </p:blipFill>
        <p:spPr>
          <a:xfrm>
            <a:off x="5410200" y="4114800"/>
            <a:ext cx="3581400" cy="1356591"/>
          </a:xfrm>
          <a:prstGeom prst="rect">
            <a:avLst/>
          </a:prstGeom>
        </p:spPr>
      </p:pic>
      <p:sp>
        <p:nvSpPr>
          <p:cNvPr id="11"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6"/>
          <p:cNvSpPr>
            <a:spLocks noChangeArrowheads="1"/>
          </p:cNvSpPr>
          <p:nvPr/>
        </p:nvSpPr>
        <p:spPr bwMode="auto">
          <a:xfrm rot="5400000">
            <a:off x="380999" y="2667002"/>
            <a:ext cx="1219202" cy="60959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194562" name="Rectangle 3"/>
          <p:cNvSpPr>
            <a:spLocks noGrp="1" noChangeArrowheads="1"/>
          </p:cNvSpPr>
          <p:nvPr>
            <p:ph type="body" idx="4294967295"/>
          </p:nvPr>
        </p:nvSpPr>
        <p:spPr>
          <a:xfrm>
            <a:off x="3657600" y="762000"/>
            <a:ext cx="5260975" cy="27432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a:lnSpc>
                <a:spcPts val="1500"/>
              </a:lnSpc>
              <a:spcBef>
                <a:spcPct val="0"/>
              </a:spcBef>
              <a:buFont typeface="Arial" pitchFamily="34" charset="0"/>
              <a:buChar char="•"/>
              <a:defRPr/>
            </a:pPr>
            <a:r>
              <a:rPr sz="1100" smtClean="0">
                <a:solidFill>
                  <a:schemeClr val="tx1"/>
                </a:solidFill>
                <a:latin typeface="+mj-lt"/>
              </a:rPr>
              <a:t>In this supply model, a brand owner markets and sells the electronic equipment, but has little or no involvement in the electronics design, manufacturing or semiconductor purchasing. Examples include Gucci, Levi's and JCB, Verizon for mobile phones and Kodak and Polaroid for DSCs. </a:t>
            </a:r>
          </a:p>
          <a:p>
            <a:pPr marL="111125" indent="-111125" algn="just">
              <a:lnSpc>
                <a:spcPts val="1500"/>
              </a:lnSpc>
              <a:spcBef>
                <a:spcPct val="0"/>
              </a:spcBef>
              <a:buFont typeface="Arial" pitchFamily="34" charset="0"/>
              <a:buChar char="•"/>
              <a:defRPr/>
            </a:pPr>
            <a:r>
              <a:rPr sz="1100" smtClean="0">
                <a:solidFill>
                  <a:schemeClr val="tx1"/>
                </a:solidFill>
                <a:latin typeface="+mj-lt"/>
              </a:rPr>
              <a:t> This model often involves </a:t>
            </a:r>
            <a:r>
              <a:rPr sz="1100" b="1" smtClean="0">
                <a:solidFill>
                  <a:schemeClr val="tx1"/>
                </a:solidFill>
                <a:latin typeface="+mj-lt"/>
              </a:rPr>
              <a:t>designing a chip that is critical to the equipment </a:t>
            </a:r>
            <a:r>
              <a:rPr sz="1100" smtClean="0">
                <a:solidFill>
                  <a:schemeClr val="tx1"/>
                </a:solidFill>
                <a:latin typeface="+mj-lt"/>
              </a:rPr>
              <a:t>(typically an application-specific integrated circuit or application-specific standard product) and managing its manufacture using semiconductor foundry services.</a:t>
            </a:r>
          </a:p>
          <a:p>
            <a:pPr marL="111125" indent="-111125" algn="just">
              <a:lnSpc>
                <a:spcPts val="1500"/>
              </a:lnSpc>
              <a:spcBef>
                <a:spcPct val="0"/>
              </a:spcBef>
              <a:buFont typeface="Arial" pitchFamily="34" charset="0"/>
              <a:buChar char="•"/>
              <a:defRPr/>
            </a:pPr>
            <a:r>
              <a:rPr sz="1100" smtClean="0">
                <a:solidFill>
                  <a:schemeClr val="tx1"/>
                </a:solidFill>
                <a:latin typeface="+mj-lt"/>
              </a:rPr>
              <a:t> OBM model has become significant since some </a:t>
            </a:r>
            <a:r>
              <a:rPr sz="1100" b="1" smtClean="0">
                <a:solidFill>
                  <a:schemeClr val="tx1"/>
                </a:solidFill>
                <a:latin typeface="+mj-lt"/>
              </a:rPr>
              <a:t>brand owners have better insight into consumer demand </a:t>
            </a:r>
            <a:r>
              <a:rPr sz="1100" smtClean="0">
                <a:solidFill>
                  <a:schemeClr val="tx1"/>
                </a:solidFill>
                <a:latin typeface="+mj-lt"/>
              </a:rPr>
              <a:t>and because successful sales for consumer electronics is less to do with engineering abilities and more to do with aesthetics and consumer fashion. </a:t>
            </a:r>
          </a:p>
          <a:p>
            <a:pPr marL="111125" indent="-111125" algn="just">
              <a:lnSpc>
                <a:spcPts val="1500"/>
              </a:lnSpc>
              <a:spcBef>
                <a:spcPct val="0"/>
              </a:spcBef>
              <a:buFont typeface="Arial" pitchFamily="34" charset="0"/>
              <a:buChar char="•"/>
              <a:defRPr/>
            </a:pPr>
            <a:r>
              <a:rPr sz="1100" smtClean="0">
                <a:solidFill>
                  <a:schemeClr val="tx1"/>
                </a:solidFill>
                <a:latin typeface="+mj-lt"/>
              </a:rPr>
              <a:t>  </a:t>
            </a:r>
            <a:r>
              <a:rPr sz="1100" b="1" smtClean="0">
                <a:solidFill>
                  <a:schemeClr val="tx1"/>
                </a:solidFill>
                <a:latin typeface="+mj-lt"/>
              </a:rPr>
              <a:t>OBM model relies on ODMs, EMS companies and electronics design houses </a:t>
            </a:r>
            <a:r>
              <a:rPr sz="1100" smtClean="0">
                <a:solidFill>
                  <a:schemeClr val="tx1"/>
                </a:solidFill>
                <a:latin typeface="+mj-lt"/>
              </a:rPr>
              <a:t>to design and manufacture the hardware for the brand owner to sell. Semiconductor vendors with reference designs for electronic equipment have a significant advantage here. </a:t>
            </a:r>
          </a:p>
        </p:txBody>
      </p:sp>
      <p:sp>
        <p:nvSpPr>
          <p:cNvPr id="25604" name="AutoShape 4"/>
          <p:cNvSpPr>
            <a:spLocks noChangeArrowheads="1"/>
          </p:cNvSpPr>
          <p:nvPr/>
        </p:nvSpPr>
        <p:spPr bwMode="auto">
          <a:xfrm>
            <a:off x="2133600" y="1219200"/>
            <a:ext cx="1244600"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25605" name="AutoShape 5"/>
          <p:cNvSpPr>
            <a:spLocks noChangeArrowheads="1"/>
          </p:cNvSpPr>
          <p:nvPr/>
        </p:nvSpPr>
        <p:spPr bwMode="auto">
          <a:xfrm>
            <a:off x="152400" y="914400"/>
            <a:ext cx="1828800" cy="1295400"/>
          </a:xfrm>
          <a:prstGeom prst="roundRect">
            <a:avLst>
              <a:gd name="adj" fmla="val 16667"/>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Growth of the  "Original Brand Marketer – OBM" model</a:t>
            </a:r>
          </a:p>
        </p:txBody>
      </p:sp>
      <p:sp>
        <p:nvSpPr>
          <p:cNvPr id="194567" name="AutoShape 7"/>
          <p:cNvSpPr>
            <a:spLocks noChangeArrowheads="1"/>
          </p:cNvSpPr>
          <p:nvPr/>
        </p:nvSpPr>
        <p:spPr bwMode="auto">
          <a:xfrm>
            <a:off x="228601" y="6019800"/>
            <a:ext cx="8305800" cy="6985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Companies with their strength mainly in their brand (and aesthetics) are proving they can compete with companies that have  their strength mainly in their engineering. </a:t>
            </a:r>
          </a:p>
        </p:txBody>
      </p:sp>
      <p:sp>
        <p:nvSpPr>
          <p:cNvPr id="194568" name="Rectangle 8"/>
          <p:cNvSpPr>
            <a:spLocks noChangeArrowheads="1"/>
          </p:cNvSpPr>
          <p:nvPr/>
        </p:nvSpPr>
        <p:spPr bwMode="auto">
          <a:xfrm>
            <a:off x="152400" y="3810000"/>
            <a:ext cx="5410200" cy="21336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eaLnBrk="0" hangingPunct="0">
              <a:lnSpc>
                <a:spcPct val="150000"/>
              </a:lnSpc>
              <a:buFont typeface="Arial" pitchFamily="34" charset="0"/>
              <a:buChar char="•"/>
              <a:defRPr/>
            </a:pPr>
            <a:r>
              <a:rPr lang="en-US" sz="1200" b="1" dirty="0" smtClean="0">
                <a:solidFill>
                  <a:prstClr val="black"/>
                </a:solidFill>
                <a:latin typeface="Calibri"/>
              </a:rPr>
              <a:t>OBM Model Examples:</a:t>
            </a:r>
          </a:p>
          <a:p>
            <a:pPr marL="111125" lvl="0" indent="-111125" algn="just" eaLnBrk="0" hangingPunct="0">
              <a:lnSpc>
                <a:spcPct val="150000"/>
              </a:lnSpc>
              <a:buFont typeface="Arial" pitchFamily="34" charset="0"/>
              <a:buChar char="•"/>
              <a:defRPr/>
            </a:pPr>
            <a:r>
              <a:rPr lang="en-US" sz="1100" dirty="0" smtClean="0">
                <a:solidFill>
                  <a:prstClr val="black"/>
                </a:solidFill>
                <a:latin typeface="Calibri"/>
              </a:rPr>
              <a:t> Major EMS and ODM-orientated companies like Hon </a:t>
            </a:r>
            <a:r>
              <a:rPr lang="en-US" sz="1100" dirty="0" err="1" smtClean="0">
                <a:solidFill>
                  <a:prstClr val="black"/>
                </a:solidFill>
                <a:latin typeface="Calibri"/>
              </a:rPr>
              <a:t>Hai</a:t>
            </a:r>
            <a:r>
              <a:rPr lang="en-US" sz="1100" dirty="0" smtClean="0">
                <a:solidFill>
                  <a:prstClr val="black"/>
                </a:solidFill>
                <a:latin typeface="Calibri"/>
              </a:rPr>
              <a:t> are expanding by forging links directly with mobile operators to build operator-branded handsets. </a:t>
            </a:r>
          </a:p>
          <a:p>
            <a:pPr marL="111125" lvl="0" indent="-111125" algn="just" eaLnBrk="0" hangingPunct="0">
              <a:lnSpc>
                <a:spcPct val="150000"/>
              </a:lnSpc>
              <a:buFont typeface="Arial" pitchFamily="34" charset="0"/>
              <a:buChar char="•"/>
              <a:defRPr/>
            </a:pPr>
            <a:r>
              <a:rPr lang="en-US" sz="1100" dirty="0" smtClean="0">
                <a:solidFill>
                  <a:prstClr val="black"/>
                </a:solidFill>
                <a:latin typeface="Calibri"/>
              </a:rPr>
              <a:t> They are also acquiring retail channel outlets in mainland China. This extends their vertical reach to retail sales and enables foreign brands to compete more directly with local Chinese brands in the high streets and shopping malls of China.</a:t>
            </a: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Business Trends : </a:t>
            </a:r>
            <a:r>
              <a:rPr lang="en-US" dirty="0" smtClean="0">
                <a:solidFill>
                  <a:schemeClr val="bg1"/>
                </a:solidFill>
                <a:latin typeface="Myriad Pro"/>
                <a:ea typeface="+mj-ea"/>
                <a:cs typeface="+mj-cs"/>
              </a:rPr>
              <a:t>Growth of the  "Original Brand Marketer – OBM"</a:t>
            </a:r>
          </a:p>
        </p:txBody>
      </p:sp>
      <p:pic>
        <p:nvPicPr>
          <p:cNvPr id="11" name="Picture 10" descr="Brand-Marketing.jpg"/>
          <p:cNvPicPr>
            <a:picLocks noChangeAspect="1"/>
          </p:cNvPicPr>
          <p:nvPr/>
        </p:nvPicPr>
        <p:blipFill>
          <a:blip r:embed="rId3" cstate="print"/>
          <a:stretch>
            <a:fillRect/>
          </a:stretch>
        </p:blipFill>
        <p:spPr>
          <a:xfrm>
            <a:off x="5638800" y="3853011"/>
            <a:ext cx="3318385" cy="2020527"/>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body" idx="4294967295"/>
          </p:nvPr>
        </p:nvSpPr>
        <p:spPr>
          <a:xfrm>
            <a:off x="3581400" y="762000"/>
            <a:ext cx="5260975" cy="2895600"/>
          </a:xfrm>
          <a:no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a:lnSpc>
                <a:spcPts val="1500"/>
              </a:lnSpc>
              <a:spcBef>
                <a:spcPct val="0"/>
              </a:spcBef>
              <a:buNone/>
              <a:defRPr/>
            </a:pPr>
            <a:r>
              <a:rPr sz="1100" smtClean="0">
                <a:solidFill>
                  <a:schemeClr val="tx1"/>
                </a:solidFill>
                <a:latin typeface="+mj-lt"/>
              </a:rPr>
              <a:t> </a:t>
            </a:r>
          </a:p>
        </p:txBody>
      </p:sp>
      <p:sp>
        <p:nvSpPr>
          <p:cNvPr id="25602" name="AutoShape 6"/>
          <p:cNvSpPr>
            <a:spLocks noChangeArrowheads="1"/>
          </p:cNvSpPr>
          <p:nvPr/>
        </p:nvSpPr>
        <p:spPr bwMode="auto">
          <a:xfrm rot="5400000">
            <a:off x="390624" y="2667002"/>
            <a:ext cx="1219202" cy="60959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25604" name="AutoShape 4"/>
          <p:cNvSpPr>
            <a:spLocks noChangeArrowheads="1"/>
          </p:cNvSpPr>
          <p:nvPr/>
        </p:nvSpPr>
        <p:spPr bwMode="auto">
          <a:xfrm>
            <a:off x="2133600" y="1171875"/>
            <a:ext cx="1244600"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25605" name="AutoShape 5"/>
          <p:cNvSpPr>
            <a:spLocks noChangeArrowheads="1"/>
          </p:cNvSpPr>
          <p:nvPr/>
        </p:nvSpPr>
        <p:spPr bwMode="auto">
          <a:xfrm>
            <a:off x="152400" y="914400"/>
            <a:ext cx="1828800" cy="1295400"/>
          </a:xfrm>
          <a:prstGeom prst="roundRect">
            <a:avLst>
              <a:gd name="adj" fmla="val 16667"/>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Growth Cycle</a:t>
            </a:r>
          </a:p>
        </p:txBody>
      </p:sp>
      <p:sp>
        <p:nvSpPr>
          <p:cNvPr id="194567" name="AutoShape 7"/>
          <p:cNvSpPr>
            <a:spLocks noChangeArrowheads="1"/>
          </p:cNvSpPr>
          <p:nvPr/>
        </p:nvSpPr>
        <p:spPr bwMode="auto">
          <a:xfrm>
            <a:off x="228601" y="6019800"/>
            <a:ext cx="8458200" cy="6985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Though the industry outlook seems to be positive at this moment, the industry trend indicates that a sluggish period will be followed and the </a:t>
            </a:r>
            <a:r>
              <a:rPr lang="en-US" sz="1200" b="1" dirty="0" err="1" smtClean="0">
                <a:latin typeface="+mj-lt"/>
              </a:rPr>
              <a:t>Eurozone</a:t>
            </a:r>
            <a:r>
              <a:rPr lang="en-US" sz="1200" b="1" dirty="0" smtClean="0">
                <a:latin typeface="+mj-lt"/>
              </a:rPr>
              <a:t> crisis may add to the woe</a:t>
            </a:r>
          </a:p>
        </p:txBody>
      </p:sp>
      <p:sp>
        <p:nvSpPr>
          <p:cNvPr id="194568" name="Rectangle 8"/>
          <p:cNvSpPr>
            <a:spLocks noChangeArrowheads="1"/>
          </p:cNvSpPr>
          <p:nvPr/>
        </p:nvSpPr>
        <p:spPr bwMode="auto">
          <a:xfrm>
            <a:off x="152400" y="3733800"/>
            <a:ext cx="5715000" cy="2209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eaLnBrk="0" hangingPunct="0">
              <a:lnSpc>
                <a:spcPts val="1600"/>
              </a:lnSpc>
              <a:buFont typeface="Arial" pitchFamily="34" charset="0"/>
              <a:buChar char="•"/>
              <a:defRPr/>
            </a:pPr>
            <a:r>
              <a:rPr lang="en-US" sz="1200" dirty="0" smtClean="0">
                <a:solidFill>
                  <a:prstClr val="black"/>
                </a:solidFill>
                <a:latin typeface="Calibri"/>
              </a:rPr>
              <a:t>Historically the semiconductor industry has shown a strong cyclical behavior.  During a typical upturn of one to two years most companies generate profits, which they use to sustain there operations during the downturn.</a:t>
            </a:r>
          </a:p>
          <a:p>
            <a:pPr marL="111125" indent="-111125" algn="just" eaLnBrk="0" hangingPunct="0">
              <a:lnSpc>
                <a:spcPts val="1600"/>
              </a:lnSpc>
              <a:buFont typeface="Arial" pitchFamily="34" charset="0"/>
              <a:buChar char="•"/>
              <a:defRPr/>
            </a:pPr>
            <a:r>
              <a:rPr lang="en-US" sz="1200" dirty="0" smtClean="0">
                <a:solidFill>
                  <a:prstClr val="black"/>
                </a:solidFill>
                <a:latin typeface="Calibri"/>
              </a:rPr>
              <a:t>Many players use their strong performance during an upturn to entice investors in the public markets or get new loans to fund capital investments, many a times government subsidizes these.</a:t>
            </a:r>
          </a:p>
          <a:p>
            <a:pPr marL="111125" indent="-111125" algn="just" eaLnBrk="0" hangingPunct="0">
              <a:lnSpc>
                <a:spcPts val="1600"/>
              </a:lnSpc>
              <a:buFont typeface="Arial" pitchFamily="34" charset="0"/>
              <a:buChar char="•"/>
              <a:defRPr/>
            </a:pPr>
            <a:r>
              <a:rPr lang="en-US" sz="1200" dirty="0" smtClean="0">
                <a:solidFill>
                  <a:prstClr val="black"/>
                </a:solidFill>
                <a:latin typeface="Calibri"/>
              </a:rPr>
              <a:t>But as the investment runs ahead of the market demand during the upturn, the period is followed by a longer downturn or very slow growth</a:t>
            </a:r>
          </a:p>
          <a:p>
            <a:pPr marL="111125" indent="-111125" algn="just" eaLnBrk="0" hangingPunct="0">
              <a:lnSpc>
                <a:spcPts val="1600"/>
              </a:lnSpc>
              <a:buFont typeface="Arial" pitchFamily="34" charset="0"/>
              <a:buChar char="•"/>
              <a:defRPr/>
            </a:pPr>
            <a:r>
              <a:rPr lang="en-US" sz="1200" dirty="0" smtClean="0">
                <a:solidFill>
                  <a:prstClr val="black"/>
                </a:solidFill>
                <a:latin typeface="Calibri"/>
              </a:rPr>
              <a:t>Though the amplitude and time frame of the cyclicality is moderating, but it is likely that some cyclicality will always remain</a:t>
            </a:r>
            <a:endParaRPr lang="en-US" sz="1100" dirty="0" smtClean="0">
              <a:solidFill>
                <a:prstClr val="black"/>
              </a:solidFill>
              <a:latin typeface="Calibri"/>
            </a:endParaRP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Business Trends : </a:t>
            </a:r>
            <a:r>
              <a:rPr lang="en-US" dirty="0" smtClean="0">
                <a:solidFill>
                  <a:schemeClr val="bg1"/>
                </a:solidFill>
                <a:latin typeface="Myriad Pro"/>
                <a:ea typeface="+mj-ea"/>
                <a:cs typeface="+mj-cs"/>
              </a:rPr>
              <a:t>Growth Cycle</a:t>
            </a:r>
          </a:p>
        </p:txBody>
      </p:sp>
      <p:pic>
        <p:nvPicPr>
          <p:cNvPr id="167940" name="Picture 4"/>
          <p:cNvPicPr>
            <a:picLocks noChangeAspect="1" noChangeArrowheads="1"/>
          </p:cNvPicPr>
          <p:nvPr/>
        </p:nvPicPr>
        <p:blipFill>
          <a:blip r:embed="rId3" cstate="print"/>
          <a:srcRect l="14667" t="15000" r="33333" b="51667"/>
          <a:stretch>
            <a:fillRect/>
          </a:stretch>
        </p:blipFill>
        <p:spPr bwMode="auto">
          <a:xfrm>
            <a:off x="3733800" y="914400"/>
            <a:ext cx="4876800" cy="2500923"/>
          </a:xfrm>
          <a:prstGeom prst="rect">
            <a:avLst/>
          </a:prstGeom>
          <a:noFill/>
          <a:ln w="9525">
            <a:noFill/>
            <a:miter lim="800000"/>
            <a:headEnd/>
            <a:tailEnd/>
          </a:ln>
          <a:effectLst/>
        </p:spPr>
      </p:pic>
      <p:pic>
        <p:nvPicPr>
          <p:cNvPr id="11" name="Picture 10" descr="growth.jpg"/>
          <p:cNvPicPr>
            <a:picLocks noChangeAspect="1"/>
          </p:cNvPicPr>
          <p:nvPr/>
        </p:nvPicPr>
        <p:blipFill>
          <a:blip r:embed="rId4" cstate="print"/>
          <a:stretch>
            <a:fillRect/>
          </a:stretch>
        </p:blipFill>
        <p:spPr>
          <a:xfrm>
            <a:off x="6096000" y="3810000"/>
            <a:ext cx="2641600" cy="1981200"/>
          </a:xfrm>
          <a:prstGeom prst="rect">
            <a:avLst/>
          </a:prstGeom>
        </p:spPr>
      </p:pic>
      <p:sp>
        <p:nvSpPr>
          <p:cNvPr id="12" name="AutoShape 28">
            <a:hlinkClick r:id="rId5"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6">
            <a:hlinkClick r:id="rId3" action="ppaction://hlinksldjump"/>
          </p:cNvPr>
          <p:cNvSpPr>
            <a:spLocks noChangeArrowheads="1"/>
          </p:cNvSpPr>
          <p:nvPr/>
        </p:nvSpPr>
        <p:spPr bwMode="auto">
          <a:xfrm>
            <a:off x="968375" y="1406824"/>
            <a:ext cx="2765425" cy="457200"/>
          </a:xfrm>
          <a:prstGeom prst="rect">
            <a:avLst/>
          </a:prstGeom>
          <a:solidFill>
            <a:srgbClr val="C4ECFB"/>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rgbClr val="111111"/>
                </a:solidFill>
                <a:latin typeface="+mj-lt"/>
              </a:rPr>
              <a:t>Market Overview </a:t>
            </a:r>
          </a:p>
        </p:txBody>
      </p:sp>
      <p:sp>
        <p:nvSpPr>
          <p:cNvPr id="26" name="Rectangle 20">
            <a:hlinkClick r:id="rId4" action="ppaction://hlinksldjump"/>
          </p:cNvPr>
          <p:cNvSpPr>
            <a:spLocks noChangeArrowheads="1"/>
          </p:cNvSpPr>
          <p:nvPr/>
        </p:nvSpPr>
        <p:spPr bwMode="auto">
          <a:xfrm>
            <a:off x="968375" y="1915557"/>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Competitive </a:t>
            </a:r>
            <a:r>
              <a:rPr lang="en-US" sz="1200" b="1" dirty="0" smtClean="0">
                <a:solidFill>
                  <a:schemeClr val="bg1">
                    <a:lumMod val="85000"/>
                  </a:schemeClr>
                </a:solidFill>
                <a:latin typeface="Calibri" pitchFamily="34" charset="0"/>
              </a:rPr>
              <a:t>Landscape</a:t>
            </a:r>
            <a:endParaRPr lang="en-US" sz="1200" b="1" dirty="0">
              <a:solidFill>
                <a:schemeClr val="bg1">
                  <a:lumMod val="85000"/>
                </a:schemeClr>
              </a:solidFill>
              <a:latin typeface="Calibri" pitchFamily="34" charset="0"/>
            </a:endParaRPr>
          </a:p>
        </p:txBody>
      </p:sp>
      <p:sp>
        <p:nvSpPr>
          <p:cNvPr id="27" name="Rectangle 21">
            <a:hlinkClick r:id="rId5" action="ppaction://hlinksldjump"/>
          </p:cNvPr>
          <p:cNvSpPr>
            <a:spLocks noChangeArrowheads="1"/>
          </p:cNvSpPr>
          <p:nvPr/>
        </p:nvSpPr>
        <p:spPr bwMode="auto">
          <a:xfrm>
            <a:off x="968375" y="2426489"/>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Contract Analysis</a:t>
            </a:r>
            <a:endParaRPr lang="en-US" sz="1200" b="1" dirty="0">
              <a:solidFill>
                <a:schemeClr val="bg1">
                  <a:lumMod val="85000"/>
                </a:schemeClr>
              </a:solidFill>
              <a:latin typeface="Calibri" pitchFamily="34" charset="0"/>
            </a:endParaRPr>
          </a:p>
        </p:txBody>
      </p:sp>
      <p:sp>
        <p:nvSpPr>
          <p:cNvPr id="28" name="Rectangle 22">
            <a:hlinkClick r:id="rId6" action="ppaction://hlinksldjump"/>
          </p:cNvPr>
          <p:cNvSpPr>
            <a:spLocks noChangeArrowheads="1"/>
          </p:cNvSpPr>
          <p:nvPr/>
        </p:nvSpPr>
        <p:spPr bwMode="auto">
          <a:xfrm>
            <a:off x="968375" y="2930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Business Trends</a:t>
            </a:r>
            <a:endParaRPr lang="en-US" sz="1200" b="1" dirty="0">
              <a:solidFill>
                <a:schemeClr val="bg1">
                  <a:lumMod val="85000"/>
                </a:schemeClr>
              </a:solidFill>
              <a:latin typeface="Calibri" pitchFamily="34" charset="0"/>
            </a:endParaRPr>
          </a:p>
        </p:txBody>
      </p:sp>
      <p:sp>
        <p:nvSpPr>
          <p:cNvPr id="30" name="Rectangle 37">
            <a:hlinkClick r:id="rId7" action="ppaction://hlinksldjump"/>
          </p:cNvPr>
          <p:cNvSpPr>
            <a:spLocks noChangeArrowheads="1"/>
          </p:cNvSpPr>
          <p:nvPr/>
        </p:nvSpPr>
        <p:spPr bwMode="auto">
          <a:xfrm>
            <a:off x="968375" y="3435943"/>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Technology Trends</a:t>
            </a:r>
            <a:endParaRPr lang="en-US" sz="1200" b="1" dirty="0">
              <a:solidFill>
                <a:schemeClr val="bg1">
                  <a:lumMod val="85000"/>
                </a:schemeClr>
              </a:solidFill>
              <a:latin typeface="Calibri" pitchFamily="34" charset="0"/>
            </a:endParaRPr>
          </a:p>
        </p:txBody>
      </p:sp>
      <p:sp>
        <p:nvSpPr>
          <p:cNvPr id="31" name="Rectangle 16">
            <a:hlinkClick r:id="rId8" action="ppaction://hlinksldjump"/>
          </p:cNvPr>
          <p:cNvSpPr>
            <a:spLocks noChangeArrowheads="1"/>
          </p:cNvSpPr>
          <p:nvPr/>
        </p:nvSpPr>
        <p:spPr bwMode="auto">
          <a:xfrm>
            <a:off x="968375" y="3933335"/>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a:t>
            </a:r>
            <a:r>
              <a:rPr lang="en-US" sz="1200" b="1" dirty="0" smtClean="0">
                <a:solidFill>
                  <a:schemeClr val="bg1">
                    <a:lumMod val="85000"/>
                  </a:schemeClr>
                </a:solidFill>
                <a:latin typeface="Calibri" pitchFamily="34" charset="0"/>
              </a:rPr>
              <a:t>Drivers</a:t>
            </a:r>
            <a:endParaRPr lang="en-US" sz="1200" b="1" dirty="0">
              <a:solidFill>
                <a:schemeClr val="bg1">
                  <a:lumMod val="85000"/>
                </a:schemeClr>
              </a:solidFill>
              <a:latin typeface="Calibri" pitchFamily="34" charset="0"/>
            </a:endParaRPr>
          </a:p>
        </p:txBody>
      </p:sp>
      <p:sp>
        <p:nvSpPr>
          <p:cNvPr id="32" name="Rectangle 21">
            <a:hlinkClick r:id="rId9" action="ppaction://hlinksldjump"/>
          </p:cNvPr>
          <p:cNvSpPr>
            <a:spLocks noChangeArrowheads="1"/>
          </p:cNvSpPr>
          <p:nvPr/>
        </p:nvSpPr>
        <p:spPr bwMode="auto">
          <a:xfrm>
            <a:off x="968375" y="4439478"/>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Top 3 Market Players</a:t>
            </a:r>
            <a:endParaRPr lang="en-US" sz="1200" b="1" dirty="0">
              <a:solidFill>
                <a:schemeClr val="bg1">
                  <a:lumMod val="85000"/>
                </a:schemeClr>
              </a:solidFill>
              <a:latin typeface="Calibri" pitchFamily="34" charset="0"/>
            </a:endParaRPr>
          </a:p>
        </p:txBody>
      </p:sp>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3</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sz="2200" b="1" smtClean="0">
                <a:latin typeface="Myriad Pro"/>
              </a:rPr>
              <a:t>Global Semiconductor MI</a:t>
            </a:r>
          </a:p>
        </p:txBody>
      </p:sp>
      <p:sp>
        <p:nvSpPr>
          <p:cNvPr id="79" name="Rounded Rectangle 78"/>
          <p:cNvSpPr/>
          <p:nvPr/>
        </p:nvSpPr>
        <p:spPr>
          <a:xfrm>
            <a:off x="533400" y="5638800"/>
            <a:ext cx="8077200" cy="609600"/>
          </a:xfrm>
          <a:prstGeom prst="roundRect">
            <a:avLst/>
          </a:prstGeom>
          <a:solidFill>
            <a:srgbClr val="FDF7D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i="1" dirty="0" smtClean="0">
                <a:solidFill>
                  <a:srgbClr val="000000"/>
                </a:solidFill>
                <a:latin typeface="+mj-lt"/>
                <a:cs typeface="Times New Roman" pitchFamily="18" charset="0"/>
              </a:rPr>
              <a:t>Disclaimer: </a:t>
            </a:r>
          </a:p>
          <a:p>
            <a:pPr marL="117475" lvl="0" indent="-117475">
              <a:spcBef>
                <a:spcPts val="400"/>
              </a:spcBef>
              <a:defRPr/>
            </a:pPr>
            <a:r>
              <a:rPr lang="en-US" sz="1100" i="1" dirty="0" smtClean="0">
                <a:solidFill>
                  <a:srgbClr val="000000"/>
                </a:solidFill>
                <a:latin typeface="+mj-lt"/>
              </a:rPr>
              <a:t>The information presented in this report is based on data available in the public domain. If you find that it is incorrect, please let us know.</a:t>
            </a:r>
          </a:p>
        </p:txBody>
      </p:sp>
      <p:sp>
        <p:nvSpPr>
          <p:cNvPr id="17" name="Oval 16"/>
          <p:cNvSpPr/>
          <p:nvPr/>
        </p:nvSpPr>
        <p:spPr>
          <a:xfrm>
            <a:off x="892316" y="1553545"/>
            <a:ext cx="137160" cy="137160"/>
          </a:xfrm>
          <a:prstGeom prst="ellipse">
            <a:avLst/>
          </a:prstGeom>
          <a:solidFill>
            <a:srgbClr val="6DCFF6"/>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0" action="ppaction://hlinksldjump"/>
          </p:cNvPr>
          <p:cNvSpPr/>
          <p:nvPr/>
        </p:nvSpPr>
        <p:spPr>
          <a:xfrm>
            <a:off x="4495800" y="1429138"/>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Global Semiconductors &amp; Semiconductor Equipment</a:t>
            </a:r>
          </a:p>
        </p:txBody>
      </p:sp>
      <p:sp>
        <p:nvSpPr>
          <p:cNvPr id="19" name="Rectangle 18">
            <a:hlinkClick r:id="rId10" action="ppaction://hlinksldjump"/>
          </p:cNvPr>
          <p:cNvSpPr/>
          <p:nvPr/>
        </p:nvSpPr>
        <p:spPr>
          <a:xfrm>
            <a:off x="4495800" y="1867676"/>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Global Semiconductor Equipment</a:t>
            </a:r>
          </a:p>
        </p:txBody>
      </p:sp>
      <p:sp>
        <p:nvSpPr>
          <p:cNvPr id="21" name="Rectangle 20">
            <a:hlinkClick r:id="rId10" action="ppaction://hlinksldjump"/>
          </p:cNvPr>
          <p:cNvSpPr/>
          <p:nvPr/>
        </p:nvSpPr>
        <p:spPr>
          <a:xfrm>
            <a:off x="4495800" y="2301240"/>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Current Industry Trend</a:t>
            </a:r>
          </a:p>
        </p:txBody>
      </p:sp>
      <p:sp>
        <p:nvSpPr>
          <p:cNvPr id="22" name="Rectangle 21">
            <a:hlinkClick r:id="rId10" action="ppaction://hlinksldjump"/>
          </p:cNvPr>
          <p:cNvSpPr/>
          <p:nvPr/>
        </p:nvSpPr>
        <p:spPr>
          <a:xfrm>
            <a:off x="4495800" y="2729256"/>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Expert Speaks</a:t>
            </a:r>
          </a:p>
        </p:txBody>
      </p:sp>
      <p:sp>
        <p:nvSpPr>
          <p:cNvPr id="23" name="Rectangle 22">
            <a:hlinkClick r:id="rId10" action="ppaction://hlinksldjump"/>
          </p:cNvPr>
          <p:cNvSpPr/>
          <p:nvPr/>
        </p:nvSpPr>
        <p:spPr>
          <a:xfrm>
            <a:off x="4495800" y="3157272"/>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Industry Value Chain</a:t>
            </a:r>
          </a:p>
        </p:txBody>
      </p:sp>
      <p:sp>
        <p:nvSpPr>
          <p:cNvPr id="24" name="AutoShape 28">
            <a:hlinkClick r:id="rId11"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6"/>
          <p:cNvSpPr>
            <a:spLocks noChangeArrowheads="1"/>
          </p:cNvSpPr>
          <p:nvPr/>
        </p:nvSpPr>
        <p:spPr bwMode="auto">
          <a:xfrm rot="5400000">
            <a:off x="380999" y="2667002"/>
            <a:ext cx="1219202" cy="60959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25604" name="AutoShape 4"/>
          <p:cNvSpPr>
            <a:spLocks noChangeArrowheads="1"/>
          </p:cNvSpPr>
          <p:nvPr/>
        </p:nvSpPr>
        <p:spPr bwMode="auto">
          <a:xfrm>
            <a:off x="2133600" y="1143000"/>
            <a:ext cx="1244600"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25605" name="AutoShape 5"/>
          <p:cNvSpPr>
            <a:spLocks noChangeArrowheads="1"/>
          </p:cNvSpPr>
          <p:nvPr/>
        </p:nvSpPr>
        <p:spPr bwMode="auto">
          <a:xfrm>
            <a:off x="152400" y="914400"/>
            <a:ext cx="1828800" cy="1295400"/>
          </a:xfrm>
          <a:prstGeom prst="roundRect">
            <a:avLst>
              <a:gd name="adj" fmla="val 16667"/>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Rising R&amp;D Costs</a:t>
            </a:r>
          </a:p>
        </p:txBody>
      </p:sp>
      <p:sp>
        <p:nvSpPr>
          <p:cNvPr id="194567" name="AutoShape 7"/>
          <p:cNvSpPr>
            <a:spLocks noChangeArrowheads="1"/>
          </p:cNvSpPr>
          <p:nvPr/>
        </p:nvSpPr>
        <p:spPr bwMode="auto">
          <a:xfrm>
            <a:off x="228601" y="6019800"/>
            <a:ext cx="8458200" cy="6985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In response to these higher costs, many semiconductor companies  have resorted to “fab lite” strategy, outsourcing an increasing proportion of their chip production to dedicated foundries</a:t>
            </a:r>
          </a:p>
        </p:txBody>
      </p:sp>
      <p:sp>
        <p:nvSpPr>
          <p:cNvPr id="194568" name="Rectangle 8"/>
          <p:cNvSpPr>
            <a:spLocks noChangeArrowheads="1"/>
          </p:cNvSpPr>
          <p:nvPr/>
        </p:nvSpPr>
        <p:spPr bwMode="auto">
          <a:xfrm>
            <a:off x="152400" y="3886200"/>
            <a:ext cx="6553200" cy="20574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eaLnBrk="0" hangingPunct="0">
              <a:lnSpc>
                <a:spcPts val="1600"/>
              </a:lnSpc>
              <a:buFont typeface="Arial" pitchFamily="34" charset="0"/>
              <a:buChar char="•"/>
              <a:defRPr/>
            </a:pPr>
            <a:r>
              <a:rPr lang="en-US" sz="1100" dirty="0" smtClean="0">
                <a:solidFill>
                  <a:prstClr val="black"/>
                </a:solidFill>
                <a:latin typeface="Calibri"/>
              </a:rPr>
              <a:t>Chip makers continue to </a:t>
            </a:r>
            <a:r>
              <a:rPr lang="en-US" sz="1100" b="1" dirty="0" smtClean="0">
                <a:solidFill>
                  <a:prstClr val="black"/>
                </a:solidFill>
                <a:latin typeface="Calibri"/>
              </a:rPr>
              <a:t>pour money into R&amp;D </a:t>
            </a:r>
            <a:r>
              <a:rPr lang="en-US" sz="1100" dirty="0" smtClean="0">
                <a:solidFill>
                  <a:prstClr val="black"/>
                </a:solidFill>
                <a:latin typeface="Calibri"/>
              </a:rPr>
              <a:t>as new designs and process technologies are becoming increasingly expensive to develop</a:t>
            </a:r>
          </a:p>
          <a:p>
            <a:pPr marL="111125" indent="-111125" algn="just" eaLnBrk="0" hangingPunct="0">
              <a:lnSpc>
                <a:spcPts val="1600"/>
              </a:lnSpc>
              <a:buFont typeface="Arial" pitchFamily="34" charset="0"/>
              <a:buChar char="•"/>
              <a:defRPr/>
            </a:pPr>
            <a:r>
              <a:rPr lang="en-US" sz="1100" dirty="0" smtClean="0">
                <a:solidFill>
                  <a:prstClr val="black"/>
                </a:solidFill>
                <a:latin typeface="Calibri"/>
              </a:rPr>
              <a:t>In </a:t>
            </a:r>
            <a:r>
              <a:rPr lang="en-US" sz="1100" b="1" dirty="0" smtClean="0">
                <a:solidFill>
                  <a:prstClr val="black"/>
                </a:solidFill>
                <a:latin typeface="Calibri"/>
              </a:rPr>
              <a:t>2009,</a:t>
            </a:r>
            <a:r>
              <a:rPr lang="en-US" sz="1100" dirty="0" smtClean="0">
                <a:solidFill>
                  <a:prstClr val="black"/>
                </a:solidFill>
                <a:latin typeface="Calibri"/>
              </a:rPr>
              <a:t> </a:t>
            </a:r>
            <a:r>
              <a:rPr lang="en-US" sz="1100" b="1" dirty="0" smtClean="0">
                <a:solidFill>
                  <a:prstClr val="black"/>
                </a:solidFill>
                <a:latin typeface="Calibri"/>
              </a:rPr>
              <a:t>R&amp;D</a:t>
            </a:r>
            <a:r>
              <a:rPr lang="en-US" sz="1100" dirty="0" smtClean="0">
                <a:solidFill>
                  <a:prstClr val="black"/>
                </a:solidFill>
                <a:latin typeface="Calibri"/>
              </a:rPr>
              <a:t> expenditure was </a:t>
            </a:r>
            <a:r>
              <a:rPr lang="en-US" sz="1100" b="1" dirty="0" smtClean="0">
                <a:solidFill>
                  <a:prstClr val="black"/>
                </a:solidFill>
                <a:latin typeface="Calibri"/>
              </a:rPr>
              <a:t>17% of industry revenue </a:t>
            </a:r>
            <a:r>
              <a:rPr lang="en-US" sz="1100" dirty="0" smtClean="0">
                <a:solidFill>
                  <a:prstClr val="black"/>
                </a:solidFill>
                <a:latin typeface="Calibri"/>
              </a:rPr>
              <a:t>as compared to </a:t>
            </a:r>
            <a:r>
              <a:rPr lang="en-US" sz="1100" b="1" dirty="0" smtClean="0">
                <a:solidFill>
                  <a:prstClr val="black"/>
                </a:solidFill>
                <a:latin typeface="Calibri"/>
              </a:rPr>
              <a:t>14% a decade earlier</a:t>
            </a:r>
          </a:p>
          <a:p>
            <a:pPr marL="111125" indent="-111125" algn="just" eaLnBrk="0" hangingPunct="0">
              <a:lnSpc>
                <a:spcPts val="1600"/>
              </a:lnSpc>
              <a:buFont typeface="Arial" pitchFamily="34" charset="0"/>
              <a:buChar char="•"/>
              <a:defRPr/>
            </a:pPr>
            <a:r>
              <a:rPr lang="en-US" sz="1100" dirty="0" smtClean="0">
                <a:solidFill>
                  <a:prstClr val="black"/>
                </a:solidFill>
                <a:latin typeface="Calibri"/>
              </a:rPr>
              <a:t>The cost of building leading edge fabs continues to increase. Average </a:t>
            </a:r>
            <a:r>
              <a:rPr lang="en-US" sz="1100" b="1" dirty="0" smtClean="0">
                <a:solidFill>
                  <a:prstClr val="black"/>
                </a:solidFill>
                <a:latin typeface="Calibri"/>
              </a:rPr>
              <a:t>8-inch fab costs $ 1.6 billion </a:t>
            </a:r>
            <a:r>
              <a:rPr lang="en-US" sz="1100" dirty="0" smtClean="0">
                <a:solidFill>
                  <a:prstClr val="black"/>
                </a:solidFill>
                <a:latin typeface="Calibri"/>
              </a:rPr>
              <a:t>to build as compared to </a:t>
            </a:r>
            <a:r>
              <a:rPr lang="en-US" sz="1100" b="1" dirty="0" smtClean="0">
                <a:solidFill>
                  <a:prstClr val="black"/>
                </a:solidFill>
                <a:latin typeface="Calibri"/>
              </a:rPr>
              <a:t>12- inch fab costing $3 billion to $4 billion.</a:t>
            </a:r>
            <a:r>
              <a:rPr lang="en-US" sz="1100" dirty="0" smtClean="0">
                <a:solidFill>
                  <a:prstClr val="black"/>
                </a:solidFill>
                <a:latin typeface="Calibri"/>
              </a:rPr>
              <a:t>	</a:t>
            </a:r>
          </a:p>
          <a:p>
            <a:pPr marL="111125" indent="-111125" algn="just" eaLnBrk="0" hangingPunct="0">
              <a:lnSpc>
                <a:spcPts val="1600"/>
              </a:lnSpc>
              <a:buFont typeface="Arial" pitchFamily="34" charset="0"/>
              <a:buChar char="•"/>
              <a:defRPr/>
            </a:pPr>
            <a:r>
              <a:rPr lang="en-US" sz="1100" dirty="0" smtClean="0">
                <a:solidFill>
                  <a:prstClr val="black"/>
                </a:solidFill>
                <a:latin typeface="Calibri"/>
              </a:rPr>
              <a:t>The cost of developing process technologies on new nodes is increasing dramatically. Average cost of developing a </a:t>
            </a:r>
            <a:r>
              <a:rPr lang="en-US" sz="1100" b="1" dirty="0" smtClean="0">
                <a:solidFill>
                  <a:prstClr val="black"/>
                </a:solidFill>
                <a:latin typeface="Calibri"/>
              </a:rPr>
              <a:t>90-nm logic process technology </a:t>
            </a:r>
            <a:r>
              <a:rPr lang="en-US" sz="1100" dirty="0" smtClean="0">
                <a:solidFill>
                  <a:prstClr val="black"/>
                </a:solidFill>
                <a:latin typeface="Calibri"/>
              </a:rPr>
              <a:t>is approximately </a:t>
            </a:r>
            <a:r>
              <a:rPr lang="en-US" sz="1100" b="1" dirty="0" smtClean="0">
                <a:solidFill>
                  <a:prstClr val="black"/>
                </a:solidFill>
                <a:latin typeface="Calibri"/>
              </a:rPr>
              <a:t>$300 million, </a:t>
            </a:r>
            <a:r>
              <a:rPr lang="en-US" sz="1100" dirty="0" smtClean="0">
                <a:solidFill>
                  <a:prstClr val="black"/>
                </a:solidFill>
                <a:latin typeface="Calibri"/>
              </a:rPr>
              <a:t>while the cost of developing a </a:t>
            </a:r>
            <a:r>
              <a:rPr lang="en-US" sz="1100" b="1" dirty="0" smtClean="0">
                <a:solidFill>
                  <a:prstClr val="black"/>
                </a:solidFill>
                <a:latin typeface="Calibri"/>
              </a:rPr>
              <a:t>45-nm logic process technology</a:t>
            </a:r>
            <a:r>
              <a:rPr lang="en-US" sz="1100" dirty="0" smtClean="0">
                <a:solidFill>
                  <a:prstClr val="black"/>
                </a:solidFill>
                <a:latin typeface="Calibri"/>
              </a:rPr>
              <a:t> is approximately </a:t>
            </a:r>
            <a:r>
              <a:rPr lang="en-US" sz="1100" b="1" dirty="0" smtClean="0">
                <a:solidFill>
                  <a:prstClr val="black"/>
                </a:solidFill>
                <a:latin typeface="Calibri"/>
              </a:rPr>
              <a:t>$600 million</a:t>
            </a:r>
          </a:p>
          <a:p>
            <a:pPr marL="111125" indent="-111125" algn="just" eaLnBrk="0" hangingPunct="0">
              <a:lnSpc>
                <a:spcPts val="1600"/>
              </a:lnSpc>
              <a:buFont typeface="Arial" pitchFamily="34" charset="0"/>
              <a:buChar char="•"/>
              <a:defRPr/>
            </a:pPr>
            <a:r>
              <a:rPr lang="en-US" sz="1100" dirty="0" smtClean="0">
                <a:solidFill>
                  <a:prstClr val="black"/>
                </a:solidFill>
                <a:latin typeface="Calibri"/>
              </a:rPr>
              <a:t>The “fab lite” strategy has resulted in an </a:t>
            </a:r>
            <a:r>
              <a:rPr lang="en-US" sz="1100" b="1" dirty="0" smtClean="0">
                <a:solidFill>
                  <a:prstClr val="black"/>
                </a:solidFill>
                <a:latin typeface="Calibri"/>
              </a:rPr>
              <a:t>overall net reduction of capital expenditure </a:t>
            </a:r>
            <a:r>
              <a:rPr lang="en-US" sz="1100" dirty="0" smtClean="0">
                <a:solidFill>
                  <a:prstClr val="black"/>
                </a:solidFill>
                <a:latin typeface="Calibri"/>
              </a:rPr>
              <a:t>from an average of  </a:t>
            </a:r>
            <a:r>
              <a:rPr lang="en-US" sz="1100" b="1" dirty="0" smtClean="0">
                <a:solidFill>
                  <a:prstClr val="black"/>
                </a:solidFill>
                <a:latin typeface="Calibri"/>
              </a:rPr>
              <a:t>27% of revenues  (1996-2001) </a:t>
            </a:r>
            <a:r>
              <a:rPr lang="en-US" sz="1100" dirty="0" smtClean="0">
                <a:solidFill>
                  <a:prstClr val="black"/>
                </a:solidFill>
                <a:latin typeface="Calibri"/>
              </a:rPr>
              <a:t>to </a:t>
            </a:r>
            <a:r>
              <a:rPr lang="en-US" sz="1100" b="1" dirty="0" smtClean="0">
                <a:solidFill>
                  <a:prstClr val="black"/>
                </a:solidFill>
                <a:latin typeface="Calibri"/>
              </a:rPr>
              <a:t>20% (2002-2009), but it has led to intense cost pressure to chip makers</a:t>
            </a: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Business Trends : </a:t>
            </a:r>
            <a:r>
              <a:rPr lang="en-US" dirty="0" smtClean="0">
                <a:solidFill>
                  <a:schemeClr val="bg1"/>
                </a:solidFill>
                <a:latin typeface="Myriad Pro"/>
                <a:ea typeface="+mj-ea"/>
                <a:cs typeface="+mj-cs"/>
              </a:rPr>
              <a:t>Rising R&amp;D Costs</a:t>
            </a:r>
          </a:p>
        </p:txBody>
      </p:sp>
      <p:pic>
        <p:nvPicPr>
          <p:cNvPr id="168963" name="Picture 3"/>
          <p:cNvPicPr>
            <a:picLocks noChangeAspect="1" noChangeArrowheads="1"/>
          </p:cNvPicPr>
          <p:nvPr/>
        </p:nvPicPr>
        <p:blipFill>
          <a:blip r:embed="rId3" cstate="print"/>
          <a:srcRect l="42667" t="30000" r="5333" b="15000"/>
          <a:stretch>
            <a:fillRect/>
          </a:stretch>
        </p:blipFill>
        <p:spPr bwMode="auto">
          <a:xfrm>
            <a:off x="3657600" y="838200"/>
            <a:ext cx="4267200" cy="2971800"/>
          </a:xfrm>
          <a:prstGeom prst="rect">
            <a:avLst/>
          </a:prstGeom>
          <a:noFill/>
          <a:ln w="9525">
            <a:noFill/>
            <a:miter lim="800000"/>
            <a:headEnd/>
            <a:tailEnd/>
          </a:ln>
          <a:effectLst/>
        </p:spPr>
      </p:pic>
      <p:graphicFrame>
        <p:nvGraphicFramePr>
          <p:cNvPr id="12" name="Table 11"/>
          <p:cNvGraphicFramePr>
            <a:graphicFrameLocks noGrp="1"/>
          </p:cNvGraphicFramePr>
          <p:nvPr/>
        </p:nvGraphicFramePr>
        <p:xfrm>
          <a:off x="7315200" y="3581400"/>
          <a:ext cx="1447800" cy="152400"/>
        </p:xfrm>
        <a:graphic>
          <a:graphicData uri="http://schemas.openxmlformats.org/drawingml/2006/table">
            <a:tbl>
              <a:tblPr firstRow="1" bandRow="1">
                <a:tableStyleId>{5C22544A-7EE6-4342-B048-85BDC9FD1C3A}</a:tableStyleId>
              </a:tblPr>
              <a:tblGrid>
                <a:gridCol w="152400"/>
                <a:gridCol w="1295400"/>
              </a:tblGrid>
              <a:tr h="152400">
                <a:tc>
                  <a:txBody>
                    <a:bodyPr/>
                    <a:lstStyle/>
                    <a:p>
                      <a:endParaRPr lang="en-US" sz="900" b="1" dirty="0"/>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0B95B"/>
                    </a:solidFill>
                  </a:tcPr>
                </a:tc>
                <a:tc>
                  <a:txBody>
                    <a:bodyPr/>
                    <a:lstStyle/>
                    <a:p>
                      <a:pPr algn="ctr"/>
                      <a:r>
                        <a:rPr lang="en-US" sz="900" b="1" dirty="0" smtClean="0">
                          <a:solidFill>
                            <a:schemeClr val="tx1"/>
                          </a:solidFill>
                        </a:rPr>
                        <a:t>2009 revenue</a:t>
                      </a:r>
                      <a:r>
                        <a:rPr lang="en-US" sz="900" b="1" baseline="0" dirty="0" smtClean="0">
                          <a:solidFill>
                            <a:schemeClr val="tx1"/>
                          </a:solidFill>
                        </a:rPr>
                        <a:t> ($ billion)</a:t>
                      </a:r>
                      <a:endParaRPr lang="en-US" sz="900" b="1" dirty="0">
                        <a:solidFill>
                          <a:schemeClr val="tx1"/>
                        </a:solidFill>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bl>
          </a:graphicData>
        </a:graphic>
      </p:graphicFrame>
      <p:graphicFrame>
        <p:nvGraphicFramePr>
          <p:cNvPr id="13" name="Table 12"/>
          <p:cNvGraphicFramePr>
            <a:graphicFrameLocks noGrp="1"/>
          </p:cNvGraphicFramePr>
          <p:nvPr/>
        </p:nvGraphicFramePr>
        <p:xfrm>
          <a:off x="3962400" y="3526055"/>
          <a:ext cx="2057399" cy="274320"/>
        </p:xfrm>
        <a:graphic>
          <a:graphicData uri="http://schemas.openxmlformats.org/drawingml/2006/table">
            <a:tbl>
              <a:tblPr firstRow="1" bandRow="1">
                <a:tableStyleId>{5C22544A-7EE6-4342-B048-85BDC9FD1C3A}</a:tableStyleId>
              </a:tblPr>
              <a:tblGrid>
                <a:gridCol w="2057399"/>
              </a:tblGrid>
              <a:tr h="152400">
                <a:tc>
                  <a:txBody>
                    <a:bodyPr/>
                    <a:lstStyle/>
                    <a:p>
                      <a:pPr algn="ctr"/>
                      <a:r>
                        <a:rPr lang="en-US" sz="900" b="1" dirty="0" smtClean="0">
                          <a:solidFill>
                            <a:schemeClr val="tx1"/>
                          </a:solidFill>
                        </a:rPr>
                        <a:t>Revenue level required for sustainable leading edge fab investment</a:t>
                      </a:r>
                      <a:endParaRPr lang="en-US" sz="900" b="1" dirty="0">
                        <a:solidFill>
                          <a:schemeClr val="tx1"/>
                        </a:solidFill>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bl>
          </a:graphicData>
        </a:graphic>
      </p:graphicFrame>
      <p:sp>
        <p:nvSpPr>
          <p:cNvPr id="14" name="Oval 13"/>
          <p:cNvSpPr/>
          <p:nvPr/>
        </p:nvSpPr>
        <p:spPr>
          <a:xfrm>
            <a:off x="3733800" y="3581400"/>
            <a:ext cx="152400" cy="1524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62" name="Rectangle 3"/>
          <p:cNvSpPr>
            <a:spLocks noGrp="1" noChangeArrowheads="1"/>
          </p:cNvSpPr>
          <p:nvPr>
            <p:ph type="body" idx="4294967295"/>
          </p:nvPr>
        </p:nvSpPr>
        <p:spPr>
          <a:xfrm>
            <a:off x="3581400" y="762000"/>
            <a:ext cx="5260975" cy="3048000"/>
          </a:xfrm>
          <a:noFill/>
          <a:ln w="38100" cmpd="dbl" algn="ctr">
            <a:solidFill>
              <a:srgbClr val="6DCFF6"/>
            </a:solidFill>
            <a:round/>
            <a:headEnd/>
            <a:tailEnd/>
          </a:ln>
          <a:effectLst>
            <a:outerShdw dist="35921" dir="2700000" algn="ctr" rotWithShape="0">
              <a:schemeClr val="bg2">
                <a:alpha val="50000"/>
              </a:schemeClr>
            </a:outerShdw>
          </a:effectLst>
        </p:spPr>
        <p:txBody>
          <a:bodyPr rIns="91440" anchor="ctr"/>
          <a:lstStyle/>
          <a:p>
            <a:pPr marL="111125" indent="-111125" algn="just">
              <a:lnSpc>
                <a:spcPts val="1500"/>
              </a:lnSpc>
              <a:spcBef>
                <a:spcPct val="0"/>
              </a:spcBef>
              <a:buNone/>
              <a:defRPr/>
            </a:pPr>
            <a:r>
              <a:rPr sz="1100" smtClean="0">
                <a:solidFill>
                  <a:schemeClr val="tx1"/>
                </a:solidFill>
                <a:latin typeface="+mj-lt"/>
              </a:rPr>
              <a:t> </a:t>
            </a:r>
          </a:p>
        </p:txBody>
      </p:sp>
      <p:pic>
        <p:nvPicPr>
          <p:cNvPr id="15" name="Picture 14" descr="cutcaster-photo-801162909-Magnifying-Glass-and-word-research.jpg"/>
          <p:cNvPicPr>
            <a:picLocks noChangeAspect="1"/>
          </p:cNvPicPr>
          <p:nvPr/>
        </p:nvPicPr>
        <p:blipFill>
          <a:blip r:embed="rId4" cstate="print"/>
          <a:stretch>
            <a:fillRect/>
          </a:stretch>
        </p:blipFill>
        <p:spPr>
          <a:xfrm>
            <a:off x="6934200" y="3886200"/>
            <a:ext cx="1914524" cy="1914524"/>
          </a:xfrm>
          <a:prstGeom prst="rect">
            <a:avLst/>
          </a:prstGeom>
        </p:spPr>
      </p:pic>
      <p:sp>
        <p:nvSpPr>
          <p:cNvPr id="16" name="AutoShape 28">
            <a:hlinkClick r:id="rId5"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31</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sz="2200" b="1" smtClean="0">
                <a:latin typeface="Myriad Pro"/>
              </a:rPr>
              <a:t>Global Semiconductor MI</a:t>
            </a:r>
          </a:p>
        </p:txBody>
      </p:sp>
      <p:sp>
        <p:nvSpPr>
          <p:cNvPr id="79" name="Rounded Rectangle 78"/>
          <p:cNvSpPr/>
          <p:nvPr/>
        </p:nvSpPr>
        <p:spPr>
          <a:xfrm>
            <a:off x="533400" y="5638800"/>
            <a:ext cx="8077200" cy="609600"/>
          </a:xfrm>
          <a:prstGeom prst="roundRect">
            <a:avLst/>
          </a:prstGeom>
          <a:solidFill>
            <a:srgbClr val="FDF7D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i="1" dirty="0" smtClean="0">
                <a:solidFill>
                  <a:srgbClr val="000000"/>
                </a:solidFill>
                <a:latin typeface="+mj-lt"/>
                <a:cs typeface="Times New Roman" pitchFamily="18" charset="0"/>
              </a:rPr>
              <a:t>Disclaimer: </a:t>
            </a:r>
          </a:p>
          <a:p>
            <a:pPr marL="117475" lvl="0" indent="-117475">
              <a:spcBef>
                <a:spcPts val="400"/>
              </a:spcBef>
              <a:defRPr/>
            </a:pPr>
            <a:r>
              <a:rPr lang="en-US" sz="1100" i="1" dirty="0" smtClean="0">
                <a:solidFill>
                  <a:srgbClr val="000000"/>
                </a:solidFill>
                <a:latin typeface="+mj-lt"/>
              </a:rPr>
              <a:t>The information presented in this report is based on data available in the public domain. If you find that it is incorrect, please let us know.</a:t>
            </a:r>
          </a:p>
        </p:txBody>
      </p:sp>
      <p:sp>
        <p:nvSpPr>
          <p:cNvPr id="14" name="Rectangle 13">
            <a:hlinkClick r:id="rId3" action="ppaction://hlinksldjump"/>
          </p:cNvPr>
          <p:cNvSpPr/>
          <p:nvPr/>
        </p:nvSpPr>
        <p:spPr>
          <a:xfrm>
            <a:off x="4495800" y="1143000"/>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Hype Cycle</a:t>
            </a:r>
          </a:p>
        </p:txBody>
      </p:sp>
      <p:sp>
        <p:nvSpPr>
          <p:cNvPr id="15" name="Rectangle 14">
            <a:hlinkClick r:id="rId3" action="ppaction://hlinksldjump"/>
          </p:cNvPr>
          <p:cNvSpPr/>
          <p:nvPr/>
        </p:nvSpPr>
        <p:spPr>
          <a:xfrm>
            <a:off x="4495800" y="1551721"/>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Priority Matrix</a:t>
            </a:r>
          </a:p>
        </p:txBody>
      </p:sp>
      <p:sp>
        <p:nvSpPr>
          <p:cNvPr id="16" name="Rectangle 15">
            <a:hlinkClick r:id="rId3" action="ppaction://hlinksldjump"/>
          </p:cNvPr>
          <p:cNvSpPr/>
          <p:nvPr/>
        </p:nvSpPr>
        <p:spPr>
          <a:xfrm>
            <a:off x="4495800" y="1959226"/>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On The Rise</a:t>
            </a:r>
          </a:p>
        </p:txBody>
      </p:sp>
      <p:sp>
        <p:nvSpPr>
          <p:cNvPr id="18" name="Rectangle 17">
            <a:hlinkClick r:id="rId3" action="ppaction://hlinksldjump"/>
          </p:cNvPr>
          <p:cNvSpPr/>
          <p:nvPr/>
        </p:nvSpPr>
        <p:spPr>
          <a:xfrm>
            <a:off x="4495800" y="2359658"/>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At The Peak</a:t>
            </a:r>
          </a:p>
        </p:txBody>
      </p:sp>
      <p:sp>
        <p:nvSpPr>
          <p:cNvPr id="19" name="Rectangle 18">
            <a:hlinkClick r:id="rId3" action="ppaction://hlinksldjump"/>
          </p:cNvPr>
          <p:cNvSpPr/>
          <p:nvPr/>
        </p:nvSpPr>
        <p:spPr>
          <a:xfrm>
            <a:off x="4495800" y="2768379"/>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LED Technology</a:t>
            </a:r>
          </a:p>
        </p:txBody>
      </p:sp>
      <p:sp>
        <p:nvSpPr>
          <p:cNvPr id="21" name="Rectangle 20">
            <a:hlinkClick r:id="rId3" action="ppaction://hlinksldjump"/>
          </p:cNvPr>
          <p:cNvSpPr/>
          <p:nvPr/>
        </p:nvSpPr>
        <p:spPr>
          <a:xfrm>
            <a:off x="4495800" y="3175884"/>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Many- Core Processors</a:t>
            </a:r>
          </a:p>
        </p:txBody>
      </p:sp>
      <p:sp>
        <p:nvSpPr>
          <p:cNvPr id="22" name="Rectangle 21">
            <a:hlinkClick r:id="rId3" action="ppaction://hlinksldjump"/>
          </p:cNvPr>
          <p:cNvSpPr/>
          <p:nvPr/>
        </p:nvSpPr>
        <p:spPr>
          <a:xfrm>
            <a:off x="4495800" y="3578858"/>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Cloud Adoption</a:t>
            </a:r>
          </a:p>
        </p:txBody>
      </p:sp>
      <p:sp>
        <p:nvSpPr>
          <p:cNvPr id="23" name="Rectangle 22">
            <a:hlinkClick r:id="rId3" action="ppaction://hlinksldjump"/>
          </p:cNvPr>
          <p:cNvSpPr/>
          <p:nvPr/>
        </p:nvSpPr>
        <p:spPr>
          <a:xfrm>
            <a:off x="4495800" y="3987579"/>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Automotive Semiconductor</a:t>
            </a:r>
          </a:p>
        </p:txBody>
      </p:sp>
      <p:sp>
        <p:nvSpPr>
          <p:cNvPr id="24" name="Rectangle 23">
            <a:hlinkClick r:id="rId3" action="ppaction://hlinksldjump"/>
          </p:cNvPr>
          <p:cNvSpPr/>
          <p:nvPr/>
        </p:nvSpPr>
        <p:spPr>
          <a:xfrm>
            <a:off x="4495800" y="4395084"/>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DRAM and NAND Flash Memory</a:t>
            </a:r>
          </a:p>
        </p:txBody>
      </p:sp>
      <p:sp>
        <p:nvSpPr>
          <p:cNvPr id="25" name="Rectangle 24">
            <a:hlinkClick r:id="rId3" action="ppaction://hlinksldjump"/>
          </p:cNvPr>
          <p:cNvSpPr/>
          <p:nvPr/>
        </p:nvSpPr>
        <p:spPr>
          <a:xfrm>
            <a:off x="4495800" y="4795962"/>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Solar Energy</a:t>
            </a:r>
          </a:p>
        </p:txBody>
      </p:sp>
      <p:sp>
        <p:nvSpPr>
          <p:cNvPr id="26" name="Rectangle 25">
            <a:hlinkClick r:id="rId3" action="ppaction://hlinksldjump"/>
          </p:cNvPr>
          <p:cNvSpPr/>
          <p:nvPr/>
        </p:nvSpPr>
        <p:spPr>
          <a:xfrm>
            <a:off x="4495800" y="5203467"/>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System On Chip</a:t>
            </a:r>
          </a:p>
        </p:txBody>
      </p:sp>
      <p:sp>
        <p:nvSpPr>
          <p:cNvPr id="27"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28" name="Rectangle 16">
            <a:hlinkClick r:id="rId5" action="ppaction://hlinksldjump"/>
          </p:cNvPr>
          <p:cNvSpPr>
            <a:spLocks noChangeArrowheads="1"/>
          </p:cNvSpPr>
          <p:nvPr/>
        </p:nvSpPr>
        <p:spPr bwMode="auto">
          <a:xfrm>
            <a:off x="968375" y="1406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Overview </a:t>
            </a:r>
          </a:p>
        </p:txBody>
      </p:sp>
      <p:sp>
        <p:nvSpPr>
          <p:cNvPr id="30" name="Rectangle 20">
            <a:hlinkClick r:id="rId6" action="ppaction://hlinksldjump"/>
          </p:cNvPr>
          <p:cNvSpPr>
            <a:spLocks noChangeArrowheads="1"/>
          </p:cNvSpPr>
          <p:nvPr/>
        </p:nvSpPr>
        <p:spPr bwMode="auto">
          <a:xfrm>
            <a:off x="968375" y="1915557"/>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Competitive </a:t>
            </a:r>
            <a:r>
              <a:rPr lang="en-US" sz="1200" b="1" dirty="0" smtClean="0">
                <a:solidFill>
                  <a:schemeClr val="bg1">
                    <a:lumMod val="85000"/>
                  </a:schemeClr>
                </a:solidFill>
                <a:latin typeface="Calibri" pitchFamily="34" charset="0"/>
              </a:rPr>
              <a:t>Landscape</a:t>
            </a:r>
            <a:endParaRPr lang="en-US" sz="1200" b="1" dirty="0">
              <a:solidFill>
                <a:schemeClr val="bg1">
                  <a:lumMod val="85000"/>
                </a:schemeClr>
              </a:solidFill>
              <a:latin typeface="Calibri" pitchFamily="34" charset="0"/>
            </a:endParaRPr>
          </a:p>
        </p:txBody>
      </p:sp>
      <p:sp>
        <p:nvSpPr>
          <p:cNvPr id="31" name="Rectangle 21">
            <a:hlinkClick r:id="rId7" action="ppaction://hlinksldjump"/>
          </p:cNvPr>
          <p:cNvSpPr>
            <a:spLocks noChangeArrowheads="1"/>
          </p:cNvSpPr>
          <p:nvPr/>
        </p:nvSpPr>
        <p:spPr bwMode="auto">
          <a:xfrm>
            <a:off x="968375" y="2426489"/>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Contract Analysis</a:t>
            </a:r>
            <a:endParaRPr lang="en-US" sz="1200" b="1" dirty="0">
              <a:solidFill>
                <a:schemeClr val="bg1">
                  <a:lumMod val="85000"/>
                </a:schemeClr>
              </a:solidFill>
              <a:latin typeface="Calibri" pitchFamily="34" charset="0"/>
            </a:endParaRPr>
          </a:p>
        </p:txBody>
      </p:sp>
      <p:sp>
        <p:nvSpPr>
          <p:cNvPr id="32" name="Rectangle 22">
            <a:hlinkClick r:id="rId8" action="ppaction://hlinksldjump"/>
          </p:cNvPr>
          <p:cNvSpPr>
            <a:spLocks noChangeArrowheads="1"/>
          </p:cNvSpPr>
          <p:nvPr/>
        </p:nvSpPr>
        <p:spPr bwMode="auto">
          <a:xfrm>
            <a:off x="968375" y="2930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Business Trends</a:t>
            </a:r>
            <a:endParaRPr lang="en-US" sz="1200" b="1" dirty="0">
              <a:solidFill>
                <a:schemeClr val="bg1">
                  <a:lumMod val="85000"/>
                </a:schemeClr>
              </a:solidFill>
              <a:latin typeface="Calibri" pitchFamily="34" charset="0"/>
            </a:endParaRPr>
          </a:p>
        </p:txBody>
      </p:sp>
      <p:sp>
        <p:nvSpPr>
          <p:cNvPr id="33" name="Rectangle 37">
            <a:hlinkClick r:id="rId9" action="ppaction://hlinksldjump"/>
          </p:cNvPr>
          <p:cNvSpPr>
            <a:spLocks noChangeArrowheads="1"/>
          </p:cNvSpPr>
          <p:nvPr/>
        </p:nvSpPr>
        <p:spPr bwMode="auto">
          <a:xfrm>
            <a:off x="968375" y="3435943"/>
            <a:ext cx="2765425" cy="457200"/>
          </a:xfrm>
          <a:prstGeom prst="rect">
            <a:avLst/>
          </a:prstGeom>
          <a:solidFill>
            <a:srgbClr val="C4ECFB"/>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rgbClr val="111111"/>
                </a:solidFill>
                <a:latin typeface="+mj-lt"/>
              </a:rPr>
              <a:t>Technology Trends</a:t>
            </a:r>
            <a:endParaRPr lang="en-US" sz="1600" b="1" kern="0" dirty="0">
              <a:solidFill>
                <a:srgbClr val="111111"/>
              </a:solidFill>
              <a:latin typeface="+mj-lt"/>
            </a:endParaRPr>
          </a:p>
        </p:txBody>
      </p:sp>
      <p:sp>
        <p:nvSpPr>
          <p:cNvPr id="34" name="Rectangle 16">
            <a:hlinkClick r:id="rId10" action="ppaction://hlinksldjump"/>
          </p:cNvPr>
          <p:cNvSpPr>
            <a:spLocks noChangeArrowheads="1"/>
          </p:cNvSpPr>
          <p:nvPr/>
        </p:nvSpPr>
        <p:spPr bwMode="auto">
          <a:xfrm>
            <a:off x="968375" y="3933335"/>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a:t>
            </a:r>
            <a:r>
              <a:rPr lang="en-US" sz="1200" b="1" dirty="0" smtClean="0">
                <a:solidFill>
                  <a:schemeClr val="bg1">
                    <a:lumMod val="85000"/>
                  </a:schemeClr>
                </a:solidFill>
                <a:latin typeface="Calibri" pitchFamily="34" charset="0"/>
              </a:rPr>
              <a:t>Drivers</a:t>
            </a:r>
            <a:endParaRPr lang="en-US" sz="1200" b="1" dirty="0">
              <a:solidFill>
                <a:schemeClr val="bg1">
                  <a:lumMod val="85000"/>
                </a:schemeClr>
              </a:solidFill>
              <a:latin typeface="Calibri" pitchFamily="34" charset="0"/>
            </a:endParaRPr>
          </a:p>
        </p:txBody>
      </p:sp>
      <p:sp>
        <p:nvSpPr>
          <p:cNvPr id="35" name="Rectangle 21">
            <a:hlinkClick r:id="rId11" action="ppaction://hlinksldjump"/>
          </p:cNvPr>
          <p:cNvSpPr>
            <a:spLocks noChangeArrowheads="1"/>
          </p:cNvSpPr>
          <p:nvPr/>
        </p:nvSpPr>
        <p:spPr bwMode="auto">
          <a:xfrm>
            <a:off x="968375" y="4439478"/>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Top 3 Market Players</a:t>
            </a:r>
            <a:endParaRPr lang="en-US" sz="1200" b="1" dirty="0">
              <a:solidFill>
                <a:schemeClr val="bg1">
                  <a:lumMod val="85000"/>
                </a:schemeClr>
              </a:solidFill>
              <a:latin typeface="Calibri" pitchFamily="34" charset="0"/>
            </a:endParaRPr>
          </a:p>
        </p:txBody>
      </p:sp>
      <p:sp>
        <p:nvSpPr>
          <p:cNvPr id="36" name="Oval 35"/>
          <p:cNvSpPr/>
          <p:nvPr/>
        </p:nvSpPr>
        <p:spPr>
          <a:xfrm>
            <a:off x="892316" y="3596640"/>
            <a:ext cx="137160" cy="137160"/>
          </a:xfrm>
          <a:prstGeom prst="ellipse">
            <a:avLst/>
          </a:prstGeom>
          <a:solidFill>
            <a:srgbClr val="6DCFF6"/>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a:t>
            </a:r>
            <a:r>
              <a:rPr lang="en-US" dirty="0" smtClean="0">
                <a:solidFill>
                  <a:schemeClr val="bg1"/>
                </a:solidFill>
                <a:latin typeface="Myriad Pro"/>
                <a:ea typeface="+mj-ea"/>
                <a:cs typeface="+mj-cs"/>
              </a:rPr>
              <a:t>Hype Cycle </a:t>
            </a:r>
            <a:endParaRPr lang="en-US" dirty="0">
              <a:solidFill>
                <a:schemeClr val="bg1"/>
              </a:solidFill>
              <a:latin typeface="Myriad Pro"/>
              <a:ea typeface="+mj-ea"/>
              <a:cs typeface="+mj-cs"/>
            </a:endParaRPr>
          </a:p>
        </p:txBody>
      </p:sp>
      <p:pic>
        <p:nvPicPr>
          <p:cNvPr id="153601" name="Picture 1"/>
          <p:cNvPicPr>
            <a:picLocks noChangeAspect="1" noChangeArrowheads="1"/>
          </p:cNvPicPr>
          <p:nvPr/>
        </p:nvPicPr>
        <p:blipFill>
          <a:blip r:embed="rId3" cstate="print"/>
          <a:srcRect/>
          <a:stretch>
            <a:fillRect/>
          </a:stretch>
        </p:blipFill>
        <p:spPr bwMode="auto">
          <a:xfrm>
            <a:off x="347663" y="847725"/>
            <a:ext cx="8448675" cy="5705475"/>
          </a:xfrm>
          <a:prstGeom prst="rect">
            <a:avLst/>
          </a:prstGeom>
          <a:noFill/>
          <a:ln w="9525">
            <a:noFill/>
            <a:miter lim="800000"/>
            <a:headEnd/>
            <a:tailEnd/>
          </a:ln>
          <a:effectLst/>
        </p:spPr>
      </p:pic>
      <p:sp>
        <p:nvSpPr>
          <p:cNvPr id="4"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a:t>
            </a:r>
            <a:r>
              <a:rPr lang="en-US" dirty="0" smtClean="0">
                <a:solidFill>
                  <a:schemeClr val="bg1"/>
                </a:solidFill>
                <a:latin typeface="Myriad Pro"/>
                <a:ea typeface="+mj-ea"/>
                <a:cs typeface="+mj-cs"/>
              </a:rPr>
              <a:t>Priority Matrix</a:t>
            </a:r>
            <a:endParaRPr lang="en-US" dirty="0">
              <a:solidFill>
                <a:schemeClr val="bg1"/>
              </a:solidFill>
              <a:latin typeface="Myriad Pro"/>
              <a:ea typeface="+mj-ea"/>
              <a:cs typeface="+mj-cs"/>
            </a:endParaRPr>
          </a:p>
        </p:txBody>
      </p:sp>
      <p:pic>
        <p:nvPicPr>
          <p:cNvPr id="103426" name="Picture 2"/>
          <p:cNvPicPr>
            <a:picLocks noChangeAspect="1" noChangeArrowheads="1"/>
          </p:cNvPicPr>
          <p:nvPr/>
        </p:nvPicPr>
        <p:blipFill>
          <a:blip r:embed="rId3" cstate="print"/>
          <a:srcRect/>
          <a:stretch>
            <a:fillRect/>
          </a:stretch>
        </p:blipFill>
        <p:spPr bwMode="auto">
          <a:xfrm>
            <a:off x="1600200" y="816632"/>
            <a:ext cx="5229225" cy="5279368"/>
          </a:xfrm>
          <a:prstGeom prst="rect">
            <a:avLst/>
          </a:prstGeom>
          <a:noFill/>
          <a:ln w="9525">
            <a:noFill/>
            <a:miter lim="800000"/>
            <a:headEnd/>
            <a:tailEnd/>
          </a:ln>
          <a:effectLst/>
        </p:spPr>
      </p:pic>
      <p:sp>
        <p:nvSpPr>
          <p:cNvPr id="4"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3352800" y="838200"/>
            <a:ext cx="5565775" cy="244475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a:lnSpc>
                <a:spcPct val="150000"/>
              </a:lnSpc>
              <a:spcBef>
                <a:spcPct val="0"/>
              </a:spcBef>
              <a:buFont typeface="Arial" pitchFamily="34" charset="0"/>
              <a:buChar char="•"/>
              <a:defRPr/>
            </a:pPr>
            <a:r>
              <a:rPr sz="1100" smtClean="0">
                <a:solidFill>
                  <a:schemeClr val="tx1"/>
                </a:solidFill>
                <a:latin typeface="+mj-lt"/>
              </a:rPr>
              <a:t>Developments in this topic have slowed during the past two-tothree years.</a:t>
            </a:r>
          </a:p>
          <a:p>
            <a:pPr marL="111125" indent="-111125" algn="just">
              <a:lnSpc>
                <a:spcPct val="150000"/>
              </a:lnSpc>
              <a:spcBef>
                <a:spcPct val="0"/>
              </a:spcBef>
              <a:buFont typeface="Arial" pitchFamily="34" charset="0"/>
              <a:buChar char="•"/>
              <a:defRPr/>
            </a:pPr>
            <a:r>
              <a:rPr sz="1100" smtClean="0">
                <a:solidFill>
                  <a:schemeClr val="tx1"/>
                </a:solidFill>
                <a:latin typeface="+mj-lt"/>
              </a:rPr>
              <a:t>Early research has </a:t>
            </a:r>
            <a:r>
              <a:rPr sz="1100" b="1" smtClean="0">
                <a:solidFill>
                  <a:schemeClr val="tx1"/>
                </a:solidFill>
                <a:latin typeface="+mj-lt"/>
              </a:rPr>
              <a:t>demonstrated the feasibility of DNA computation</a:t>
            </a:r>
            <a:r>
              <a:rPr sz="1100" smtClean="0">
                <a:solidFill>
                  <a:schemeClr val="tx1"/>
                </a:solidFill>
                <a:latin typeface="+mj-lt"/>
              </a:rPr>
              <a:t>, but the challenges for further development are considerable.</a:t>
            </a:r>
          </a:p>
          <a:p>
            <a:pPr marL="111125" indent="-111125" algn="just">
              <a:lnSpc>
                <a:spcPct val="150000"/>
              </a:lnSpc>
              <a:spcBef>
                <a:spcPct val="0"/>
              </a:spcBef>
              <a:buFont typeface="Arial" pitchFamily="34" charset="0"/>
              <a:buChar char="•"/>
              <a:defRPr/>
            </a:pPr>
            <a:r>
              <a:rPr sz="1100" b="1" smtClean="0">
                <a:solidFill>
                  <a:schemeClr val="tx1"/>
                </a:solidFill>
                <a:latin typeface="+mj-lt"/>
              </a:rPr>
              <a:t>Commercialization will require standards </a:t>
            </a:r>
            <a:r>
              <a:rPr sz="1100" smtClean="0">
                <a:solidFill>
                  <a:schemeClr val="tx1"/>
                </a:solidFill>
                <a:latin typeface="+mj-lt"/>
              </a:rPr>
              <a:t>totally lacking in DNA computation for representing and encoding data, for example, inputting and outputting data.</a:t>
            </a:r>
          </a:p>
          <a:p>
            <a:pPr marL="111125" indent="-111125" algn="just">
              <a:lnSpc>
                <a:spcPct val="150000"/>
              </a:lnSpc>
              <a:spcBef>
                <a:spcPct val="0"/>
              </a:spcBef>
              <a:buFont typeface="Arial" pitchFamily="34" charset="0"/>
              <a:buChar char="•"/>
              <a:defRPr/>
            </a:pPr>
            <a:r>
              <a:rPr sz="1100" smtClean="0">
                <a:solidFill>
                  <a:schemeClr val="tx1"/>
                </a:solidFill>
                <a:latin typeface="+mj-lt"/>
              </a:rPr>
              <a:t>There are also </a:t>
            </a:r>
            <a:r>
              <a:rPr sz="1100" b="1" smtClean="0">
                <a:solidFill>
                  <a:schemeClr val="tx1"/>
                </a:solidFill>
                <a:latin typeface="+mj-lt"/>
              </a:rPr>
              <a:t>unanswered questions about the scalability and repeatability </a:t>
            </a:r>
            <a:r>
              <a:rPr sz="1100" smtClean="0">
                <a:solidFill>
                  <a:schemeClr val="tx1"/>
                </a:solidFill>
                <a:latin typeface="+mj-lt"/>
              </a:rPr>
              <a:t>of computations over a range of temperatures and other variables.</a:t>
            </a:r>
          </a:p>
          <a:p>
            <a:pPr marL="111125" indent="-111125" algn="just">
              <a:lnSpc>
                <a:spcPct val="150000"/>
              </a:lnSpc>
              <a:spcBef>
                <a:spcPct val="0"/>
              </a:spcBef>
              <a:buFont typeface="Arial" pitchFamily="34" charset="0"/>
              <a:buChar char="•"/>
              <a:defRPr/>
            </a:pPr>
            <a:r>
              <a:rPr sz="1100" smtClean="0">
                <a:solidFill>
                  <a:schemeClr val="tx1"/>
                </a:solidFill>
                <a:latin typeface="+mj-lt"/>
              </a:rPr>
              <a:t>In addition to these basic challenges, the </a:t>
            </a:r>
            <a:r>
              <a:rPr sz="1100" b="1" smtClean="0">
                <a:solidFill>
                  <a:schemeClr val="tx1"/>
                </a:solidFill>
                <a:latin typeface="+mj-lt"/>
              </a:rPr>
              <a:t>technology will require a new hardware and software infrastructure, </a:t>
            </a:r>
            <a:r>
              <a:rPr sz="1100" smtClean="0">
                <a:solidFill>
                  <a:schemeClr val="tx1"/>
                </a:solidFill>
                <a:latin typeface="+mj-lt"/>
              </a:rPr>
              <a:t>which is clearly a </a:t>
            </a:r>
            <a:r>
              <a:rPr sz="1100" b="1" smtClean="0">
                <a:solidFill>
                  <a:schemeClr val="tx1"/>
                </a:solidFill>
                <a:latin typeface="+mj-lt"/>
              </a:rPr>
              <a:t>huge barrier to adoption.</a:t>
            </a:r>
          </a:p>
        </p:txBody>
      </p:sp>
      <p:sp>
        <p:nvSpPr>
          <p:cNvPr id="31747" name="AutoShape 4"/>
          <p:cNvSpPr>
            <a:spLocks noChangeArrowheads="1"/>
          </p:cNvSpPr>
          <p:nvPr/>
        </p:nvSpPr>
        <p:spPr bwMode="auto">
          <a:xfrm>
            <a:off x="2112963" y="1366838"/>
            <a:ext cx="1244600" cy="469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48" name="AutoShape 5"/>
          <p:cNvSpPr>
            <a:spLocks noChangeArrowheads="1"/>
          </p:cNvSpPr>
          <p:nvPr/>
        </p:nvSpPr>
        <p:spPr bwMode="auto">
          <a:xfrm>
            <a:off x="158750" y="1054100"/>
            <a:ext cx="1892300" cy="868363"/>
          </a:xfrm>
          <a:prstGeom prst="roundRect">
            <a:avLst>
              <a:gd name="adj" fmla="val 16667"/>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DNA Logic</a:t>
            </a:r>
            <a:endParaRPr lang="en-US" sz="1600" b="1" dirty="0">
              <a:solidFill>
                <a:schemeClr val="bg1"/>
              </a:solidFill>
              <a:latin typeface="+mj-lt"/>
            </a:endParaRPr>
          </a:p>
        </p:txBody>
      </p:sp>
      <p:sp>
        <p:nvSpPr>
          <p:cNvPr id="31750" name="AutoShape 7"/>
          <p:cNvSpPr>
            <a:spLocks noChangeArrowheads="1"/>
          </p:cNvSpPr>
          <p:nvPr/>
        </p:nvSpPr>
        <p:spPr bwMode="auto">
          <a:xfrm rot="5400000">
            <a:off x="632619" y="2105819"/>
            <a:ext cx="822325" cy="5127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51" name="AutoShape 8"/>
          <p:cNvSpPr>
            <a:spLocks noChangeArrowheads="1"/>
          </p:cNvSpPr>
          <p:nvPr/>
        </p:nvSpPr>
        <p:spPr bwMode="auto">
          <a:xfrm>
            <a:off x="238125" y="6172200"/>
            <a:ext cx="8448675" cy="6096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Potential for very high computing performance — within a small physical space and with extremely low energy requirements.</a:t>
            </a:r>
          </a:p>
          <a:p>
            <a:pPr algn="just">
              <a:defRPr/>
            </a:pPr>
            <a:r>
              <a:rPr lang="en-US" sz="1200" b="1" dirty="0" smtClean="0">
                <a:latin typeface="+mj-lt"/>
              </a:rPr>
              <a:t>Gartner Rating- </a:t>
            </a:r>
            <a:r>
              <a:rPr lang="en-US" sz="1200" b="1" i="1" dirty="0" smtClean="0">
                <a:latin typeface="+mj-lt"/>
              </a:rPr>
              <a:t>Benefit Rating: Transformational;  Market Penetration: Less than 1% of target audience</a:t>
            </a:r>
            <a:endParaRPr lang="en-US" sz="1200" b="1" i="1" dirty="0">
              <a:latin typeface="+mj-lt"/>
            </a:endParaRP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a:t>
            </a:r>
            <a:r>
              <a:rPr lang="en-US" dirty="0" smtClean="0">
                <a:solidFill>
                  <a:schemeClr val="bg1"/>
                </a:solidFill>
                <a:latin typeface="Myriad Pro"/>
                <a:ea typeface="+mj-ea"/>
                <a:cs typeface="+mj-cs"/>
              </a:rPr>
              <a:t>On The Rise</a:t>
            </a:r>
            <a:endParaRPr lang="en-US" dirty="0">
              <a:solidFill>
                <a:schemeClr val="bg1"/>
              </a:solidFill>
              <a:latin typeface="Myriad Pro"/>
              <a:ea typeface="+mj-ea"/>
              <a:cs typeface="+mj-cs"/>
            </a:endParaRPr>
          </a:p>
        </p:txBody>
      </p:sp>
      <p:sp>
        <p:nvSpPr>
          <p:cNvPr id="11" name="Rectangle 3"/>
          <p:cNvSpPr txBox="1">
            <a:spLocks noChangeArrowheads="1"/>
          </p:cNvSpPr>
          <p:nvPr/>
        </p:nvSpPr>
        <p:spPr bwMode="auto">
          <a:xfrm>
            <a:off x="152400" y="3429000"/>
            <a:ext cx="5641975" cy="23622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eaLnBrk="0" hangingPunct="0">
              <a:lnSpc>
                <a:spcPct val="150000"/>
              </a:lnSpc>
              <a:buFont typeface="Arial" pitchFamily="34" charset="0"/>
              <a:buChar char="•"/>
              <a:defRPr/>
            </a:pPr>
            <a:r>
              <a:rPr lang="en-US" sz="1100" b="1" dirty="0" smtClean="0">
                <a:latin typeface="+mj-lt"/>
              </a:rPr>
              <a:t>DNA molecular logic- logic. </a:t>
            </a:r>
            <a:r>
              <a:rPr lang="en-US" sz="1100" dirty="0" smtClean="0">
                <a:latin typeface="+mj-lt"/>
              </a:rPr>
              <a:t>These are logic operations, based on the properties of DNA molecules for storage and processing (we are focusing on logic rather than storage). Logic functions are formed from the binding of DNA molecules in various combinations. For example, a DNA "AND“ gate would chemically join two separate DNA codes in an end-to-end string. Logical "OR" and other functions are also possible.</a:t>
            </a:r>
          </a:p>
          <a:p>
            <a:pPr marL="111125" indent="-111125" algn="just" eaLnBrk="0" hangingPunct="0">
              <a:lnSpc>
                <a:spcPct val="150000"/>
              </a:lnSpc>
              <a:buFont typeface="Arial" pitchFamily="34" charset="0"/>
              <a:buChar char="•"/>
              <a:defRPr/>
            </a:pPr>
            <a:r>
              <a:rPr lang="en-US" sz="1100" b="1" dirty="0" smtClean="0">
                <a:latin typeface="+mj-lt"/>
              </a:rPr>
              <a:t>DNA-based biologic computing- </a:t>
            </a:r>
            <a:r>
              <a:rPr lang="en-US" sz="1100" dirty="0" smtClean="0">
                <a:latin typeface="+mj-lt"/>
              </a:rPr>
              <a:t>This uses the properties of simple living organisms to respond to various stimuli, such as light, electric charge and pressure. The organisms may be purely biological or a living silicon hybrid. This form of computing raises significant ethical issues that will impact on the timing and direction of future development</a:t>
            </a:r>
            <a:endParaRPr kumimoji="0" lang="en-US" sz="1100" i="0" u="none" strike="noStrike" kern="1200" cap="none" spc="0" normalizeH="0" baseline="0" noProof="0" dirty="0" smtClean="0">
              <a:ln>
                <a:noFill/>
              </a:ln>
              <a:solidFill>
                <a:schemeClr val="tx1"/>
              </a:solidFill>
              <a:effectLst/>
              <a:uLnTx/>
              <a:uFillTx/>
              <a:latin typeface="+mj-lt"/>
              <a:ea typeface="+mn-ea"/>
              <a:cs typeface="+mn-cs"/>
            </a:endParaRPr>
          </a:p>
        </p:txBody>
      </p:sp>
      <p:pic>
        <p:nvPicPr>
          <p:cNvPr id="9" name="Picture 8" descr="dna_500.jpg"/>
          <p:cNvPicPr>
            <a:picLocks noChangeAspect="1"/>
          </p:cNvPicPr>
          <p:nvPr/>
        </p:nvPicPr>
        <p:blipFill>
          <a:blip r:embed="rId3" cstate="print"/>
          <a:stretch>
            <a:fillRect/>
          </a:stretch>
        </p:blipFill>
        <p:spPr>
          <a:xfrm>
            <a:off x="6248400" y="3962400"/>
            <a:ext cx="2457450" cy="1597343"/>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3352800" y="838200"/>
            <a:ext cx="5565775" cy="244475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a:lnSpc>
                <a:spcPct val="150000"/>
              </a:lnSpc>
              <a:spcBef>
                <a:spcPct val="0"/>
              </a:spcBef>
              <a:buFont typeface="Arial" pitchFamily="34" charset="0"/>
              <a:buChar char="•"/>
              <a:defRPr/>
            </a:pPr>
            <a:r>
              <a:rPr sz="1100" smtClean="0">
                <a:solidFill>
                  <a:schemeClr val="tx1"/>
                </a:solidFill>
                <a:latin typeface="+mj-lt"/>
              </a:rPr>
              <a:t>Displays are an essential part of </a:t>
            </a:r>
            <a:r>
              <a:rPr sz="1100" b="1" smtClean="0">
                <a:solidFill>
                  <a:schemeClr val="tx1"/>
                </a:solidFill>
                <a:latin typeface="+mj-lt"/>
              </a:rPr>
              <a:t>the user experience for mobile devices and smartphones</a:t>
            </a:r>
            <a:r>
              <a:rPr sz="1100" smtClean="0">
                <a:solidFill>
                  <a:schemeClr val="tx1"/>
                </a:solidFill>
                <a:latin typeface="+mj-lt"/>
              </a:rPr>
              <a:t>. As video, Web browsing, gaming and navigation applications become more sophisticated on mobile phones, display performance considerations play a key role, especially related to the </a:t>
            </a:r>
            <a:r>
              <a:rPr sz="1100" b="1" smtClean="0">
                <a:solidFill>
                  <a:schemeClr val="tx1"/>
                </a:solidFill>
                <a:latin typeface="+mj-lt"/>
              </a:rPr>
              <a:t>high demands they place on the battery</a:t>
            </a:r>
            <a:r>
              <a:rPr sz="1100" smtClean="0">
                <a:solidFill>
                  <a:schemeClr val="tx1"/>
                </a:solidFill>
                <a:latin typeface="+mj-lt"/>
              </a:rPr>
              <a:t>.</a:t>
            </a:r>
          </a:p>
          <a:p>
            <a:pPr marL="111125" indent="-111125" algn="just">
              <a:lnSpc>
                <a:spcPct val="150000"/>
              </a:lnSpc>
              <a:spcBef>
                <a:spcPct val="0"/>
              </a:spcBef>
              <a:buFont typeface="Arial" pitchFamily="34" charset="0"/>
              <a:buChar char="•"/>
              <a:defRPr/>
            </a:pPr>
            <a:r>
              <a:rPr sz="1100" smtClean="0">
                <a:solidFill>
                  <a:schemeClr val="tx1"/>
                </a:solidFill>
                <a:latin typeface="+mj-lt"/>
              </a:rPr>
              <a:t>Quantum-dot-based displays </a:t>
            </a:r>
            <a:r>
              <a:rPr sz="1100" b="1" smtClean="0">
                <a:solidFill>
                  <a:schemeClr val="tx1"/>
                </a:solidFill>
                <a:latin typeface="+mj-lt"/>
              </a:rPr>
              <a:t>promise key advantages over existing display technologies </a:t>
            </a:r>
            <a:r>
              <a:rPr sz="1100" smtClean="0">
                <a:solidFill>
                  <a:schemeClr val="tx1"/>
                </a:solidFill>
                <a:latin typeface="+mj-lt"/>
              </a:rPr>
              <a:t>(such as LCDs and OLEDs), with improved power consumption over LCDs, better color rendering and more flexible manufacturing processes. </a:t>
            </a:r>
            <a:r>
              <a:rPr sz="1100" b="1" smtClean="0">
                <a:solidFill>
                  <a:schemeClr val="tx1"/>
                </a:solidFill>
                <a:latin typeface="+mj-lt"/>
              </a:rPr>
              <a:t>Research and development </a:t>
            </a:r>
            <a:r>
              <a:rPr sz="1100" smtClean="0">
                <a:solidFill>
                  <a:schemeClr val="tx1"/>
                </a:solidFill>
                <a:latin typeface="+mj-lt"/>
              </a:rPr>
              <a:t>into quantum dots is vast and </a:t>
            </a:r>
            <a:r>
              <a:rPr sz="1100" b="1" smtClean="0">
                <a:solidFill>
                  <a:schemeClr val="tx1"/>
                </a:solidFill>
                <a:latin typeface="+mj-lt"/>
              </a:rPr>
              <a:t>companies have developed some commercial quantum dot solutions, mostly around LEDs, lighting and security applications.</a:t>
            </a:r>
          </a:p>
        </p:txBody>
      </p:sp>
      <p:sp>
        <p:nvSpPr>
          <p:cNvPr id="31747" name="AutoShape 4"/>
          <p:cNvSpPr>
            <a:spLocks noChangeArrowheads="1"/>
          </p:cNvSpPr>
          <p:nvPr/>
        </p:nvSpPr>
        <p:spPr bwMode="auto">
          <a:xfrm>
            <a:off x="2112963" y="1219200"/>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48" name="AutoShape 5"/>
          <p:cNvSpPr>
            <a:spLocks noChangeArrowheads="1"/>
          </p:cNvSpPr>
          <p:nvPr/>
        </p:nvSpPr>
        <p:spPr bwMode="auto">
          <a:xfrm>
            <a:off x="158750" y="1054100"/>
            <a:ext cx="1892300" cy="868363"/>
          </a:xfrm>
          <a:prstGeom prst="roundRect">
            <a:avLst>
              <a:gd name="adj" fmla="val 16667"/>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Quantum Dot Displays</a:t>
            </a:r>
            <a:endParaRPr lang="en-US" sz="1600" b="1" dirty="0">
              <a:solidFill>
                <a:schemeClr val="bg1"/>
              </a:solidFill>
              <a:latin typeface="+mj-lt"/>
            </a:endParaRPr>
          </a:p>
        </p:txBody>
      </p:sp>
      <p:sp>
        <p:nvSpPr>
          <p:cNvPr id="31750" name="AutoShape 7"/>
          <p:cNvSpPr>
            <a:spLocks noChangeArrowheads="1"/>
          </p:cNvSpPr>
          <p:nvPr/>
        </p:nvSpPr>
        <p:spPr bwMode="auto">
          <a:xfrm rot="5400000">
            <a:off x="431482" y="2393314"/>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51" name="AutoShape 8"/>
          <p:cNvSpPr>
            <a:spLocks noChangeArrowheads="1"/>
          </p:cNvSpPr>
          <p:nvPr/>
        </p:nvSpPr>
        <p:spPr bwMode="auto">
          <a:xfrm>
            <a:off x="238125" y="6172200"/>
            <a:ext cx="8448675" cy="6096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Device vendors exploring in this area to identify future opportunities to use quantum dot applications to improve existing display technologies. Gartner Rating- </a:t>
            </a:r>
            <a:r>
              <a:rPr lang="en-US" sz="1200" b="1" i="1" dirty="0" smtClean="0">
                <a:latin typeface="+mj-lt"/>
              </a:rPr>
              <a:t>Benefit Rating: Moderate;  Market Penetration: Less than 1% of target audience</a:t>
            </a:r>
            <a:endParaRPr lang="en-US" sz="1200" b="1" i="1" dirty="0">
              <a:latin typeface="+mj-lt"/>
            </a:endParaRP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a:t>
            </a:r>
            <a:r>
              <a:rPr lang="en-US" dirty="0" smtClean="0">
                <a:solidFill>
                  <a:schemeClr val="bg1"/>
                </a:solidFill>
                <a:latin typeface="Myriad Pro"/>
                <a:ea typeface="+mj-ea"/>
                <a:cs typeface="+mj-cs"/>
              </a:rPr>
              <a:t>On The Rise</a:t>
            </a:r>
            <a:endParaRPr lang="en-US" dirty="0">
              <a:solidFill>
                <a:schemeClr val="bg1"/>
              </a:solidFill>
              <a:latin typeface="Myriad Pro"/>
              <a:ea typeface="+mj-ea"/>
              <a:cs typeface="+mj-cs"/>
            </a:endParaRPr>
          </a:p>
        </p:txBody>
      </p:sp>
      <p:sp>
        <p:nvSpPr>
          <p:cNvPr id="11" name="Rectangle 3"/>
          <p:cNvSpPr txBox="1">
            <a:spLocks noChangeArrowheads="1"/>
          </p:cNvSpPr>
          <p:nvPr/>
        </p:nvSpPr>
        <p:spPr bwMode="auto">
          <a:xfrm>
            <a:off x="152400" y="3810000"/>
            <a:ext cx="5641975" cy="19812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eaLnBrk="0" hangingPunct="0">
              <a:lnSpc>
                <a:spcPct val="150000"/>
              </a:lnSpc>
              <a:buFont typeface="Arial" pitchFamily="34" charset="0"/>
              <a:buChar char="•"/>
              <a:defRPr/>
            </a:pPr>
            <a:r>
              <a:rPr lang="en-US" sz="1100" dirty="0" smtClean="0">
                <a:latin typeface="+mj-lt"/>
              </a:rPr>
              <a:t>Quantum dots are </a:t>
            </a:r>
            <a:r>
              <a:rPr lang="en-US" sz="1100" b="1" dirty="0" err="1" smtClean="0">
                <a:latin typeface="+mj-lt"/>
              </a:rPr>
              <a:t>nanocrystals</a:t>
            </a:r>
            <a:r>
              <a:rPr lang="en-US" sz="1100" b="1" dirty="0" smtClean="0">
                <a:latin typeface="+mj-lt"/>
              </a:rPr>
              <a:t> made from types of semiconductors </a:t>
            </a:r>
            <a:r>
              <a:rPr lang="en-US" sz="1100" dirty="0" smtClean="0">
                <a:latin typeface="+mj-lt"/>
              </a:rPr>
              <a:t>that </a:t>
            </a:r>
            <a:r>
              <a:rPr lang="en-US" sz="1100" b="1" dirty="0" smtClean="0">
                <a:latin typeface="+mj-lt"/>
              </a:rPr>
              <a:t>emit colored light</a:t>
            </a:r>
            <a:r>
              <a:rPr lang="en-US" sz="1100" dirty="0" smtClean="0">
                <a:latin typeface="+mj-lt"/>
              </a:rPr>
              <a:t>. They are very small, with a diameter ranging from two to 10 nanometers. The different colors emitted can be finely tuned by changing the size of the quantum dot and manipulating their chemical composition. They do not require backlights and color filters like LCD displays.</a:t>
            </a:r>
          </a:p>
          <a:p>
            <a:pPr marL="111125" indent="-111125" algn="just" eaLnBrk="0" hangingPunct="0">
              <a:lnSpc>
                <a:spcPct val="150000"/>
              </a:lnSpc>
              <a:buFont typeface="Arial" pitchFamily="34" charset="0"/>
              <a:buChar char="•"/>
              <a:defRPr/>
            </a:pPr>
            <a:r>
              <a:rPr lang="en-US" sz="1100" dirty="0" smtClean="0">
                <a:latin typeface="+mj-lt"/>
              </a:rPr>
              <a:t>When quantum dots are used in existing display technology, such as the LEDs in LCD backlights, </a:t>
            </a:r>
            <a:r>
              <a:rPr lang="en-US" sz="1100" b="1" dirty="0" smtClean="0">
                <a:latin typeface="+mj-lt"/>
              </a:rPr>
              <a:t>they can improve power efficiency by reducing the number of diodes required </a:t>
            </a:r>
            <a:r>
              <a:rPr lang="en-US" sz="1100" dirty="0" smtClean="0">
                <a:latin typeface="+mj-lt"/>
              </a:rPr>
              <a:t>to achieve similar levels of brightness.</a:t>
            </a:r>
            <a:endParaRPr kumimoji="0" lang="en-US" sz="1100" i="0" u="none" strike="noStrike" kern="1200" cap="none" spc="0" normalizeH="0" baseline="0" noProof="0" dirty="0" smtClean="0">
              <a:ln>
                <a:noFill/>
              </a:ln>
              <a:solidFill>
                <a:schemeClr val="tx1"/>
              </a:solidFill>
              <a:effectLst/>
              <a:uLnTx/>
              <a:uFillTx/>
              <a:latin typeface="+mj-lt"/>
              <a:ea typeface="+mn-ea"/>
              <a:cs typeface="+mn-cs"/>
            </a:endParaRPr>
          </a:p>
        </p:txBody>
      </p:sp>
      <p:pic>
        <p:nvPicPr>
          <p:cNvPr id="9" name="Picture 8" descr="samsung-lcd-tv-.jpg"/>
          <p:cNvPicPr>
            <a:picLocks noChangeAspect="1"/>
          </p:cNvPicPr>
          <p:nvPr/>
        </p:nvPicPr>
        <p:blipFill>
          <a:blip r:embed="rId3" cstate="print"/>
          <a:srcRect r="3333" b="5556"/>
          <a:stretch>
            <a:fillRect/>
          </a:stretch>
        </p:blipFill>
        <p:spPr>
          <a:xfrm>
            <a:off x="5943600" y="3733800"/>
            <a:ext cx="2819400" cy="2065940"/>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3352800" y="838200"/>
            <a:ext cx="5565775" cy="28194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a:lnSpc>
                <a:spcPct val="150000"/>
              </a:lnSpc>
              <a:spcBef>
                <a:spcPct val="0"/>
              </a:spcBef>
              <a:buFont typeface="Arial" pitchFamily="34" charset="0"/>
              <a:buChar char="•"/>
              <a:defRPr/>
            </a:pPr>
            <a:r>
              <a:rPr sz="1100" smtClean="0">
                <a:solidFill>
                  <a:schemeClr val="tx1"/>
                </a:solidFill>
                <a:latin typeface="+mj-lt"/>
              </a:rPr>
              <a:t>Cognitive radio </a:t>
            </a:r>
            <a:r>
              <a:rPr sz="1100" b="1" smtClean="0">
                <a:solidFill>
                  <a:schemeClr val="tx1"/>
                </a:solidFill>
                <a:latin typeface="+mj-lt"/>
              </a:rPr>
              <a:t>needs to be adopted by the entire system </a:t>
            </a:r>
            <a:r>
              <a:rPr sz="1100" smtClean="0">
                <a:solidFill>
                  <a:schemeClr val="tx1"/>
                </a:solidFill>
                <a:latin typeface="+mj-lt"/>
              </a:rPr>
              <a:t>(infrastructure and handsets) at the same time.</a:t>
            </a:r>
          </a:p>
          <a:p>
            <a:pPr marL="111125" indent="-111125" algn="just">
              <a:lnSpc>
                <a:spcPct val="150000"/>
              </a:lnSpc>
              <a:spcBef>
                <a:spcPct val="0"/>
              </a:spcBef>
              <a:buFont typeface="Arial" pitchFamily="34" charset="0"/>
              <a:buChar char="•"/>
              <a:defRPr/>
            </a:pPr>
            <a:r>
              <a:rPr sz="1100" b="1" smtClean="0">
                <a:solidFill>
                  <a:schemeClr val="tx1"/>
                </a:solidFill>
                <a:latin typeface="+mj-lt"/>
              </a:rPr>
              <a:t>Hardware and software architecture of handset devices</a:t>
            </a:r>
            <a:r>
              <a:rPr sz="1100" smtClean="0">
                <a:solidFill>
                  <a:schemeClr val="tx1"/>
                </a:solidFill>
                <a:latin typeface="+mj-lt"/>
              </a:rPr>
              <a:t>. These </a:t>
            </a:r>
            <a:r>
              <a:rPr sz="1100" b="1" smtClean="0">
                <a:solidFill>
                  <a:schemeClr val="tx1"/>
                </a:solidFill>
                <a:latin typeface="+mj-lt"/>
              </a:rPr>
              <a:t>require relatively highperformance digital signal processing technology </a:t>
            </a:r>
            <a:r>
              <a:rPr sz="1100" smtClean="0">
                <a:solidFill>
                  <a:schemeClr val="tx1"/>
                </a:solidFill>
                <a:latin typeface="+mj-lt"/>
              </a:rPr>
              <a:t>with the added complexity of reconfigurable capabilities. Such technology typically consumes too much power for handsets.</a:t>
            </a:r>
          </a:p>
          <a:p>
            <a:pPr marL="111125" indent="-111125" algn="just">
              <a:lnSpc>
                <a:spcPct val="150000"/>
              </a:lnSpc>
              <a:spcBef>
                <a:spcPct val="0"/>
              </a:spcBef>
              <a:buFont typeface="Arial" pitchFamily="34" charset="0"/>
              <a:buChar char="•"/>
              <a:defRPr/>
            </a:pPr>
            <a:r>
              <a:rPr sz="1100" b="1" smtClean="0">
                <a:solidFill>
                  <a:schemeClr val="tx1"/>
                </a:solidFill>
                <a:latin typeface="+mj-lt"/>
              </a:rPr>
              <a:t>Design of the polling and exploration </a:t>
            </a:r>
            <a:r>
              <a:rPr sz="1100" smtClean="0">
                <a:solidFill>
                  <a:schemeClr val="tx1"/>
                </a:solidFill>
                <a:latin typeface="+mj-lt"/>
              </a:rPr>
              <a:t>scheme among neighboring devices. It </a:t>
            </a:r>
            <a:r>
              <a:rPr sz="1100" b="1" smtClean="0">
                <a:solidFill>
                  <a:schemeClr val="tx1"/>
                </a:solidFill>
                <a:latin typeface="+mj-lt"/>
              </a:rPr>
              <a:t>requires a solution that does not consume more bandwidth than is saved </a:t>
            </a:r>
            <a:r>
              <a:rPr sz="1100" smtClean="0">
                <a:solidFill>
                  <a:schemeClr val="tx1"/>
                </a:solidFill>
                <a:latin typeface="+mj-lt"/>
              </a:rPr>
              <a:t>through the use of cognitive radio. The IEEE is active in the early stages of this work.</a:t>
            </a:r>
          </a:p>
          <a:p>
            <a:pPr marL="111125" indent="-111125" algn="just">
              <a:lnSpc>
                <a:spcPct val="150000"/>
              </a:lnSpc>
              <a:spcBef>
                <a:spcPct val="0"/>
              </a:spcBef>
              <a:buFont typeface="Arial" pitchFamily="34" charset="0"/>
              <a:buChar char="•"/>
              <a:defRPr/>
            </a:pPr>
            <a:r>
              <a:rPr sz="1100" b="1" smtClean="0">
                <a:solidFill>
                  <a:schemeClr val="tx1"/>
                </a:solidFill>
                <a:latin typeface="+mj-lt"/>
              </a:rPr>
              <a:t>Legislation and regulation</a:t>
            </a:r>
            <a:r>
              <a:rPr sz="1100" smtClean="0">
                <a:solidFill>
                  <a:schemeClr val="tx1"/>
                </a:solidFill>
                <a:latin typeface="+mj-lt"/>
              </a:rPr>
              <a:t>. New s</a:t>
            </a:r>
            <a:r>
              <a:rPr sz="1100" b="1" smtClean="0">
                <a:solidFill>
                  <a:schemeClr val="tx1"/>
                </a:solidFill>
                <a:latin typeface="+mj-lt"/>
              </a:rPr>
              <a:t>chemes need to be devised for the allocation an licensing of spectrum. </a:t>
            </a:r>
            <a:endParaRPr sz="1100" smtClean="0">
              <a:solidFill>
                <a:schemeClr val="tx1"/>
              </a:solidFill>
              <a:latin typeface="+mj-lt"/>
            </a:endParaRPr>
          </a:p>
        </p:txBody>
      </p:sp>
      <p:sp>
        <p:nvSpPr>
          <p:cNvPr id="31747" name="AutoShape 4"/>
          <p:cNvSpPr>
            <a:spLocks noChangeArrowheads="1"/>
          </p:cNvSpPr>
          <p:nvPr/>
        </p:nvSpPr>
        <p:spPr bwMode="auto">
          <a:xfrm>
            <a:off x="2112963" y="1219200"/>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48" name="AutoShape 5"/>
          <p:cNvSpPr>
            <a:spLocks noChangeArrowheads="1"/>
          </p:cNvSpPr>
          <p:nvPr/>
        </p:nvSpPr>
        <p:spPr bwMode="auto">
          <a:xfrm>
            <a:off x="158750" y="1054100"/>
            <a:ext cx="1892300" cy="868363"/>
          </a:xfrm>
          <a:prstGeom prst="roundRect">
            <a:avLst>
              <a:gd name="adj" fmla="val 16667"/>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Cognitive Radio</a:t>
            </a:r>
            <a:endParaRPr lang="en-US" sz="1600" b="1" dirty="0">
              <a:solidFill>
                <a:schemeClr val="bg1"/>
              </a:solidFill>
              <a:latin typeface="+mj-lt"/>
            </a:endParaRPr>
          </a:p>
        </p:txBody>
      </p:sp>
      <p:sp>
        <p:nvSpPr>
          <p:cNvPr id="31750" name="AutoShape 7"/>
          <p:cNvSpPr>
            <a:spLocks noChangeArrowheads="1"/>
          </p:cNvSpPr>
          <p:nvPr/>
        </p:nvSpPr>
        <p:spPr bwMode="auto">
          <a:xfrm rot="5400000">
            <a:off x="431482" y="2393314"/>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51" name="AutoShape 8"/>
          <p:cNvSpPr>
            <a:spLocks noChangeArrowheads="1"/>
          </p:cNvSpPr>
          <p:nvPr/>
        </p:nvSpPr>
        <p:spPr bwMode="auto">
          <a:xfrm>
            <a:off x="238125" y="6172200"/>
            <a:ext cx="8448675" cy="6096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End-users will benefit from a seamless wireless experience as it will become more unlikely for them to ever completely be out of radio coverage. </a:t>
            </a:r>
          </a:p>
          <a:p>
            <a:pPr algn="just">
              <a:defRPr/>
            </a:pPr>
            <a:r>
              <a:rPr lang="en-US" sz="1200" b="1" dirty="0" smtClean="0">
                <a:latin typeface="+mj-lt"/>
              </a:rPr>
              <a:t>Gartner Rating- </a:t>
            </a:r>
            <a:r>
              <a:rPr lang="en-US" sz="1200" b="1" i="1" dirty="0" smtClean="0">
                <a:latin typeface="+mj-lt"/>
              </a:rPr>
              <a:t>Benefit Rating: High;  Market Penetration: Less than 1% of target audience</a:t>
            </a:r>
            <a:endParaRPr lang="en-US" sz="1200" b="1" i="1" dirty="0">
              <a:latin typeface="+mj-lt"/>
            </a:endParaRP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a:t>
            </a:r>
            <a:r>
              <a:rPr lang="en-US" dirty="0" smtClean="0">
                <a:solidFill>
                  <a:schemeClr val="bg1"/>
                </a:solidFill>
                <a:latin typeface="Myriad Pro"/>
                <a:ea typeface="+mj-ea"/>
                <a:cs typeface="+mj-cs"/>
              </a:rPr>
              <a:t>On The Rise</a:t>
            </a:r>
            <a:endParaRPr lang="en-US" dirty="0">
              <a:solidFill>
                <a:schemeClr val="bg1"/>
              </a:solidFill>
              <a:latin typeface="Myriad Pro"/>
              <a:ea typeface="+mj-ea"/>
              <a:cs typeface="+mj-cs"/>
            </a:endParaRPr>
          </a:p>
        </p:txBody>
      </p:sp>
      <p:sp>
        <p:nvSpPr>
          <p:cNvPr id="11" name="Rectangle 3"/>
          <p:cNvSpPr txBox="1">
            <a:spLocks noChangeArrowheads="1"/>
          </p:cNvSpPr>
          <p:nvPr/>
        </p:nvSpPr>
        <p:spPr bwMode="auto">
          <a:xfrm>
            <a:off x="152400" y="3810000"/>
            <a:ext cx="5641975" cy="2209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eaLnBrk="0" hangingPunct="0">
              <a:lnSpc>
                <a:spcPct val="150000"/>
              </a:lnSpc>
              <a:buFont typeface="Arial" pitchFamily="34" charset="0"/>
              <a:buChar char="•"/>
              <a:defRPr/>
            </a:pPr>
            <a:r>
              <a:rPr lang="en-US" sz="1100" dirty="0" smtClean="0">
                <a:latin typeface="+mj-lt"/>
              </a:rPr>
              <a:t>Cognitive radio </a:t>
            </a:r>
            <a:r>
              <a:rPr lang="en-US" sz="1100" b="1" dirty="0" smtClean="0">
                <a:latin typeface="+mj-lt"/>
              </a:rPr>
              <a:t>dynamically identifies how spectrum is being used and chooses appropriate frequencies, protocols and modulation </a:t>
            </a:r>
            <a:r>
              <a:rPr lang="en-US" sz="1100" dirty="0" smtClean="0">
                <a:latin typeface="+mj-lt"/>
              </a:rPr>
              <a:t>to coexist with other devices. </a:t>
            </a:r>
          </a:p>
          <a:p>
            <a:pPr marL="111125" indent="-111125" algn="just" eaLnBrk="0" hangingPunct="0">
              <a:lnSpc>
                <a:spcPct val="150000"/>
              </a:lnSpc>
              <a:buFont typeface="Arial" pitchFamily="34" charset="0"/>
              <a:buChar char="•"/>
              <a:defRPr/>
            </a:pPr>
            <a:r>
              <a:rPr lang="en-US" sz="1100" dirty="0" smtClean="0">
                <a:latin typeface="+mj-lt"/>
              </a:rPr>
              <a:t>Cognitive radio </a:t>
            </a:r>
            <a:r>
              <a:rPr lang="en-US" sz="1100" b="1" dirty="0" smtClean="0">
                <a:latin typeface="+mj-lt"/>
              </a:rPr>
              <a:t>gives flexibility of operation </a:t>
            </a:r>
            <a:r>
              <a:rPr lang="en-US" sz="1100" dirty="0" smtClean="0">
                <a:latin typeface="+mj-lt"/>
              </a:rPr>
              <a:t>that goes a long way beyond that offered by software-defined radio (SDR). </a:t>
            </a:r>
          </a:p>
          <a:p>
            <a:pPr marL="111125" indent="-111125" algn="just" eaLnBrk="0" hangingPunct="0">
              <a:lnSpc>
                <a:spcPct val="150000"/>
              </a:lnSpc>
              <a:buFont typeface="Arial" pitchFamily="34" charset="0"/>
              <a:buChar char="•"/>
              <a:defRPr/>
            </a:pPr>
            <a:r>
              <a:rPr lang="en-US" sz="1100" b="1" dirty="0" smtClean="0">
                <a:latin typeface="+mj-lt"/>
              </a:rPr>
              <a:t>SDR enables wireless devices to switch dynamically </a:t>
            </a:r>
            <a:r>
              <a:rPr lang="en-US" sz="1100" dirty="0" smtClean="0">
                <a:latin typeface="+mj-lt"/>
              </a:rPr>
              <a:t>between protocols and frequencies, and is also a foundation that can be used to build a cognitive radio system. </a:t>
            </a:r>
          </a:p>
          <a:p>
            <a:pPr marL="111125" indent="-111125" algn="just" eaLnBrk="0" hangingPunct="0">
              <a:lnSpc>
                <a:spcPct val="150000"/>
              </a:lnSpc>
              <a:buFont typeface="Arial" pitchFamily="34" charset="0"/>
              <a:buChar char="•"/>
              <a:defRPr/>
            </a:pPr>
            <a:r>
              <a:rPr lang="en-US" sz="1100" b="1" dirty="0" smtClean="0">
                <a:latin typeface="+mj-lt"/>
              </a:rPr>
              <a:t>Cognitive radio is a more sophisticated concept than SDR, </a:t>
            </a:r>
            <a:r>
              <a:rPr lang="en-US" sz="1100" dirty="0" smtClean="0">
                <a:latin typeface="+mj-lt"/>
              </a:rPr>
              <a:t>enabling devices to dynamically negotiate protocol and spectrum use, depending on the needs of these and other devices in the vicinity.</a:t>
            </a:r>
            <a:endParaRPr kumimoji="0" lang="en-US" sz="1100" i="0" u="none" strike="noStrike" kern="1200" cap="none" spc="0" normalizeH="0" baseline="0" noProof="0" dirty="0" smtClean="0">
              <a:ln>
                <a:noFill/>
              </a:ln>
              <a:solidFill>
                <a:schemeClr val="tx1"/>
              </a:solidFill>
              <a:effectLst/>
              <a:uLnTx/>
              <a:uFillTx/>
              <a:latin typeface="+mj-lt"/>
              <a:ea typeface="+mn-ea"/>
              <a:cs typeface="+mn-cs"/>
            </a:endParaRPr>
          </a:p>
        </p:txBody>
      </p:sp>
      <p:pic>
        <p:nvPicPr>
          <p:cNvPr id="12" name="Picture 11" descr="internet-radio.jpg"/>
          <p:cNvPicPr>
            <a:picLocks noChangeAspect="1"/>
          </p:cNvPicPr>
          <p:nvPr/>
        </p:nvPicPr>
        <p:blipFill>
          <a:blip r:embed="rId3" cstate="print"/>
          <a:stretch>
            <a:fillRect/>
          </a:stretch>
        </p:blipFill>
        <p:spPr>
          <a:xfrm>
            <a:off x="6019800" y="3733800"/>
            <a:ext cx="2762250" cy="2209800"/>
          </a:xfrm>
          <a:prstGeom prst="rect">
            <a:avLst/>
          </a:prstGeom>
        </p:spPr>
      </p:pic>
      <p:sp>
        <p:nvSpPr>
          <p:cNvPr id="13"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3352800" y="838200"/>
            <a:ext cx="5565775" cy="28194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a:lnSpc>
                <a:spcPct val="150000"/>
              </a:lnSpc>
              <a:spcBef>
                <a:spcPct val="0"/>
              </a:spcBef>
              <a:buFont typeface="Arial" pitchFamily="34" charset="0"/>
              <a:buChar char="•"/>
              <a:defRPr/>
            </a:pPr>
            <a:r>
              <a:rPr sz="1100" smtClean="0">
                <a:solidFill>
                  <a:schemeClr val="tx1"/>
                </a:solidFill>
                <a:latin typeface="+mj-lt"/>
              </a:rPr>
              <a:t>Terahertz technology </a:t>
            </a:r>
            <a:r>
              <a:rPr sz="1100" b="1" smtClean="0">
                <a:solidFill>
                  <a:schemeClr val="tx1"/>
                </a:solidFill>
                <a:latin typeface="+mj-lt"/>
              </a:rPr>
              <a:t>will develop during the next decade and beyond</a:t>
            </a:r>
            <a:r>
              <a:rPr sz="1100" smtClean="0">
                <a:solidFill>
                  <a:schemeClr val="tx1"/>
                </a:solidFill>
                <a:latin typeface="+mj-lt"/>
              </a:rPr>
              <a:t> as new applications emerge.</a:t>
            </a:r>
          </a:p>
          <a:p>
            <a:pPr marL="111125" indent="-111125" algn="just">
              <a:lnSpc>
                <a:spcPct val="150000"/>
              </a:lnSpc>
              <a:spcBef>
                <a:spcPct val="0"/>
              </a:spcBef>
              <a:buFont typeface="Arial" pitchFamily="34" charset="0"/>
              <a:buChar char="•"/>
              <a:defRPr/>
            </a:pPr>
            <a:r>
              <a:rPr sz="1100" smtClean="0">
                <a:solidFill>
                  <a:schemeClr val="tx1"/>
                </a:solidFill>
                <a:latin typeface="+mj-lt"/>
              </a:rPr>
              <a:t> At this stage of development, the spectroscopy and imaging applications of THz waves are dominating most of the activity, but there is still much interest in communications applications. The areas of focus for THz frequencies are very broad and this encourages research from many institutions and companies.</a:t>
            </a:r>
          </a:p>
          <a:p>
            <a:pPr marL="111125" indent="-111125" algn="just">
              <a:lnSpc>
                <a:spcPct val="150000"/>
              </a:lnSpc>
              <a:spcBef>
                <a:spcPct val="0"/>
              </a:spcBef>
              <a:buFont typeface="Arial" pitchFamily="34" charset="0"/>
              <a:buChar char="•"/>
              <a:defRPr/>
            </a:pPr>
            <a:r>
              <a:rPr sz="1100" smtClean="0">
                <a:solidFill>
                  <a:schemeClr val="tx1"/>
                </a:solidFill>
                <a:latin typeface="+mj-lt"/>
              </a:rPr>
              <a:t>Suitable applicaton- High data rate wireless communication, Identification of fake products, Detection of cancerous cells, Safety and quality control in packaged food, Identification of biological agents</a:t>
            </a:r>
          </a:p>
        </p:txBody>
      </p:sp>
      <p:sp>
        <p:nvSpPr>
          <p:cNvPr id="31747" name="AutoShape 4"/>
          <p:cNvSpPr>
            <a:spLocks noChangeArrowheads="1"/>
          </p:cNvSpPr>
          <p:nvPr/>
        </p:nvSpPr>
        <p:spPr bwMode="auto">
          <a:xfrm>
            <a:off x="2112963" y="1219200"/>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48" name="AutoShape 5"/>
          <p:cNvSpPr>
            <a:spLocks noChangeArrowheads="1"/>
          </p:cNvSpPr>
          <p:nvPr/>
        </p:nvSpPr>
        <p:spPr bwMode="auto">
          <a:xfrm>
            <a:off x="158750" y="1054100"/>
            <a:ext cx="1892300" cy="868363"/>
          </a:xfrm>
          <a:prstGeom prst="roundRect">
            <a:avLst>
              <a:gd name="adj" fmla="val 16667"/>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Terahertz Waves</a:t>
            </a:r>
            <a:endParaRPr lang="en-US" sz="1600" b="1" dirty="0">
              <a:solidFill>
                <a:schemeClr val="bg1"/>
              </a:solidFill>
              <a:latin typeface="+mj-lt"/>
            </a:endParaRPr>
          </a:p>
        </p:txBody>
      </p:sp>
      <p:sp>
        <p:nvSpPr>
          <p:cNvPr id="31750" name="AutoShape 7"/>
          <p:cNvSpPr>
            <a:spLocks noChangeArrowheads="1"/>
          </p:cNvSpPr>
          <p:nvPr/>
        </p:nvSpPr>
        <p:spPr bwMode="auto">
          <a:xfrm rot="5400000">
            <a:off x="431482" y="2393314"/>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51" name="AutoShape 8"/>
          <p:cNvSpPr>
            <a:spLocks noChangeArrowheads="1"/>
          </p:cNvSpPr>
          <p:nvPr/>
        </p:nvSpPr>
        <p:spPr bwMode="auto">
          <a:xfrm>
            <a:off x="238125" y="6172200"/>
            <a:ext cx="8448675" cy="6096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The impact in some areas of business will be very high. Security systems in airports, biological and medical instruments  will be affected by this technology.</a:t>
            </a:r>
          </a:p>
          <a:p>
            <a:pPr algn="just">
              <a:defRPr/>
            </a:pPr>
            <a:r>
              <a:rPr lang="en-US" sz="1200" b="1" dirty="0" smtClean="0">
                <a:latin typeface="+mj-lt"/>
              </a:rPr>
              <a:t>Gartner Rating- </a:t>
            </a:r>
            <a:r>
              <a:rPr lang="en-US" sz="1200" b="1" i="1" dirty="0" smtClean="0">
                <a:latin typeface="+mj-lt"/>
              </a:rPr>
              <a:t>Benefit Rating: Transformational;  Market Penetration: Less than 1% of target audience</a:t>
            </a:r>
            <a:endParaRPr lang="en-US" sz="1200" b="1" i="1" dirty="0">
              <a:latin typeface="+mj-lt"/>
            </a:endParaRP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a:t>
            </a:r>
            <a:r>
              <a:rPr lang="en-US" dirty="0" smtClean="0">
                <a:solidFill>
                  <a:schemeClr val="bg1"/>
                </a:solidFill>
                <a:latin typeface="Myriad Pro"/>
                <a:ea typeface="+mj-ea"/>
                <a:cs typeface="+mj-cs"/>
              </a:rPr>
              <a:t>On The Rise</a:t>
            </a:r>
            <a:endParaRPr lang="en-US" dirty="0">
              <a:solidFill>
                <a:schemeClr val="bg1"/>
              </a:solidFill>
              <a:latin typeface="Myriad Pro"/>
              <a:ea typeface="+mj-ea"/>
              <a:cs typeface="+mj-cs"/>
            </a:endParaRPr>
          </a:p>
        </p:txBody>
      </p:sp>
      <p:sp>
        <p:nvSpPr>
          <p:cNvPr id="11" name="Rectangle 3"/>
          <p:cNvSpPr txBox="1">
            <a:spLocks noChangeArrowheads="1"/>
          </p:cNvSpPr>
          <p:nvPr/>
        </p:nvSpPr>
        <p:spPr bwMode="auto">
          <a:xfrm>
            <a:off x="152400" y="3810000"/>
            <a:ext cx="5641975" cy="2209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eaLnBrk="0" hangingPunct="0">
              <a:lnSpc>
                <a:spcPct val="150000"/>
              </a:lnSpc>
              <a:buFont typeface="Arial" pitchFamily="34" charset="0"/>
              <a:buChar char="•"/>
              <a:defRPr/>
            </a:pPr>
            <a:r>
              <a:rPr lang="en-US" sz="1100" dirty="0" smtClean="0">
                <a:latin typeface="+mj-lt"/>
              </a:rPr>
              <a:t>Terahertz radiation lies in </a:t>
            </a:r>
            <a:r>
              <a:rPr lang="en-US" sz="1100" b="1" dirty="0" smtClean="0">
                <a:latin typeface="+mj-lt"/>
              </a:rPr>
              <a:t>the 300 GHz to 3 THz frequency range</a:t>
            </a:r>
            <a:r>
              <a:rPr lang="en-US" sz="1100" dirty="0" smtClean="0">
                <a:latin typeface="+mj-lt"/>
              </a:rPr>
              <a:t>, above microwaves and below infrared.</a:t>
            </a:r>
          </a:p>
          <a:p>
            <a:pPr marL="111125" indent="-111125" algn="just" eaLnBrk="0" hangingPunct="0">
              <a:lnSpc>
                <a:spcPct val="150000"/>
              </a:lnSpc>
              <a:buFont typeface="Arial" pitchFamily="34" charset="0"/>
              <a:buChar char="•"/>
              <a:defRPr/>
            </a:pPr>
            <a:r>
              <a:rPr lang="en-US" sz="1100" dirty="0" smtClean="0">
                <a:latin typeface="+mj-lt"/>
              </a:rPr>
              <a:t>This </a:t>
            </a:r>
            <a:r>
              <a:rPr lang="en-US" sz="1100" b="1" dirty="0" smtClean="0">
                <a:latin typeface="+mj-lt"/>
              </a:rPr>
              <a:t>part of the spectrum is currently unlicensed and is available for wide bandwidth/high data rate communication.</a:t>
            </a:r>
            <a:endParaRPr kumimoji="0" lang="en-US" sz="1100" b="1" i="0" u="none" strike="noStrike" kern="1200" cap="none" spc="0" normalizeH="0" baseline="0" noProof="0" dirty="0" smtClean="0">
              <a:ln>
                <a:noFill/>
              </a:ln>
              <a:solidFill>
                <a:schemeClr val="tx1"/>
              </a:solidFill>
              <a:effectLst/>
              <a:uLnTx/>
              <a:uFillTx/>
              <a:latin typeface="+mj-lt"/>
              <a:ea typeface="+mn-ea"/>
              <a:cs typeface="+mn-cs"/>
            </a:endParaRPr>
          </a:p>
        </p:txBody>
      </p:sp>
      <p:pic>
        <p:nvPicPr>
          <p:cNvPr id="9" name="Picture 8" descr="transmission-tower-antenna-clip-art.jpg"/>
          <p:cNvPicPr>
            <a:picLocks noChangeAspect="1"/>
          </p:cNvPicPr>
          <p:nvPr/>
        </p:nvPicPr>
        <p:blipFill>
          <a:blip r:embed="rId3" cstate="print"/>
          <a:stretch>
            <a:fillRect/>
          </a:stretch>
        </p:blipFill>
        <p:spPr>
          <a:xfrm>
            <a:off x="6400800" y="3886200"/>
            <a:ext cx="1659121" cy="1947863"/>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3352800" y="838200"/>
            <a:ext cx="5565775" cy="23622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a:lnSpc>
                <a:spcPct val="150000"/>
              </a:lnSpc>
              <a:spcBef>
                <a:spcPct val="0"/>
              </a:spcBef>
              <a:buFont typeface="Arial" pitchFamily="34" charset="0"/>
              <a:buChar char="•"/>
              <a:defRPr/>
            </a:pPr>
            <a:r>
              <a:rPr sz="1100" b="1" smtClean="0">
                <a:solidFill>
                  <a:schemeClr val="tx1"/>
                </a:solidFill>
                <a:latin typeface="+mj-lt"/>
              </a:rPr>
              <a:t>HP and Hynix entered into a joint development agreement in August 2010</a:t>
            </a:r>
            <a:r>
              <a:rPr sz="1100" smtClean="0">
                <a:solidFill>
                  <a:schemeClr val="tx1"/>
                </a:solidFill>
                <a:latin typeface="+mj-lt"/>
              </a:rPr>
              <a:t> that is likely to accelerate the emergence of viable devices.</a:t>
            </a:r>
          </a:p>
          <a:p>
            <a:pPr marL="111125" indent="-111125" algn="just">
              <a:lnSpc>
                <a:spcPct val="150000"/>
              </a:lnSpc>
              <a:spcBef>
                <a:spcPct val="0"/>
              </a:spcBef>
              <a:buFont typeface="Arial" pitchFamily="34" charset="0"/>
              <a:buChar char="•"/>
              <a:defRPr/>
            </a:pPr>
            <a:r>
              <a:rPr sz="1100" smtClean="0">
                <a:solidFill>
                  <a:schemeClr val="tx1"/>
                </a:solidFill>
                <a:latin typeface="+mj-lt"/>
              </a:rPr>
              <a:t>Some forms of memristive system are already available in demonstrative form — for example spin torque transfer magnetoresistive RAM.</a:t>
            </a:r>
          </a:p>
          <a:p>
            <a:pPr marL="111125" indent="-111125" algn="just">
              <a:lnSpc>
                <a:spcPct val="150000"/>
              </a:lnSpc>
              <a:spcBef>
                <a:spcPct val="0"/>
              </a:spcBef>
              <a:buFont typeface="Arial" pitchFamily="34" charset="0"/>
              <a:buChar char="•"/>
              <a:defRPr/>
            </a:pPr>
            <a:r>
              <a:rPr sz="1100" smtClean="0">
                <a:solidFill>
                  <a:schemeClr val="tx1"/>
                </a:solidFill>
                <a:latin typeface="+mj-lt"/>
              </a:rPr>
              <a:t>If current flash technology loses its ability to scale, memristors and other alternative memory devices will be accelerated into the market in an attempt to maintain bit-density curves.</a:t>
            </a:r>
          </a:p>
        </p:txBody>
      </p:sp>
      <p:sp>
        <p:nvSpPr>
          <p:cNvPr id="31747" name="AutoShape 4"/>
          <p:cNvSpPr>
            <a:spLocks noChangeArrowheads="1"/>
          </p:cNvSpPr>
          <p:nvPr/>
        </p:nvSpPr>
        <p:spPr bwMode="auto">
          <a:xfrm>
            <a:off x="2112963" y="1219200"/>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48" name="AutoShape 5"/>
          <p:cNvSpPr>
            <a:spLocks noChangeArrowheads="1"/>
          </p:cNvSpPr>
          <p:nvPr/>
        </p:nvSpPr>
        <p:spPr bwMode="auto">
          <a:xfrm>
            <a:off x="158750" y="1054100"/>
            <a:ext cx="1892300" cy="868363"/>
          </a:xfrm>
          <a:prstGeom prst="roundRect">
            <a:avLst>
              <a:gd name="adj" fmla="val 16667"/>
            </a:avLst>
          </a:prstGeom>
          <a:solidFill>
            <a:srgbClr val="00B0F0"/>
          </a:solidFill>
          <a:ln w="9525">
            <a:noFill/>
            <a:round/>
            <a:headEnd/>
            <a:tailEnd/>
          </a:ln>
        </p:spPr>
        <p:txBody>
          <a:bodyPr wrap="square" anchor="ctr"/>
          <a:lstStyle/>
          <a:p>
            <a:pPr algn="ctr"/>
            <a:r>
              <a:rPr lang="en-US" sz="1600" b="1" dirty="0" err="1" smtClean="0">
                <a:solidFill>
                  <a:schemeClr val="bg1"/>
                </a:solidFill>
                <a:latin typeface="+mj-lt"/>
              </a:rPr>
              <a:t>Memristor</a:t>
            </a:r>
            <a:r>
              <a:rPr lang="en-US" sz="1600" b="1" dirty="0" smtClean="0">
                <a:solidFill>
                  <a:schemeClr val="bg1"/>
                </a:solidFill>
                <a:latin typeface="+mj-lt"/>
              </a:rPr>
              <a:t> Memory</a:t>
            </a:r>
            <a:endParaRPr lang="en-US" sz="1600" b="1" dirty="0">
              <a:solidFill>
                <a:schemeClr val="bg1"/>
              </a:solidFill>
              <a:latin typeface="+mj-lt"/>
            </a:endParaRPr>
          </a:p>
        </p:txBody>
      </p:sp>
      <p:sp>
        <p:nvSpPr>
          <p:cNvPr id="31750" name="AutoShape 7"/>
          <p:cNvSpPr>
            <a:spLocks noChangeArrowheads="1"/>
          </p:cNvSpPr>
          <p:nvPr/>
        </p:nvSpPr>
        <p:spPr bwMode="auto">
          <a:xfrm rot="5400000">
            <a:off x="431482" y="2393314"/>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51" name="AutoShape 8"/>
          <p:cNvSpPr>
            <a:spLocks noChangeArrowheads="1"/>
          </p:cNvSpPr>
          <p:nvPr/>
        </p:nvSpPr>
        <p:spPr bwMode="auto">
          <a:xfrm>
            <a:off x="238125" y="6172200"/>
            <a:ext cx="8372475" cy="6096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Memory, storage and electronic equipment vendors will be highly affected </a:t>
            </a:r>
          </a:p>
          <a:p>
            <a:pPr algn="just">
              <a:defRPr/>
            </a:pPr>
            <a:r>
              <a:rPr lang="en-US" sz="1200" b="1" dirty="0" smtClean="0">
                <a:latin typeface="+mj-lt"/>
              </a:rPr>
              <a:t>Gartner Rating- </a:t>
            </a:r>
            <a:r>
              <a:rPr lang="en-US" sz="1200" b="1" i="1" dirty="0" smtClean="0">
                <a:latin typeface="+mj-lt"/>
              </a:rPr>
              <a:t>Benefit Rating: Transformational;  Market Penetration: Less than 1% of target audience</a:t>
            </a:r>
            <a:endParaRPr lang="en-US" sz="1200" b="1" i="1" dirty="0">
              <a:latin typeface="+mj-lt"/>
            </a:endParaRP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a:t>
            </a:r>
            <a:r>
              <a:rPr lang="en-US" dirty="0" smtClean="0">
                <a:solidFill>
                  <a:schemeClr val="bg1"/>
                </a:solidFill>
                <a:latin typeface="Myriad Pro"/>
                <a:ea typeface="+mj-ea"/>
                <a:cs typeface="+mj-cs"/>
              </a:rPr>
              <a:t>On The Rise</a:t>
            </a:r>
            <a:endParaRPr lang="en-US" dirty="0">
              <a:solidFill>
                <a:schemeClr val="bg1"/>
              </a:solidFill>
              <a:latin typeface="Myriad Pro"/>
              <a:ea typeface="+mj-ea"/>
              <a:cs typeface="+mj-cs"/>
            </a:endParaRPr>
          </a:p>
        </p:txBody>
      </p:sp>
      <p:sp>
        <p:nvSpPr>
          <p:cNvPr id="11" name="Rectangle 3"/>
          <p:cNvSpPr txBox="1">
            <a:spLocks noChangeArrowheads="1"/>
          </p:cNvSpPr>
          <p:nvPr/>
        </p:nvSpPr>
        <p:spPr bwMode="auto">
          <a:xfrm>
            <a:off x="152400" y="3733800"/>
            <a:ext cx="5641975" cy="22860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eaLnBrk="0" hangingPunct="0">
              <a:lnSpc>
                <a:spcPct val="150000"/>
              </a:lnSpc>
              <a:buFont typeface="Arial" pitchFamily="34" charset="0"/>
              <a:buChar char="•"/>
              <a:defRPr/>
            </a:pPr>
            <a:r>
              <a:rPr lang="en-US" sz="1100" dirty="0" smtClean="0">
                <a:latin typeface="+mj-lt"/>
              </a:rPr>
              <a:t>A </a:t>
            </a:r>
            <a:r>
              <a:rPr lang="en-US" sz="1100" dirty="0" err="1" smtClean="0">
                <a:latin typeface="+mj-lt"/>
              </a:rPr>
              <a:t>memristor</a:t>
            </a:r>
            <a:r>
              <a:rPr lang="en-US" sz="1100" dirty="0" smtClean="0">
                <a:latin typeface="+mj-lt"/>
              </a:rPr>
              <a:t> is a </a:t>
            </a:r>
            <a:r>
              <a:rPr lang="en-US" sz="1100" b="1" dirty="0" smtClean="0">
                <a:latin typeface="+mj-lt"/>
              </a:rPr>
              <a:t>two-terminal device in which the resistance depends on the history of current flow. </a:t>
            </a:r>
            <a:r>
              <a:rPr lang="en-US" sz="1100" dirty="0" smtClean="0">
                <a:latin typeface="+mj-lt"/>
              </a:rPr>
              <a:t>The resistance change is non-volatile and can be reversed by an opposite voltage. </a:t>
            </a:r>
          </a:p>
          <a:p>
            <a:pPr marL="111125" indent="-111125" algn="just" eaLnBrk="0" hangingPunct="0">
              <a:lnSpc>
                <a:spcPct val="150000"/>
              </a:lnSpc>
              <a:buFont typeface="Arial" pitchFamily="34" charset="0"/>
              <a:buChar char="•"/>
              <a:defRPr/>
            </a:pPr>
            <a:r>
              <a:rPr lang="en-US" sz="1100" dirty="0" err="1" smtClean="0">
                <a:latin typeface="+mj-lt"/>
              </a:rPr>
              <a:t>Memristor</a:t>
            </a:r>
            <a:r>
              <a:rPr lang="en-US" sz="1100" dirty="0" smtClean="0">
                <a:latin typeface="+mj-lt"/>
              </a:rPr>
              <a:t> elements are built between wiring layers above the surface of the chip. </a:t>
            </a:r>
            <a:r>
              <a:rPr lang="en-US" sz="1100" b="1" dirty="0" smtClean="0">
                <a:latin typeface="+mj-lt"/>
              </a:rPr>
              <a:t>Therefore, </a:t>
            </a:r>
            <a:r>
              <a:rPr lang="en-US" sz="1100" b="1" dirty="0" err="1" smtClean="0">
                <a:latin typeface="+mj-lt"/>
              </a:rPr>
              <a:t>memristor</a:t>
            </a:r>
            <a:r>
              <a:rPr lang="en-US" sz="1100" b="1" dirty="0" smtClean="0">
                <a:latin typeface="+mj-lt"/>
              </a:rPr>
              <a:t> memory elements can be stacked. </a:t>
            </a:r>
            <a:r>
              <a:rPr lang="en-US" sz="1100" dirty="0" smtClean="0">
                <a:latin typeface="+mj-lt"/>
              </a:rPr>
              <a:t>This arrangement results in a </a:t>
            </a:r>
            <a:r>
              <a:rPr lang="en-US" sz="1100" b="1" dirty="0" smtClean="0">
                <a:latin typeface="+mj-lt"/>
              </a:rPr>
              <a:t>highly dense memory structure. </a:t>
            </a:r>
            <a:r>
              <a:rPr lang="en-US" sz="1100" dirty="0" smtClean="0">
                <a:latin typeface="+mj-lt"/>
              </a:rPr>
              <a:t>Also, cell sizes are very small and they are likely to be </a:t>
            </a:r>
            <a:r>
              <a:rPr lang="en-US" sz="1100" b="1" dirty="0" smtClean="0">
                <a:latin typeface="+mj-lt"/>
              </a:rPr>
              <a:t>able to store at least twice as much data in the same area as the current alternatives</a:t>
            </a:r>
          </a:p>
          <a:p>
            <a:pPr marL="111125" indent="-111125" algn="just" eaLnBrk="0" hangingPunct="0">
              <a:lnSpc>
                <a:spcPct val="150000"/>
              </a:lnSpc>
              <a:buFont typeface="Arial" pitchFamily="34" charset="0"/>
              <a:buChar char="•"/>
              <a:defRPr/>
            </a:pPr>
            <a:r>
              <a:rPr lang="en-US" sz="1100" dirty="0" smtClean="0">
                <a:latin typeface="+mj-lt"/>
              </a:rPr>
              <a:t>For these reasons, </a:t>
            </a:r>
            <a:r>
              <a:rPr lang="en-US" sz="1100" dirty="0" err="1" smtClean="0">
                <a:latin typeface="+mj-lt"/>
              </a:rPr>
              <a:t>memristors</a:t>
            </a:r>
            <a:r>
              <a:rPr lang="en-US" sz="1100" b="1" dirty="0" smtClean="0">
                <a:latin typeface="+mj-lt"/>
              </a:rPr>
              <a:t> have the potential to replace flash and DRAM memories </a:t>
            </a:r>
            <a:r>
              <a:rPr lang="en-US" sz="1100" dirty="0" smtClean="0">
                <a:latin typeface="+mj-lt"/>
              </a:rPr>
              <a:t>if the devices can be economically manufactured.</a:t>
            </a:r>
            <a:endParaRPr kumimoji="0" lang="en-US" sz="1100" i="0" u="none" strike="noStrike" kern="1200" cap="none" spc="0" normalizeH="0" baseline="0" noProof="0" dirty="0" smtClean="0">
              <a:ln>
                <a:noFill/>
              </a:ln>
              <a:solidFill>
                <a:schemeClr val="tx1"/>
              </a:solidFill>
              <a:effectLst/>
              <a:uLnTx/>
              <a:uFillTx/>
              <a:latin typeface="+mj-lt"/>
              <a:ea typeface="+mn-ea"/>
              <a:cs typeface="+mn-cs"/>
            </a:endParaRPr>
          </a:p>
        </p:txBody>
      </p:sp>
      <p:pic>
        <p:nvPicPr>
          <p:cNvPr id="9" name="Picture 8" descr="memory_chip.gif"/>
          <p:cNvPicPr>
            <a:picLocks noChangeAspect="1"/>
          </p:cNvPicPr>
          <p:nvPr/>
        </p:nvPicPr>
        <p:blipFill>
          <a:blip r:embed="rId3" cstate="print"/>
          <a:stretch>
            <a:fillRect/>
          </a:stretch>
        </p:blipFill>
        <p:spPr>
          <a:xfrm>
            <a:off x="6172200" y="3867785"/>
            <a:ext cx="2552700" cy="1999615"/>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3352800" y="838200"/>
            <a:ext cx="5565775" cy="25146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a:lnSpc>
                <a:spcPct val="150000"/>
              </a:lnSpc>
              <a:spcBef>
                <a:spcPct val="0"/>
              </a:spcBef>
              <a:buFont typeface="Arial" pitchFamily="34" charset="0"/>
              <a:buChar char="•"/>
              <a:defRPr/>
            </a:pPr>
            <a:r>
              <a:rPr sz="1100" b="1" smtClean="0">
                <a:solidFill>
                  <a:schemeClr val="tx1"/>
                </a:solidFill>
                <a:latin typeface="+mj-lt"/>
              </a:rPr>
              <a:t>Medical applications for clinical purposes- </a:t>
            </a:r>
            <a:r>
              <a:rPr sz="1100" smtClean="0">
                <a:solidFill>
                  <a:schemeClr val="tx1"/>
                </a:solidFill>
                <a:latin typeface="+mj-lt"/>
              </a:rPr>
              <a:t>An area of focus for specific devices is a biochip to detect flu viruses. H5N1 (bird flu) and H1N1 (swine flu) versions have been produced. </a:t>
            </a:r>
          </a:p>
          <a:p>
            <a:pPr marL="111125" indent="-111125" algn="just">
              <a:lnSpc>
                <a:spcPct val="150000"/>
              </a:lnSpc>
              <a:spcBef>
                <a:spcPct val="0"/>
              </a:spcBef>
              <a:buFont typeface="Arial" pitchFamily="34" charset="0"/>
              <a:buChar char="•"/>
              <a:defRPr/>
            </a:pPr>
            <a:r>
              <a:rPr sz="1100" b="1" smtClean="0">
                <a:solidFill>
                  <a:schemeClr val="tx1"/>
                </a:solidFill>
                <a:latin typeface="+mj-lt"/>
              </a:rPr>
              <a:t>Detection of food pathogens- </a:t>
            </a:r>
            <a:r>
              <a:rPr sz="1100" smtClean="0">
                <a:solidFill>
                  <a:schemeClr val="tx1"/>
                </a:solidFill>
                <a:latin typeface="+mj-lt"/>
              </a:rPr>
              <a:t>This involves the analysis of bacterial contaminants in food and water</a:t>
            </a:r>
          </a:p>
          <a:p>
            <a:pPr marL="111125" indent="-111125" algn="just">
              <a:lnSpc>
                <a:spcPct val="150000"/>
              </a:lnSpc>
              <a:spcBef>
                <a:spcPct val="0"/>
              </a:spcBef>
              <a:buFont typeface="Arial" pitchFamily="34" charset="0"/>
              <a:buChar char="•"/>
              <a:defRPr/>
            </a:pPr>
            <a:r>
              <a:rPr sz="1100" b="1" smtClean="0">
                <a:solidFill>
                  <a:schemeClr val="tx1"/>
                </a:solidFill>
                <a:latin typeface="+mj-lt"/>
              </a:rPr>
              <a:t>Chemical and biohazard analysis</a:t>
            </a:r>
          </a:p>
          <a:p>
            <a:pPr marL="111125" indent="-111125" algn="just">
              <a:lnSpc>
                <a:spcPct val="150000"/>
              </a:lnSpc>
              <a:spcBef>
                <a:spcPct val="0"/>
              </a:spcBef>
              <a:buFont typeface="Arial" pitchFamily="34" charset="0"/>
              <a:buChar char="•"/>
              <a:defRPr/>
            </a:pPr>
            <a:r>
              <a:rPr sz="1100" b="1" smtClean="0">
                <a:solidFill>
                  <a:schemeClr val="tx1"/>
                </a:solidFill>
                <a:latin typeface="+mj-lt"/>
              </a:rPr>
              <a:t>Mobile device makers have experimented with the addition of biochips onto the cases of mobile phones. </a:t>
            </a:r>
            <a:r>
              <a:rPr sz="1100" smtClean="0">
                <a:solidFill>
                  <a:schemeClr val="tx1"/>
                </a:solidFill>
                <a:latin typeface="+mj-lt"/>
              </a:rPr>
              <a:t>This could facilitate health screening services offered by mobile operators or their partners. Biometric sensing, including DNA fingerprinting is also receiving attention.</a:t>
            </a:r>
          </a:p>
          <a:p>
            <a:pPr marL="111125" indent="-111125" algn="just">
              <a:lnSpc>
                <a:spcPct val="150000"/>
              </a:lnSpc>
              <a:spcBef>
                <a:spcPct val="0"/>
              </a:spcBef>
              <a:buFont typeface="Arial" pitchFamily="34" charset="0"/>
              <a:buChar char="•"/>
              <a:defRPr/>
            </a:pPr>
            <a:r>
              <a:rPr sz="1100" smtClean="0">
                <a:solidFill>
                  <a:schemeClr val="tx1"/>
                </a:solidFill>
                <a:latin typeface="+mj-lt"/>
              </a:rPr>
              <a:t>The amount of reported progress in biochips has stalled in the past year or two, caused partly by the economic downturn</a:t>
            </a:r>
          </a:p>
        </p:txBody>
      </p:sp>
      <p:sp>
        <p:nvSpPr>
          <p:cNvPr id="31747" name="AutoShape 4"/>
          <p:cNvSpPr>
            <a:spLocks noChangeArrowheads="1"/>
          </p:cNvSpPr>
          <p:nvPr/>
        </p:nvSpPr>
        <p:spPr bwMode="auto">
          <a:xfrm>
            <a:off x="2112963" y="1219200"/>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48" name="AutoShape 5"/>
          <p:cNvSpPr>
            <a:spLocks noChangeArrowheads="1"/>
          </p:cNvSpPr>
          <p:nvPr/>
        </p:nvSpPr>
        <p:spPr bwMode="auto">
          <a:xfrm>
            <a:off x="158750" y="1054100"/>
            <a:ext cx="1892300" cy="868363"/>
          </a:xfrm>
          <a:prstGeom prst="roundRect">
            <a:avLst>
              <a:gd name="adj" fmla="val 16667"/>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Biochips</a:t>
            </a:r>
            <a:endParaRPr lang="en-US" sz="1600" b="1" dirty="0">
              <a:solidFill>
                <a:schemeClr val="bg1"/>
              </a:solidFill>
              <a:latin typeface="+mj-lt"/>
            </a:endParaRPr>
          </a:p>
        </p:txBody>
      </p:sp>
      <p:sp>
        <p:nvSpPr>
          <p:cNvPr id="31750" name="AutoShape 7"/>
          <p:cNvSpPr>
            <a:spLocks noChangeArrowheads="1"/>
          </p:cNvSpPr>
          <p:nvPr/>
        </p:nvSpPr>
        <p:spPr bwMode="auto">
          <a:xfrm rot="5400000">
            <a:off x="431482" y="2393314"/>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51" name="AutoShape 8"/>
          <p:cNvSpPr>
            <a:spLocks noChangeArrowheads="1"/>
          </p:cNvSpPr>
          <p:nvPr/>
        </p:nvSpPr>
        <p:spPr bwMode="auto">
          <a:xfrm>
            <a:off x="238125" y="6172200"/>
            <a:ext cx="8448675" cy="6096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There could be a significant impact on healthcare if the technology achieves its promise of faster and more accurate diagnosis Gartner Rating- </a:t>
            </a:r>
            <a:r>
              <a:rPr lang="en-US" sz="1200" b="1" i="1" dirty="0" smtClean="0">
                <a:latin typeface="+mj-lt"/>
              </a:rPr>
              <a:t>Benefit Rating: High ;  Market Penetration: Less than 1% of target audience</a:t>
            </a:r>
            <a:endParaRPr lang="en-US" sz="1200" b="1" i="1" dirty="0">
              <a:latin typeface="+mj-lt"/>
            </a:endParaRP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a:t>
            </a:r>
            <a:r>
              <a:rPr lang="en-US" dirty="0" smtClean="0">
                <a:solidFill>
                  <a:schemeClr val="bg1"/>
                </a:solidFill>
                <a:latin typeface="Myriad Pro"/>
                <a:ea typeface="+mj-ea"/>
                <a:cs typeface="+mj-cs"/>
              </a:rPr>
              <a:t>On The Rise</a:t>
            </a:r>
            <a:endParaRPr lang="en-US" dirty="0">
              <a:solidFill>
                <a:schemeClr val="bg1"/>
              </a:solidFill>
              <a:latin typeface="Myriad Pro"/>
              <a:ea typeface="+mj-ea"/>
              <a:cs typeface="+mj-cs"/>
            </a:endParaRPr>
          </a:p>
        </p:txBody>
      </p:sp>
      <p:sp>
        <p:nvSpPr>
          <p:cNvPr id="11" name="Rectangle 3"/>
          <p:cNvSpPr txBox="1">
            <a:spLocks noChangeArrowheads="1"/>
          </p:cNvSpPr>
          <p:nvPr/>
        </p:nvSpPr>
        <p:spPr bwMode="auto">
          <a:xfrm>
            <a:off x="152400" y="3581400"/>
            <a:ext cx="5641975" cy="24384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eaLnBrk="0" hangingPunct="0">
              <a:lnSpc>
                <a:spcPct val="150000"/>
              </a:lnSpc>
              <a:buFont typeface="Arial" pitchFamily="34" charset="0"/>
              <a:buChar char="•"/>
              <a:defRPr/>
            </a:pPr>
            <a:r>
              <a:rPr lang="en-US" sz="1100" dirty="0" smtClean="0">
                <a:latin typeface="+mj-lt"/>
              </a:rPr>
              <a:t>Biochips relate to a number of technologies that </a:t>
            </a:r>
            <a:r>
              <a:rPr lang="en-US" sz="1100" b="1" dirty="0" smtClean="0">
                <a:latin typeface="+mj-lt"/>
              </a:rPr>
              <a:t>involve the merging of semiconductor and biological sciences. </a:t>
            </a:r>
            <a:r>
              <a:rPr lang="en-US" sz="1100" dirty="0" smtClean="0">
                <a:latin typeface="+mj-lt"/>
              </a:rPr>
              <a:t>The most common form is based on an array of molecular sensors arranged on a small surface — typically referred to as "Lab-on-Chip" (</a:t>
            </a:r>
            <a:r>
              <a:rPr lang="en-US" sz="1100" dirty="0" err="1" smtClean="0">
                <a:latin typeface="+mj-lt"/>
              </a:rPr>
              <a:t>LoC</a:t>
            </a:r>
            <a:r>
              <a:rPr lang="en-US" sz="1100" dirty="0" smtClean="0">
                <a:latin typeface="+mj-lt"/>
              </a:rPr>
              <a:t>). The underlying mechanism utilizes </a:t>
            </a:r>
            <a:r>
              <a:rPr lang="en-US" sz="1100" dirty="0" err="1" smtClean="0">
                <a:latin typeface="+mj-lt"/>
              </a:rPr>
              <a:t>microfluidic</a:t>
            </a:r>
            <a:r>
              <a:rPr lang="en-US" sz="1100" dirty="0" smtClean="0">
                <a:latin typeface="+mj-lt"/>
              </a:rPr>
              <a:t> micro-electromechanical systems (MEMS) technology. </a:t>
            </a:r>
          </a:p>
          <a:p>
            <a:pPr marL="111125" indent="-111125" algn="just" eaLnBrk="0" hangingPunct="0">
              <a:lnSpc>
                <a:spcPct val="150000"/>
              </a:lnSpc>
              <a:buFont typeface="Arial" pitchFamily="34" charset="0"/>
              <a:buChar char="•"/>
              <a:defRPr/>
            </a:pPr>
            <a:r>
              <a:rPr lang="en-US" sz="1100" b="1" dirty="0" smtClean="0">
                <a:latin typeface="+mj-lt"/>
              </a:rPr>
              <a:t>These devices are used to analyze biological elements such as DNA, ribonucleic acid and proteins, in addition to certain chemicals.</a:t>
            </a:r>
          </a:p>
          <a:p>
            <a:pPr marL="111125" indent="-111125" algn="just" eaLnBrk="0" hangingPunct="0">
              <a:lnSpc>
                <a:spcPct val="150000"/>
              </a:lnSpc>
              <a:buFont typeface="Arial" pitchFamily="34" charset="0"/>
              <a:buChar char="•"/>
              <a:defRPr/>
            </a:pPr>
            <a:r>
              <a:rPr lang="en-US" sz="1100" b="1" dirty="0" smtClean="0">
                <a:latin typeface="+mj-lt"/>
              </a:rPr>
              <a:t>Another form of biochip is less well developed and involves the growing of biological material on silicon for implanting into the human body. </a:t>
            </a:r>
            <a:r>
              <a:rPr lang="en-US" sz="1100" dirty="0" smtClean="0">
                <a:latin typeface="+mj-lt"/>
              </a:rPr>
              <a:t>The growth of neurons on silicon, for example, is a promising area for retina and hearing implants.</a:t>
            </a:r>
            <a:endParaRPr kumimoji="0" lang="en-US" sz="1100" i="0" u="none" strike="noStrike" kern="1200" cap="none" spc="0" normalizeH="0" baseline="0" noProof="0" dirty="0" smtClean="0">
              <a:ln>
                <a:noFill/>
              </a:ln>
              <a:solidFill>
                <a:schemeClr val="tx1"/>
              </a:solidFill>
              <a:effectLst/>
              <a:uLnTx/>
              <a:uFillTx/>
              <a:latin typeface="+mj-lt"/>
              <a:ea typeface="+mn-ea"/>
              <a:cs typeface="+mn-cs"/>
            </a:endParaRPr>
          </a:p>
        </p:txBody>
      </p:sp>
      <p:pic>
        <p:nvPicPr>
          <p:cNvPr id="9" name="Picture 8" descr="images.jpg"/>
          <p:cNvPicPr>
            <a:picLocks noChangeAspect="1"/>
          </p:cNvPicPr>
          <p:nvPr/>
        </p:nvPicPr>
        <p:blipFill>
          <a:blip r:embed="rId3" cstate="print"/>
          <a:stretch>
            <a:fillRect/>
          </a:stretch>
        </p:blipFill>
        <p:spPr>
          <a:xfrm>
            <a:off x="6019800" y="3886200"/>
            <a:ext cx="2552700" cy="1790700"/>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pPr>
                <a:defRPr/>
              </a:pPr>
              <a:t>4</a:t>
            </a:fld>
            <a:endParaRPr lang="en-US" dirty="0"/>
          </a:p>
        </p:txBody>
      </p:sp>
      <p:sp>
        <p:nvSpPr>
          <p:cNvPr id="6" name="Rectangle 5"/>
          <p:cNvSpPr/>
          <p:nvPr/>
        </p:nvSpPr>
        <p:spPr>
          <a:xfrm>
            <a:off x="4724400" y="2667000"/>
            <a:ext cx="4038600" cy="400110"/>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semiconductors &amp; semiconductor equipment industry value: $ billion, 2007–11 	</a:t>
            </a:r>
          </a:p>
        </p:txBody>
      </p:sp>
      <p:sp>
        <p:nvSpPr>
          <p:cNvPr id="14343"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Semiconductor MI: Market Scenario</a:t>
            </a:r>
            <a:br>
              <a:rPr sz="2000" b="1" smtClean="0">
                <a:solidFill>
                  <a:srgbClr val="FFFFFF"/>
                </a:solidFill>
                <a:latin typeface="Myriad Pro"/>
              </a:rPr>
            </a:br>
            <a:r>
              <a:rPr sz="1800" smtClean="0">
                <a:latin typeface="Myriad Pro"/>
              </a:rPr>
              <a:t>Global Semiconductors &amp; Semiconductor Equipment </a:t>
            </a:r>
          </a:p>
        </p:txBody>
      </p:sp>
      <p:sp>
        <p:nvSpPr>
          <p:cNvPr id="11" name="AutoShape 7"/>
          <p:cNvSpPr>
            <a:spLocks noChangeArrowheads="1"/>
          </p:cNvSpPr>
          <p:nvPr/>
        </p:nvSpPr>
        <p:spPr bwMode="auto">
          <a:xfrm>
            <a:off x="152400" y="1219200"/>
            <a:ext cx="8763000" cy="11430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2713" indent="-112713" algn="just">
              <a:lnSpc>
                <a:spcPct val="120000"/>
              </a:lnSpc>
            </a:pPr>
            <a:r>
              <a:rPr lang="en-US" sz="1200" b="1" dirty="0" smtClean="0">
                <a:latin typeface="+mj-lt"/>
              </a:rPr>
              <a:t>Semiconductor market - </a:t>
            </a:r>
            <a:r>
              <a:rPr lang="en-US" sz="1200" dirty="0" smtClean="0">
                <a:latin typeface="+mj-lt"/>
              </a:rPr>
              <a:t>revenue accrued from the manufacture and sale of semiconductor devices, </a:t>
            </a:r>
            <a:r>
              <a:rPr lang="en-US" sz="1200" b="1" dirty="0" smtClean="0">
                <a:latin typeface="+mj-lt"/>
              </a:rPr>
              <a:t>both integrated (IC) and discrete, and related products</a:t>
            </a:r>
          </a:p>
          <a:p>
            <a:pPr marL="112713" indent="-112713" algn="just">
              <a:lnSpc>
                <a:spcPct val="120000"/>
              </a:lnSpc>
            </a:pPr>
            <a:r>
              <a:rPr lang="en-US" sz="1200" b="1" dirty="0" smtClean="0">
                <a:latin typeface="+mj-lt"/>
              </a:rPr>
              <a:t>Semiconductor equipment market </a:t>
            </a:r>
            <a:r>
              <a:rPr lang="en-US" sz="1200" dirty="0" smtClean="0">
                <a:latin typeface="+mj-lt"/>
              </a:rPr>
              <a:t>- revenues accrued from the manufacture and sale of equipment for the </a:t>
            </a:r>
            <a:r>
              <a:rPr lang="en-US" sz="1200" b="1" dirty="0" smtClean="0">
                <a:latin typeface="+mj-lt"/>
              </a:rPr>
              <a:t>production of semiconductor devices, </a:t>
            </a:r>
            <a:r>
              <a:rPr lang="en-US" sz="1200" dirty="0" smtClean="0">
                <a:latin typeface="+mj-lt"/>
              </a:rPr>
              <a:t>including both</a:t>
            </a:r>
            <a:r>
              <a:rPr lang="en-US" sz="1200" b="1" dirty="0" smtClean="0">
                <a:latin typeface="+mj-lt"/>
              </a:rPr>
              <a:t> wafer fabrication and packaging and assembly</a:t>
            </a:r>
          </a:p>
        </p:txBody>
      </p:sp>
      <p:sp>
        <p:nvSpPr>
          <p:cNvPr id="14"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Value	</a:t>
            </a:r>
          </a:p>
        </p:txBody>
      </p:sp>
      <p:sp>
        <p:nvSpPr>
          <p:cNvPr id="15" name="AutoShape 7"/>
          <p:cNvSpPr>
            <a:spLocks noChangeArrowheads="1"/>
          </p:cNvSpPr>
          <p:nvPr/>
        </p:nvSpPr>
        <p:spPr bwMode="auto">
          <a:xfrm>
            <a:off x="152400" y="2590800"/>
            <a:ext cx="3962400" cy="9144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global semiconductors &amp; semiconductor equipment industry had total revenues of </a:t>
            </a:r>
            <a:r>
              <a:rPr lang="en-US" sz="1200" b="1" dirty="0" smtClean="0">
                <a:latin typeface="+mj-lt"/>
              </a:rPr>
              <a:t>$422.2 billion </a:t>
            </a:r>
            <a:r>
              <a:rPr lang="en-US" sz="1200" dirty="0" smtClean="0">
                <a:latin typeface="+mj-lt"/>
              </a:rPr>
              <a:t>in </a:t>
            </a:r>
            <a:r>
              <a:rPr lang="en-US" sz="1200" b="1" dirty="0" smtClean="0">
                <a:latin typeface="+mj-lt"/>
              </a:rPr>
              <a:t>2011</a:t>
            </a:r>
            <a:r>
              <a:rPr lang="en-US" sz="1200" dirty="0" smtClean="0">
                <a:latin typeface="+mj-lt"/>
              </a:rPr>
              <a:t>, representing a </a:t>
            </a:r>
            <a:r>
              <a:rPr lang="en-US" sz="1200" b="1" dirty="0" smtClean="0">
                <a:latin typeface="+mj-lt"/>
              </a:rPr>
              <a:t>CAGR</a:t>
            </a:r>
            <a:r>
              <a:rPr lang="en-US" sz="1200" dirty="0" smtClean="0">
                <a:latin typeface="+mj-lt"/>
              </a:rPr>
              <a:t> of </a:t>
            </a:r>
            <a:r>
              <a:rPr lang="en-US" sz="1200" b="1" dirty="0" smtClean="0">
                <a:latin typeface="+mj-lt"/>
              </a:rPr>
              <a:t>2.2%</a:t>
            </a:r>
            <a:r>
              <a:rPr lang="en-US" sz="1200" dirty="0" smtClean="0">
                <a:latin typeface="+mj-lt"/>
              </a:rPr>
              <a:t> between </a:t>
            </a:r>
            <a:r>
              <a:rPr lang="en-US" sz="1200" b="1" dirty="0" smtClean="0">
                <a:latin typeface="+mj-lt"/>
              </a:rPr>
              <a:t>2007 and 2011</a:t>
            </a:r>
            <a:r>
              <a:rPr lang="en-US" sz="1200" dirty="0" smtClean="0">
                <a:latin typeface="+mj-lt"/>
              </a:rPr>
              <a:t> </a:t>
            </a:r>
          </a:p>
        </p:txBody>
      </p:sp>
      <p:sp>
        <p:nvSpPr>
          <p:cNvPr id="18" name="AutoShape 7"/>
          <p:cNvSpPr>
            <a:spLocks noChangeArrowheads="1"/>
          </p:cNvSpPr>
          <p:nvPr/>
        </p:nvSpPr>
        <p:spPr bwMode="auto">
          <a:xfrm>
            <a:off x="152400" y="3581400"/>
            <a:ext cx="3962400" cy="13716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global semiconductors &amp; semiconductor equipment industry experienced </a:t>
            </a:r>
            <a:r>
              <a:rPr lang="en-US" sz="1200" b="1" dirty="0" smtClean="0">
                <a:latin typeface="+mj-lt"/>
              </a:rPr>
              <a:t>significant decline </a:t>
            </a:r>
            <a:r>
              <a:rPr lang="en-US" sz="1200" dirty="0" smtClean="0">
                <a:latin typeface="+mj-lt"/>
              </a:rPr>
              <a:t>in </a:t>
            </a:r>
            <a:r>
              <a:rPr lang="en-US" sz="1200" b="1" dirty="0" smtClean="0">
                <a:latin typeface="+mj-lt"/>
              </a:rPr>
              <a:t>2008 and 2009,</a:t>
            </a:r>
            <a:r>
              <a:rPr lang="en-US" sz="1200" dirty="0" smtClean="0">
                <a:latin typeface="+mj-lt"/>
              </a:rPr>
              <a:t> before </a:t>
            </a:r>
            <a:r>
              <a:rPr lang="en-US" sz="1200" b="1" dirty="0" smtClean="0">
                <a:latin typeface="+mj-lt"/>
              </a:rPr>
              <a:t>recovering with very strong growth </a:t>
            </a:r>
            <a:r>
              <a:rPr lang="en-US" sz="1200" dirty="0" smtClean="0">
                <a:latin typeface="+mj-lt"/>
              </a:rPr>
              <a:t>in </a:t>
            </a:r>
            <a:r>
              <a:rPr lang="en-US" sz="1200" b="1" dirty="0" smtClean="0">
                <a:latin typeface="+mj-lt"/>
              </a:rPr>
              <a:t>2010</a:t>
            </a:r>
            <a:r>
              <a:rPr lang="en-US" sz="1200" dirty="0" smtClean="0">
                <a:latin typeface="+mj-lt"/>
              </a:rPr>
              <a:t> followed by moderate growth in 2011. The industry is expected to continue to grow over the forecast period to 2016. </a:t>
            </a:r>
          </a:p>
        </p:txBody>
      </p:sp>
      <p:sp>
        <p:nvSpPr>
          <p:cNvPr id="10"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graphicFrame>
        <p:nvGraphicFramePr>
          <p:cNvPr id="12" name="Table 11"/>
          <p:cNvGraphicFramePr>
            <a:graphicFrameLocks noGrp="1"/>
          </p:cNvGraphicFramePr>
          <p:nvPr/>
        </p:nvGraphicFramePr>
        <p:xfrm>
          <a:off x="152400" y="5410202"/>
          <a:ext cx="4038600" cy="1295398"/>
        </p:xfrm>
        <a:graphic>
          <a:graphicData uri="http://schemas.openxmlformats.org/drawingml/2006/table">
            <a:tbl>
              <a:tblPr firstRow="1" bandRow="1">
                <a:tableStyleId>{7DF18680-E054-41AD-8BC1-D1AEF772440D}</a:tableStyleId>
              </a:tblPr>
              <a:tblGrid>
                <a:gridCol w="1346200"/>
                <a:gridCol w="1346200"/>
                <a:gridCol w="1346200"/>
              </a:tblGrid>
              <a:tr h="185056">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185057">
                <a:tc>
                  <a:txBody>
                    <a:bodyPr/>
                    <a:lstStyle/>
                    <a:p>
                      <a:pPr algn="ctr" fontAlgn="ctr"/>
                      <a:r>
                        <a:rPr lang="en-US" sz="1200" b="1" i="0" u="none" strike="noStrike">
                          <a:solidFill>
                            <a:srgbClr val="000000"/>
                          </a:solidFill>
                          <a:latin typeface="Calibri"/>
                        </a:rPr>
                        <a:t>2007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387.4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185057">
                <a:tc>
                  <a:txBody>
                    <a:bodyPr/>
                    <a:lstStyle/>
                    <a:p>
                      <a:pPr algn="ctr" fontAlgn="ctr"/>
                      <a:r>
                        <a:rPr lang="en-US" sz="1200" b="1" i="0" u="none" strike="noStrike">
                          <a:solidFill>
                            <a:srgbClr val="000000"/>
                          </a:solidFill>
                          <a:latin typeface="Calibri"/>
                        </a:rPr>
                        <a:t>2008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smtClean="0">
                          <a:solidFill>
                            <a:srgbClr val="000000"/>
                          </a:solidFill>
                          <a:latin typeface="Calibri"/>
                        </a:rPr>
                        <a:t>356.0</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1" i="0" u="none" strike="noStrike" dirty="0">
                          <a:solidFill>
                            <a:srgbClr val="000000"/>
                          </a:solidFill>
                          <a:latin typeface="Calibri"/>
                        </a:rPr>
                        <a:t>-8.10%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185057">
                <a:tc>
                  <a:txBody>
                    <a:bodyPr/>
                    <a:lstStyle/>
                    <a:p>
                      <a:pPr algn="ctr" fontAlgn="ctr"/>
                      <a:r>
                        <a:rPr lang="en-US" sz="1200" b="1" i="0" u="none" strike="noStrike">
                          <a:solidFill>
                            <a:srgbClr val="000000"/>
                          </a:solidFill>
                          <a:latin typeface="Calibri"/>
                        </a:rPr>
                        <a:t>2009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smtClean="0">
                          <a:solidFill>
                            <a:srgbClr val="000000"/>
                          </a:solidFill>
                          <a:latin typeface="Calibri"/>
                        </a:rPr>
                        <a:t>300.0</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-15.70%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185057">
                <a:tc>
                  <a:txBody>
                    <a:bodyPr/>
                    <a:lstStyle/>
                    <a:p>
                      <a:pPr algn="ctr" fontAlgn="ctr"/>
                      <a:r>
                        <a:rPr lang="en-US" sz="1200" b="1" i="0" u="none" strike="noStrike">
                          <a:solidFill>
                            <a:srgbClr val="000000"/>
                          </a:solidFill>
                          <a:latin typeface="Calibri"/>
                        </a:rPr>
                        <a:t>2010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404.3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34.80%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185057">
                <a:tc>
                  <a:txBody>
                    <a:bodyPr/>
                    <a:lstStyle/>
                    <a:p>
                      <a:pPr algn="ctr" fontAlgn="ctr"/>
                      <a:r>
                        <a:rPr lang="en-US" sz="1200" b="1" i="0" u="none" strike="noStrike">
                          <a:solidFill>
                            <a:srgbClr val="000000"/>
                          </a:solidFill>
                          <a:latin typeface="Calibri"/>
                        </a:rPr>
                        <a:t>2011 (e)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422.2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4.40%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185057">
                <a:tc gridSpan="2">
                  <a:txBody>
                    <a:bodyPr/>
                    <a:lstStyle/>
                    <a:p>
                      <a:pPr algn="ctr"/>
                      <a:r>
                        <a:rPr lang="en-US" sz="1200" b="1" dirty="0" smtClean="0"/>
                        <a:t>CAGR: 2007-11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2.2%</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13" name="Rectangle 12"/>
          <p:cNvSpPr/>
          <p:nvPr/>
        </p:nvSpPr>
        <p:spPr>
          <a:xfrm>
            <a:off x="152400" y="5029200"/>
            <a:ext cx="4023360" cy="269304"/>
          </a:xfrm>
          <a:prstGeom prst="rect">
            <a:avLst/>
          </a:prstGeom>
          <a:solidFill>
            <a:srgbClr val="00B0F0"/>
          </a:solidFill>
          <a:ln>
            <a:noFill/>
          </a:ln>
        </p:spPr>
        <p:txBody>
          <a:bodyPr wrap="square">
            <a:spAutoFit/>
          </a:bodyPr>
          <a:lstStyle/>
          <a:p>
            <a:pPr algn="ctr">
              <a:defRPr/>
            </a:pPr>
            <a:r>
              <a:rPr lang="en-US" sz="1150" b="1" dirty="0" smtClean="0">
                <a:solidFill>
                  <a:schemeClr val="bg1"/>
                </a:solidFill>
                <a:latin typeface="+mj-lt"/>
              </a:rPr>
              <a:t>Global computer hardware market value: $ billion, 2007–11(e)</a:t>
            </a:r>
          </a:p>
        </p:txBody>
      </p:sp>
      <p:graphicFrame>
        <p:nvGraphicFramePr>
          <p:cNvPr id="16" name="Chart 15"/>
          <p:cNvGraphicFramePr/>
          <p:nvPr/>
        </p:nvGraphicFramePr>
        <p:xfrm>
          <a:off x="4800600" y="3200400"/>
          <a:ext cx="3810000" cy="3209925"/>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p:cNvSpPr txBox="1"/>
          <p:nvPr/>
        </p:nvSpPr>
        <p:spPr>
          <a:xfrm rot="16200000">
            <a:off x="4250695" y="4267200"/>
            <a:ext cx="685800" cy="261610"/>
          </a:xfrm>
          <a:prstGeom prst="rect">
            <a:avLst/>
          </a:prstGeom>
          <a:noFill/>
        </p:spPr>
        <p:txBody>
          <a:bodyPr wrap="square" rtlCol="0">
            <a:spAutoFit/>
          </a:bodyPr>
          <a:lstStyle/>
          <a:p>
            <a:r>
              <a:rPr lang="en-US" sz="1100" b="1" dirty="0" smtClean="0">
                <a:latin typeface="+mj-lt"/>
              </a:rPr>
              <a:t>$ billion</a:t>
            </a:r>
            <a:endParaRPr lang="en-US" sz="1100" b="1" dirty="0">
              <a:latin typeface="+mj-lt"/>
            </a:endParaRPr>
          </a:p>
        </p:txBody>
      </p:sp>
      <p:sp>
        <p:nvSpPr>
          <p:cNvPr id="19" name="TextBox 18"/>
          <p:cNvSpPr txBox="1"/>
          <p:nvPr/>
        </p:nvSpPr>
        <p:spPr>
          <a:xfrm rot="16200000">
            <a:off x="8314052" y="4202250"/>
            <a:ext cx="854706"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20" name="TextBox 19"/>
          <p:cNvSpPr txBox="1"/>
          <p:nvPr/>
        </p:nvSpPr>
        <p:spPr>
          <a:xfrm>
            <a:off x="6553200" y="586740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3352800" y="838200"/>
            <a:ext cx="5565775" cy="25146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lvl="0" indent="-111125" algn="just">
              <a:lnSpc>
                <a:spcPct val="150000"/>
              </a:lnSpc>
              <a:spcBef>
                <a:spcPct val="0"/>
              </a:spcBef>
              <a:buFont typeface="Arial" pitchFamily="34" charset="0"/>
              <a:buChar char="•"/>
              <a:defRPr/>
            </a:pPr>
            <a:r>
              <a:rPr sz="1100" smtClean="0">
                <a:solidFill>
                  <a:prstClr val="black"/>
                </a:solidFill>
                <a:latin typeface="Calibri"/>
              </a:rPr>
              <a:t>GaN will form the basis of several kinds of integrated circuits in the future — notably high frequency and high power devices.</a:t>
            </a:r>
          </a:p>
          <a:p>
            <a:pPr marL="111125" indent="-111125" algn="just">
              <a:lnSpc>
                <a:spcPct val="150000"/>
              </a:lnSpc>
              <a:spcBef>
                <a:spcPct val="0"/>
              </a:spcBef>
              <a:buFont typeface="Arial" pitchFamily="34" charset="0"/>
              <a:buChar char="•"/>
              <a:defRPr/>
            </a:pPr>
            <a:r>
              <a:rPr sz="1100" smtClean="0">
                <a:solidFill>
                  <a:prstClr val="black"/>
                </a:solidFill>
                <a:latin typeface="Calibri"/>
              </a:rPr>
              <a:t>These materials are relatively expensive and the manufacturing processes are not well developed. The current focus is on specialist discrete transistors, as well as light-emitting or laser diodes.</a:t>
            </a:r>
          </a:p>
          <a:p>
            <a:pPr marL="111125" indent="-111125" algn="just">
              <a:lnSpc>
                <a:spcPct val="150000"/>
              </a:lnSpc>
              <a:spcBef>
                <a:spcPct val="0"/>
              </a:spcBef>
              <a:buFont typeface="Arial" pitchFamily="34" charset="0"/>
              <a:buChar char="•"/>
              <a:defRPr/>
            </a:pPr>
            <a:r>
              <a:rPr sz="1100" smtClean="0">
                <a:solidFill>
                  <a:prstClr val="black"/>
                </a:solidFill>
                <a:latin typeface="Calibri"/>
              </a:rPr>
              <a:t>Lighting, wireless, telecommunications and automotive are likely to be the first</a:t>
            </a:r>
          </a:p>
          <a:p>
            <a:pPr marL="111125" indent="-111125" algn="just">
              <a:lnSpc>
                <a:spcPct val="150000"/>
              </a:lnSpc>
              <a:spcBef>
                <a:spcPct val="0"/>
              </a:spcBef>
              <a:buFont typeface="Arial" pitchFamily="34" charset="0"/>
              <a:buChar char="•"/>
              <a:defRPr/>
            </a:pPr>
            <a:r>
              <a:rPr sz="1100" smtClean="0">
                <a:solidFill>
                  <a:prstClr val="black"/>
                </a:solidFill>
                <a:latin typeface="Calibri"/>
              </a:rPr>
              <a:t>significant applications.</a:t>
            </a:r>
          </a:p>
        </p:txBody>
      </p:sp>
      <p:sp>
        <p:nvSpPr>
          <p:cNvPr id="31747" name="AutoShape 4"/>
          <p:cNvSpPr>
            <a:spLocks noChangeArrowheads="1"/>
          </p:cNvSpPr>
          <p:nvPr/>
        </p:nvSpPr>
        <p:spPr bwMode="auto">
          <a:xfrm>
            <a:off x="2112963" y="1219200"/>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48" name="AutoShape 5"/>
          <p:cNvSpPr>
            <a:spLocks noChangeArrowheads="1"/>
          </p:cNvSpPr>
          <p:nvPr/>
        </p:nvSpPr>
        <p:spPr bwMode="auto">
          <a:xfrm>
            <a:off x="158750" y="1054100"/>
            <a:ext cx="1892300" cy="868363"/>
          </a:xfrm>
          <a:prstGeom prst="roundRect">
            <a:avLst>
              <a:gd name="adj" fmla="val 16667"/>
            </a:avLst>
          </a:prstGeom>
          <a:solidFill>
            <a:srgbClr val="00B0F0"/>
          </a:solidFill>
          <a:ln w="9525">
            <a:noFill/>
            <a:round/>
            <a:headEnd/>
            <a:tailEnd/>
          </a:ln>
        </p:spPr>
        <p:txBody>
          <a:bodyPr wrap="square" anchor="ctr"/>
          <a:lstStyle/>
          <a:p>
            <a:pPr algn="ctr"/>
            <a:r>
              <a:rPr lang="en-US" sz="1600" b="1" dirty="0" err="1" smtClean="0">
                <a:solidFill>
                  <a:schemeClr val="bg1"/>
                </a:solidFill>
                <a:latin typeface="+mj-lt"/>
              </a:rPr>
              <a:t>GaN</a:t>
            </a:r>
            <a:r>
              <a:rPr lang="en-US" sz="1600" b="1" dirty="0" smtClean="0">
                <a:solidFill>
                  <a:schemeClr val="bg1"/>
                </a:solidFill>
                <a:latin typeface="+mj-lt"/>
              </a:rPr>
              <a:t> Integrated Circuits</a:t>
            </a:r>
            <a:endParaRPr lang="en-US" sz="1600" b="1" dirty="0">
              <a:solidFill>
                <a:schemeClr val="bg1"/>
              </a:solidFill>
              <a:latin typeface="+mj-lt"/>
            </a:endParaRPr>
          </a:p>
        </p:txBody>
      </p:sp>
      <p:sp>
        <p:nvSpPr>
          <p:cNvPr id="31750" name="AutoShape 7"/>
          <p:cNvSpPr>
            <a:spLocks noChangeArrowheads="1"/>
          </p:cNvSpPr>
          <p:nvPr/>
        </p:nvSpPr>
        <p:spPr bwMode="auto">
          <a:xfrm rot="5400000">
            <a:off x="431482" y="2393314"/>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51" name="AutoShape 8"/>
          <p:cNvSpPr>
            <a:spLocks noChangeArrowheads="1"/>
          </p:cNvSpPr>
          <p:nvPr/>
        </p:nvSpPr>
        <p:spPr bwMode="auto">
          <a:xfrm>
            <a:off x="238125" y="6172200"/>
            <a:ext cx="8448675" cy="6096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Designers of high-power microwave systems would be benefitted from this technology</a:t>
            </a:r>
          </a:p>
          <a:p>
            <a:pPr algn="just">
              <a:defRPr/>
            </a:pPr>
            <a:r>
              <a:rPr lang="en-US" sz="1200" b="1" dirty="0" smtClean="0">
                <a:latin typeface="+mj-lt"/>
              </a:rPr>
              <a:t>Gartner Rating- </a:t>
            </a:r>
            <a:r>
              <a:rPr lang="en-US" sz="1200" b="1" i="1" dirty="0" smtClean="0">
                <a:latin typeface="+mj-lt"/>
              </a:rPr>
              <a:t>Benefit Rating: High ;  Market Penetration: Less than 1% of target audience</a:t>
            </a:r>
            <a:endParaRPr lang="en-US" sz="1200" b="1" i="1" dirty="0">
              <a:latin typeface="+mj-lt"/>
            </a:endParaRP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a:t>
            </a:r>
            <a:r>
              <a:rPr lang="en-US" dirty="0" smtClean="0">
                <a:solidFill>
                  <a:schemeClr val="bg1"/>
                </a:solidFill>
                <a:latin typeface="Myriad Pro"/>
                <a:ea typeface="+mj-ea"/>
                <a:cs typeface="+mj-cs"/>
              </a:rPr>
              <a:t>At The Peak</a:t>
            </a:r>
            <a:endParaRPr lang="en-US" dirty="0">
              <a:solidFill>
                <a:schemeClr val="bg1"/>
              </a:solidFill>
              <a:latin typeface="Myriad Pro"/>
              <a:ea typeface="+mj-ea"/>
              <a:cs typeface="+mj-cs"/>
            </a:endParaRPr>
          </a:p>
        </p:txBody>
      </p:sp>
      <p:sp>
        <p:nvSpPr>
          <p:cNvPr id="11" name="Rectangle 3"/>
          <p:cNvSpPr txBox="1">
            <a:spLocks noChangeArrowheads="1"/>
          </p:cNvSpPr>
          <p:nvPr/>
        </p:nvSpPr>
        <p:spPr bwMode="auto">
          <a:xfrm>
            <a:off x="152400" y="3581400"/>
            <a:ext cx="5641975" cy="25146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eaLnBrk="0" hangingPunct="0">
              <a:lnSpc>
                <a:spcPct val="150000"/>
              </a:lnSpc>
              <a:buFont typeface="Arial" pitchFamily="34" charset="0"/>
              <a:buChar char="•"/>
              <a:defRPr/>
            </a:pPr>
            <a:r>
              <a:rPr lang="en-US" sz="1100" b="1" dirty="0" smtClean="0">
                <a:latin typeface="+mj-lt"/>
              </a:rPr>
              <a:t>Gallium nitride (</a:t>
            </a:r>
            <a:r>
              <a:rPr lang="en-US" sz="1100" b="1" dirty="0" err="1" smtClean="0">
                <a:latin typeface="+mj-lt"/>
              </a:rPr>
              <a:t>GaN</a:t>
            </a:r>
            <a:r>
              <a:rPr lang="en-US" sz="1100" b="1" dirty="0" smtClean="0">
                <a:latin typeface="+mj-lt"/>
              </a:rPr>
              <a:t>) is a semiconductor material that has high-frequency and </a:t>
            </a:r>
            <a:r>
              <a:rPr lang="en-US" sz="1100" b="1" dirty="0" err="1" smtClean="0">
                <a:latin typeface="+mj-lt"/>
              </a:rPr>
              <a:t>highpower</a:t>
            </a:r>
            <a:r>
              <a:rPr lang="en-US" sz="1100" b="1" dirty="0" smtClean="0">
                <a:latin typeface="+mj-lt"/>
              </a:rPr>
              <a:t> characteristics, and is capable of operating at high temperatures</a:t>
            </a:r>
            <a:r>
              <a:rPr lang="en-US" sz="1100" dirty="0" smtClean="0">
                <a:latin typeface="+mj-lt"/>
              </a:rPr>
              <a:t>. </a:t>
            </a:r>
          </a:p>
          <a:p>
            <a:pPr marL="111125" indent="-111125" algn="just" eaLnBrk="0" hangingPunct="0">
              <a:lnSpc>
                <a:spcPct val="150000"/>
              </a:lnSpc>
              <a:buFont typeface="Arial" pitchFamily="34" charset="0"/>
              <a:buChar char="•"/>
              <a:defRPr/>
            </a:pPr>
            <a:r>
              <a:rPr lang="en-US" sz="1100" dirty="0" err="1" smtClean="0">
                <a:latin typeface="+mj-lt"/>
              </a:rPr>
              <a:t>GaN</a:t>
            </a:r>
            <a:r>
              <a:rPr lang="en-US" sz="1100" dirty="0" smtClean="0">
                <a:latin typeface="+mj-lt"/>
              </a:rPr>
              <a:t> is already </a:t>
            </a:r>
            <a:r>
              <a:rPr lang="en-US" sz="1100" b="1" dirty="0" smtClean="0">
                <a:latin typeface="+mj-lt"/>
              </a:rPr>
              <a:t>used for specialist discrete devices,</a:t>
            </a:r>
            <a:r>
              <a:rPr lang="en-US" sz="1100" dirty="0" smtClean="0">
                <a:latin typeface="+mj-lt"/>
              </a:rPr>
              <a:t> such as blue light-emitting diodes and blue laser diodes for </a:t>
            </a:r>
            <a:r>
              <a:rPr lang="en-US" sz="1100" dirty="0" err="1" smtClean="0">
                <a:latin typeface="+mj-lt"/>
              </a:rPr>
              <a:t>Blu</a:t>
            </a:r>
            <a:r>
              <a:rPr lang="en-US" sz="1100" dirty="0" smtClean="0">
                <a:latin typeface="+mj-lt"/>
              </a:rPr>
              <a:t>-ray disc players.</a:t>
            </a:r>
          </a:p>
          <a:p>
            <a:pPr marL="111125" indent="-111125" algn="just" eaLnBrk="0" hangingPunct="0">
              <a:lnSpc>
                <a:spcPct val="150000"/>
              </a:lnSpc>
              <a:buFont typeface="Arial" pitchFamily="34" charset="0"/>
              <a:buChar char="•"/>
              <a:defRPr/>
            </a:pPr>
            <a:r>
              <a:rPr lang="en-US" sz="1100" dirty="0" smtClean="0">
                <a:latin typeface="+mj-lt"/>
              </a:rPr>
              <a:t> There is also </a:t>
            </a:r>
            <a:r>
              <a:rPr lang="en-US" sz="1100" b="1" dirty="0" smtClean="0">
                <a:latin typeface="+mj-lt"/>
              </a:rPr>
              <a:t>a lot of interest in high-frequency uses, </a:t>
            </a:r>
            <a:r>
              <a:rPr lang="en-US" sz="1100" dirty="0" smtClean="0">
                <a:latin typeface="+mj-lt"/>
              </a:rPr>
              <a:t>such as microwave power amplifiers for mobile base stations operating at frequencies above 60GHz. </a:t>
            </a:r>
          </a:p>
          <a:p>
            <a:pPr marL="111125" indent="-111125" algn="just" eaLnBrk="0" hangingPunct="0">
              <a:lnSpc>
                <a:spcPct val="150000"/>
              </a:lnSpc>
              <a:buFont typeface="Arial" pitchFamily="34" charset="0"/>
              <a:buChar char="•"/>
              <a:defRPr/>
            </a:pPr>
            <a:r>
              <a:rPr lang="en-US" sz="1100" dirty="0" err="1" smtClean="0">
                <a:latin typeface="+mj-lt"/>
              </a:rPr>
              <a:t>GaN</a:t>
            </a:r>
            <a:r>
              <a:rPr lang="en-US" sz="1100" dirty="0" smtClean="0">
                <a:latin typeface="+mj-lt"/>
              </a:rPr>
              <a:t> is relatively unaffected by ionizing radiation, making it </a:t>
            </a:r>
            <a:r>
              <a:rPr lang="en-US" sz="1100" b="1" dirty="0" smtClean="0">
                <a:latin typeface="+mj-lt"/>
              </a:rPr>
              <a:t>attractive for solar cell and space/satellite applications. </a:t>
            </a:r>
          </a:p>
        </p:txBody>
      </p:sp>
      <p:pic>
        <p:nvPicPr>
          <p:cNvPr id="9" name="Picture 8" descr="stock-photo-9004261-integrated-circuit.jpg"/>
          <p:cNvPicPr>
            <a:picLocks noChangeAspect="1"/>
          </p:cNvPicPr>
          <p:nvPr/>
        </p:nvPicPr>
        <p:blipFill>
          <a:blip r:embed="rId3" cstate="print"/>
          <a:stretch>
            <a:fillRect/>
          </a:stretch>
        </p:blipFill>
        <p:spPr>
          <a:xfrm>
            <a:off x="6172200" y="3886200"/>
            <a:ext cx="2382455" cy="1981200"/>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3352800" y="838200"/>
            <a:ext cx="5565775" cy="25146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lvl="0" indent="-111125" algn="just">
              <a:lnSpc>
                <a:spcPct val="150000"/>
              </a:lnSpc>
              <a:spcBef>
                <a:spcPct val="0"/>
              </a:spcBef>
              <a:buFont typeface="Arial" pitchFamily="34" charset="0"/>
              <a:buChar char="•"/>
              <a:defRPr/>
            </a:pPr>
            <a:r>
              <a:rPr sz="1100" smtClean="0">
                <a:solidFill>
                  <a:prstClr val="black"/>
                </a:solidFill>
                <a:latin typeface="Calibri"/>
              </a:rPr>
              <a:t>Capacitor and battery manufacturers would evaluate this technology with some urgency.</a:t>
            </a:r>
          </a:p>
          <a:p>
            <a:pPr marL="111125" lvl="0" indent="-111125" algn="just">
              <a:lnSpc>
                <a:spcPct val="150000"/>
              </a:lnSpc>
              <a:spcBef>
                <a:spcPct val="0"/>
              </a:spcBef>
              <a:buFont typeface="Arial" pitchFamily="34" charset="0"/>
              <a:buChar char="•"/>
              <a:defRPr/>
            </a:pPr>
            <a:r>
              <a:rPr sz="1100" smtClean="0">
                <a:solidFill>
                  <a:prstClr val="black"/>
                </a:solidFill>
                <a:latin typeface="Calibri"/>
              </a:rPr>
              <a:t> Manufacturers of the systems and products mentioned above would explore the implications and uses of nanomaterial supercapacitors in their products.</a:t>
            </a:r>
          </a:p>
          <a:p>
            <a:pPr marL="111125" indent="-111125" algn="just">
              <a:lnSpc>
                <a:spcPct val="150000"/>
              </a:lnSpc>
              <a:spcBef>
                <a:spcPct val="0"/>
              </a:spcBef>
              <a:buFont typeface="Arial" pitchFamily="34" charset="0"/>
              <a:buChar char="•"/>
              <a:defRPr/>
            </a:pPr>
            <a:r>
              <a:rPr sz="1100" smtClean="0">
                <a:solidFill>
                  <a:prstClr val="black"/>
                </a:solidFill>
                <a:latin typeface="Calibri"/>
              </a:rPr>
              <a:t>The </a:t>
            </a:r>
            <a:r>
              <a:rPr sz="1100" b="1" smtClean="0">
                <a:solidFill>
                  <a:prstClr val="black"/>
                </a:solidFill>
                <a:latin typeface="Calibri"/>
              </a:rPr>
              <a:t>use of this technology has the potential to significantly enhance the attractiveness and usability of some product types, such as electric vehicles</a:t>
            </a:r>
          </a:p>
          <a:p>
            <a:pPr marL="111125" indent="-111125" algn="just">
              <a:lnSpc>
                <a:spcPct val="150000"/>
              </a:lnSpc>
              <a:spcBef>
                <a:spcPct val="0"/>
              </a:spcBef>
              <a:buFont typeface="Arial" pitchFamily="34" charset="0"/>
              <a:buChar char="•"/>
              <a:defRPr/>
            </a:pPr>
            <a:r>
              <a:rPr sz="1100" smtClean="0">
                <a:solidFill>
                  <a:prstClr val="black"/>
                </a:solidFill>
                <a:latin typeface="Calibri"/>
              </a:rPr>
              <a:t>Supercapacitors can also help to reduce the amount of chemicals (in batteries) that may need special consideration at the end of life.</a:t>
            </a:r>
          </a:p>
        </p:txBody>
      </p:sp>
      <p:sp>
        <p:nvSpPr>
          <p:cNvPr id="31747" name="AutoShape 4"/>
          <p:cNvSpPr>
            <a:spLocks noChangeArrowheads="1"/>
          </p:cNvSpPr>
          <p:nvPr/>
        </p:nvSpPr>
        <p:spPr bwMode="auto">
          <a:xfrm>
            <a:off x="2112963" y="1219200"/>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48" name="AutoShape 5"/>
          <p:cNvSpPr>
            <a:spLocks noChangeArrowheads="1"/>
          </p:cNvSpPr>
          <p:nvPr/>
        </p:nvSpPr>
        <p:spPr bwMode="auto">
          <a:xfrm>
            <a:off x="158750" y="1054100"/>
            <a:ext cx="1892300" cy="868363"/>
          </a:xfrm>
          <a:prstGeom prst="roundRect">
            <a:avLst>
              <a:gd name="adj" fmla="val 16667"/>
            </a:avLst>
          </a:prstGeom>
          <a:solidFill>
            <a:srgbClr val="00B0F0"/>
          </a:solidFill>
          <a:ln w="9525">
            <a:noFill/>
            <a:round/>
            <a:headEnd/>
            <a:tailEnd/>
          </a:ln>
        </p:spPr>
        <p:txBody>
          <a:bodyPr wrap="square" anchor="ctr"/>
          <a:lstStyle/>
          <a:p>
            <a:pPr algn="ctr"/>
            <a:r>
              <a:rPr lang="en-US" sz="1600" b="1" dirty="0" err="1" smtClean="0">
                <a:solidFill>
                  <a:schemeClr val="bg1"/>
                </a:solidFill>
                <a:latin typeface="+mj-lt"/>
              </a:rPr>
              <a:t>Nanomaterial</a:t>
            </a:r>
            <a:r>
              <a:rPr lang="en-US" sz="1600" b="1" dirty="0" smtClean="0">
                <a:solidFill>
                  <a:schemeClr val="bg1"/>
                </a:solidFill>
                <a:latin typeface="+mj-lt"/>
              </a:rPr>
              <a:t> </a:t>
            </a:r>
            <a:r>
              <a:rPr lang="en-US" sz="1600" b="1" dirty="0" err="1" smtClean="0">
                <a:solidFill>
                  <a:schemeClr val="bg1"/>
                </a:solidFill>
                <a:latin typeface="+mj-lt"/>
              </a:rPr>
              <a:t>Supercapacitors</a:t>
            </a:r>
            <a:endParaRPr lang="en-US" sz="1600" b="1" dirty="0">
              <a:solidFill>
                <a:schemeClr val="bg1"/>
              </a:solidFill>
              <a:latin typeface="+mj-lt"/>
            </a:endParaRPr>
          </a:p>
        </p:txBody>
      </p:sp>
      <p:sp>
        <p:nvSpPr>
          <p:cNvPr id="31750" name="AutoShape 7"/>
          <p:cNvSpPr>
            <a:spLocks noChangeArrowheads="1"/>
          </p:cNvSpPr>
          <p:nvPr/>
        </p:nvSpPr>
        <p:spPr bwMode="auto">
          <a:xfrm rot="5400000">
            <a:off x="431482" y="2393314"/>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51" name="AutoShape 8"/>
          <p:cNvSpPr>
            <a:spLocks noChangeArrowheads="1"/>
          </p:cNvSpPr>
          <p:nvPr/>
        </p:nvSpPr>
        <p:spPr bwMode="auto">
          <a:xfrm>
            <a:off x="152401" y="6172200"/>
            <a:ext cx="8534400" cy="6096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The use of this technology has the potential to significantly enhance the attractiveness and usability of some product types, such as electric vehicles </a:t>
            </a:r>
          </a:p>
          <a:p>
            <a:pPr algn="just">
              <a:defRPr/>
            </a:pPr>
            <a:r>
              <a:rPr lang="en-US" sz="1200" b="1" dirty="0" smtClean="0">
                <a:latin typeface="+mj-lt"/>
              </a:rPr>
              <a:t>Gartner Rating- </a:t>
            </a:r>
            <a:r>
              <a:rPr lang="en-US" sz="1200" b="1" i="1" dirty="0" smtClean="0">
                <a:latin typeface="+mj-lt"/>
              </a:rPr>
              <a:t>Benefit Rating: High ;  Market Penetration: Less than 1% of target audience</a:t>
            </a:r>
            <a:endParaRPr lang="en-US" sz="1200" b="1" i="1" dirty="0">
              <a:latin typeface="+mj-lt"/>
            </a:endParaRP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a:t>
            </a:r>
            <a:r>
              <a:rPr lang="en-US" dirty="0" smtClean="0">
                <a:solidFill>
                  <a:schemeClr val="bg1"/>
                </a:solidFill>
                <a:latin typeface="Myriad Pro"/>
              </a:rPr>
              <a:t>At The Peak</a:t>
            </a:r>
            <a:endParaRPr lang="en-US" dirty="0">
              <a:solidFill>
                <a:schemeClr val="bg1"/>
              </a:solidFill>
              <a:latin typeface="Myriad Pro"/>
              <a:ea typeface="+mj-ea"/>
              <a:cs typeface="+mj-cs"/>
            </a:endParaRPr>
          </a:p>
        </p:txBody>
      </p:sp>
      <p:sp>
        <p:nvSpPr>
          <p:cNvPr id="11" name="Rectangle 3"/>
          <p:cNvSpPr txBox="1">
            <a:spLocks noChangeArrowheads="1"/>
          </p:cNvSpPr>
          <p:nvPr/>
        </p:nvSpPr>
        <p:spPr bwMode="auto">
          <a:xfrm>
            <a:off x="152400" y="3581400"/>
            <a:ext cx="5641975" cy="25146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eaLnBrk="0" hangingPunct="0">
              <a:lnSpc>
                <a:spcPct val="150000"/>
              </a:lnSpc>
              <a:buFont typeface="Arial" pitchFamily="34" charset="0"/>
              <a:buChar char="•"/>
              <a:defRPr/>
            </a:pPr>
            <a:r>
              <a:rPr lang="en-US" sz="1100" dirty="0" smtClean="0">
                <a:latin typeface="+mj-lt"/>
              </a:rPr>
              <a:t>Unlike batteries, </a:t>
            </a:r>
            <a:r>
              <a:rPr lang="en-US" sz="1100" b="1" dirty="0" err="1" smtClean="0">
                <a:latin typeface="+mj-lt"/>
              </a:rPr>
              <a:t>supercapacitors</a:t>
            </a:r>
            <a:r>
              <a:rPr lang="en-US" sz="1100" b="1" dirty="0" smtClean="0">
                <a:latin typeface="+mj-lt"/>
              </a:rPr>
              <a:t> can be charged and discharged very quickly and can provide far higher pulses of power than can be achieved from batteries.</a:t>
            </a:r>
          </a:p>
          <a:p>
            <a:pPr marL="111125" indent="-111125" algn="just" eaLnBrk="0" hangingPunct="0">
              <a:lnSpc>
                <a:spcPct val="150000"/>
              </a:lnSpc>
              <a:buFont typeface="Arial" pitchFamily="34" charset="0"/>
              <a:buChar char="•"/>
              <a:defRPr/>
            </a:pPr>
            <a:r>
              <a:rPr lang="en-US" sz="1100" b="1" dirty="0" smtClean="0">
                <a:latin typeface="+mj-lt"/>
              </a:rPr>
              <a:t>The ratio of energy to weight and energy to volume is also significantly better </a:t>
            </a:r>
            <a:r>
              <a:rPr lang="en-US" sz="1100" dirty="0" smtClean="0">
                <a:latin typeface="+mj-lt"/>
              </a:rPr>
              <a:t>than for traditional capacitors, suggesting usage in a number of specific areas</a:t>
            </a:r>
          </a:p>
          <a:p>
            <a:pPr marL="111125" indent="-111125" algn="just" eaLnBrk="0" hangingPunct="0">
              <a:lnSpc>
                <a:spcPct val="150000"/>
              </a:lnSpc>
              <a:buFont typeface="Arial" pitchFamily="34" charset="0"/>
              <a:buChar char="•"/>
              <a:defRPr/>
            </a:pPr>
            <a:r>
              <a:rPr lang="en-US" sz="1100" dirty="0" err="1" smtClean="0">
                <a:latin typeface="+mj-lt"/>
              </a:rPr>
              <a:t>Supercapacitors</a:t>
            </a:r>
            <a:r>
              <a:rPr lang="en-US" sz="1100" dirty="0" smtClean="0">
                <a:latin typeface="+mj-lt"/>
              </a:rPr>
              <a:t> could be used for short-term power supply interruptions (such as memory backup), power boosters for fuel cells, acceleration boosters in hybrid electric vehicles, flash boosters in digital cameras and for the short-term storage of electrical energy from solar cells or other energy sources.</a:t>
            </a:r>
          </a:p>
        </p:txBody>
      </p:sp>
      <p:pic>
        <p:nvPicPr>
          <p:cNvPr id="9" name="Picture 8" descr="y1-y2-ac-ceramic-capacitor-safety-standard-c-cap.jpg"/>
          <p:cNvPicPr>
            <a:picLocks noChangeAspect="1"/>
          </p:cNvPicPr>
          <p:nvPr/>
        </p:nvPicPr>
        <p:blipFill>
          <a:blip r:embed="rId3" cstate="print"/>
          <a:stretch>
            <a:fillRect/>
          </a:stretch>
        </p:blipFill>
        <p:spPr>
          <a:xfrm>
            <a:off x="6019800" y="3810000"/>
            <a:ext cx="2171700" cy="2171700"/>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3352800" y="838200"/>
            <a:ext cx="5565775" cy="27432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lvl="0" indent="-111125" algn="just">
              <a:lnSpc>
                <a:spcPct val="150000"/>
              </a:lnSpc>
              <a:spcBef>
                <a:spcPct val="0"/>
              </a:spcBef>
              <a:buFont typeface="Arial" pitchFamily="34" charset="0"/>
              <a:buChar char="•"/>
              <a:defRPr/>
            </a:pPr>
            <a:r>
              <a:rPr sz="1100" smtClean="0">
                <a:solidFill>
                  <a:prstClr val="black"/>
                </a:solidFill>
                <a:latin typeface="Calibri"/>
              </a:rPr>
              <a:t>Historically, </a:t>
            </a:r>
            <a:r>
              <a:rPr sz="1100" b="1" smtClean="0">
                <a:solidFill>
                  <a:prstClr val="black"/>
                </a:solidFill>
                <a:latin typeface="Calibri"/>
              </a:rPr>
              <a:t>moving to the next wafer size provided approximately a 30% reduction in processing cost</a:t>
            </a:r>
          </a:p>
          <a:p>
            <a:pPr marL="111125" indent="-111125" algn="just">
              <a:lnSpc>
                <a:spcPct val="150000"/>
              </a:lnSpc>
              <a:spcBef>
                <a:spcPct val="0"/>
              </a:spcBef>
              <a:buFont typeface="Arial" pitchFamily="34" charset="0"/>
              <a:buChar char="•"/>
              <a:defRPr/>
            </a:pPr>
            <a:r>
              <a:rPr sz="1100" smtClean="0">
                <a:solidFill>
                  <a:prstClr val="black"/>
                </a:solidFill>
                <a:latin typeface="Calibri"/>
              </a:rPr>
              <a:t>The </a:t>
            </a:r>
            <a:r>
              <a:rPr sz="1100" b="1" smtClean="0">
                <a:solidFill>
                  <a:prstClr val="black"/>
                </a:solidFill>
                <a:latin typeface="Calibri"/>
              </a:rPr>
              <a:t>key issue to moving to 450 mm will be the economics: </a:t>
            </a:r>
            <a:r>
              <a:rPr sz="1100" smtClean="0">
                <a:solidFill>
                  <a:prstClr val="black"/>
                </a:solidFill>
                <a:latin typeface="Calibri"/>
              </a:rPr>
              <a:t>Can the same number of wafers per hour be processed with equipment that costs no more than 1.5 times the previous generation of equipment?</a:t>
            </a:r>
          </a:p>
          <a:p>
            <a:pPr marL="111125" indent="-111125" algn="just">
              <a:lnSpc>
                <a:spcPct val="150000"/>
              </a:lnSpc>
              <a:spcBef>
                <a:spcPct val="0"/>
              </a:spcBef>
              <a:buFont typeface="Arial" pitchFamily="34" charset="0"/>
              <a:buChar char="•"/>
              <a:defRPr/>
            </a:pPr>
            <a:r>
              <a:rPr sz="1100" b="1" smtClean="0">
                <a:solidFill>
                  <a:prstClr val="black"/>
                </a:solidFill>
                <a:latin typeface="Calibri"/>
              </a:rPr>
              <a:t>The move to 450 mm will reduce costs for semiconductor manufacturers</a:t>
            </a:r>
            <a:r>
              <a:rPr sz="1100" smtClean="0">
                <a:solidFill>
                  <a:prstClr val="black"/>
                </a:solidFill>
                <a:latin typeface="Calibri"/>
              </a:rPr>
              <a:t>. It will mean more devices per wafer, which in turn means building fewer manufacturing facilities and hiring fewer engineers to support the manufacturing efforts. </a:t>
            </a:r>
          </a:p>
          <a:p>
            <a:pPr marL="111125" indent="-111125" algn="just">
              <a:lnSpc>
                <a:spcPct val="150000"/>
              </a:lnSpc>
              <a:spcBef>
                <a:spcPct val="0"/>
              </a:spcBef>
              <a:buFont typeface="Arial" pitchFamily="34" charset="0"/>
              <a:buChar char="•"/>
              <a:defRPr/>
            </a:pPr>
            <a:r>
              <a:rPr sz="1100" b="1" smtClean="0">
                <a:solidFill>
                  <a:prstClr val="black"/>
                </a:solidFill>
                <a:latin typeface="Calibri"/>
              </a:rPr>
              <a:t>The key will be whether the semiconductor equipment manufacturers can make a profit </a:t>
            </a:r>
            <a:r>
              <a:rPr sz="1100" smtClean="0">
                <a:solidFill>
                  <a:prstClr val="black"/>
                </a:solidFill>
                <a:latin typeface="Calibri"/>
              </a:rPr>
              <a:t>and get a reasonable return on their investment with fewer fabs.</a:t>
            </a:r>
          </a:p>
        </p:txBody>
      </p:sp>
      <p:sp>
        <p:nvSpPr>
          <p:cNvPr id="31747" name="AutoShape 4"/>
          <p:cNvSpPr>
            <a:spLocks noChangeArrowheads="1"/>
          </p:cNvSpPr>
          <p:nvPr/>
        </p:nvSpPr>
        <p:spPr bwMode="auto">
          <a:xfrm>
            <a:off x="2112963" y="1219200"/>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48" name="AutoShape 5"/>
          <p:cNvSpPr>
            <a:spLocks noChangeArrowheads="1"/>
          </p:cNvSpPr>
          <p:nvPr/>
        </p:nvSpPr>
        <p:spPr bwMode="auto">
          <a:xfrm>
            <a:off x="158750" y="1054100"/>
            <a:ext cx="1892300" cy="868363"/>
          </a:xfrm>
          <a:prstGeom prst="roundRect">
            <a:avLst>
              <a:gd name="adj" fmla="val 16667"/>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450 mm Wafers</a:t>
            </a:r>
            <a:endParaRPr lang="en-US" sz="1600" b="1" dirty="0">
              <a:solidFill>
                <a:schemeClr val="bg1"/>
              </a:solidFill>
              <a:latin typeface="+mj-lt"/>
            </a:endParaRPr>
          </a:p>
        </p:txBody>
      </p:sp>
      <p:sp>
        <p:nvSpPr>
          <p:cNvPr id="31750" name="AutoShape 7"/>
          <p:cNvSpPr>
            <a:spLocks noChangeArrowheads="1"/>
          </p:cNvSpPr>
          <p:nvPr/>
        </p:nvSpPr>
        <p:spPr bwMode="auto">
          <a:xfrm rot="5400000">
            <a:off x="431482" y="2393314"/>
            <a:ext cx="1188720" cy="54864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51" name="AutoShape 8"/>
          <p:cNvSpPr>
            <a:spLocks noChangeArrowheads="1"/>
          </p:cNvSpPr>
          <p:nvPr/>
        </p:nvSpPr>
        <p:spPr bwMode="auto">
          <a:xfrm>
            <a:off x="152401" y="6172200"/>
            <a:ext cx="8534400" cy="6096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smtClean="0">
                <a:latin typeface="+mj-lt"/>
              </a:rPr>
              <a:t>The semiconductor equipment vendor will adopt to the technology based on the profitability</a:t>
            </a:r>
          </a:p>
          <a:p>
            <a:pPr algn="just">
              <a:defRPr/>
            </a:pPr>
            <a:r>
              <a:rPr lang="en-US" sz="1200" b="1" dirty="0" smtClean="0">
                <a:latin typeface="+mj-lt"/>
              </a:rPr>
              <a:t>Gartner Rating- </a:t>
            </a:r>
            <a:r>
              <a:rPr lang="en-US" sz="1200" b="1" i="1" dirty="0" smtClean="0">
                <a:latin typeface="+mj-lt"/>
              </a:rPr>
              <a:t>Benefit Rating: High ;  Market Penetration: 5% to 20% of target audience</a:t>
            </a:r>
            <a:endParaRPr lang="en-US" sz="1200" b="1" i="1" dirty="0">
              <a:latin typeface="+mj-lt"/>
            </a:endParaRP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a:t>
            </a:r>
            <a:r>
              <a:rPr lang="en-US" dirty="0" smtClean="0">
                <a:solidFill>
                  <a:schemeClr val="bg1"/>
                </a:solidFill>
                <a:latin typeface="Myriad Pro"/>
              </a:rPr>
              <a:t>At The Peak</a:t>
            </a:r>
            <a:endParaRPr lang="en-US" dirty="0">
              <a:solidFill>
                <a:schemeClr val="bg1"/>
              </a:solidFill>
              <a:latin typeface="Myriad Pro"/>
              <a:ea typeface="+mj-ea"/>
              <a:cs typeface="+mj-cs"/>
            </a:endParaRPr>
          </a:p>
        </p:txBody>
      </p:sp>
      <p:sp>
        <p:nvSpPr>
          <p:cNvPr id="11" name="Rectangle 3"/>
          <p:cNvSpPr txBox="1">
            <a:spLocks noChangeArrowheads="1"/>
          </p:cNvSpPr>
          <p:nvPr/>
        </p:nvSpPr>
        <p:spPr bwMode="auto">
          <a:xfrm>
            <a:off x="152400" y="3886200"/>
            <a:ext cx="5641975" cy="2209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eaLnBrk="0" hangingPunct="0">
              <a:lnSpc>
                <a:spcPct val="150000"/>
              </a:lnSpc>
              <a:buFont typeface="Arial" pitchFamily="34" charset="0"/>
              <a:buChar char="•"/>
              <a:defRPr/>
            </a:pPr>
            <a:r>
              <a:rPr lang="en-US" sz="1100" dirty="0" smtClean="0">
                <a:latin typeface="+mj-lt"/>
              </a:rPr>
              <a:t>A </a:t>
            </a:r>
            <a:r>
              <a:rPr lang="en-US" sz="1100" b="1" dirty="0" smtClean="0">
                <a:latin typeface="+mj-lt"/>
              </a:rPr>
              <a:t>450-millimeter (mm)-diameter silicon wafer </a:t>
            </a:r>
            <a:r>
              <a:rPr lang="en-US" sz="1100" dirty="0" smtClean="0">
                <a:latin typeface="+mj-lt"/>
              </a:rPr>
              <a:t>is the next wafer-size transition for semiconductor manufacturing.</a:t>
            </a:r>
          </a:p>
          <a:p>
            <a:pPr marL="111125" indent="-111125" algn="just" eaLnBrk="0" hangingPunct="0">
              <a:lnSpc>
                <a:spcPct val="150000"/>
              </a:lnSpc>
              <a:buFont typeface="Arial" pitchFamily="34" charset="0"/>
              <a:buChar char="•"/>
              <a:defRPr/>
            </a:pPr>
            <a:r>
              <a:rPr lang="en-US" sz="1100" dirty="0" smtClean="0">
                <a:latin typeface="+mj-lt"/>
              </a:rPr>
              <a:t> The 450 mm wafers provide </a:t>
            </a:r>
            <a:r>
              <a:rPr lang="en-US" sz="1100" b="1" dirty="0" smtClean="0">
                <a:latin typeface="+mj-lt"/>
              </a:rPr>
              <a:t>2.25 times the area of a 300 mm wafer </a:t>
            </a:r>
            <a:r>
              <a:rPr lang="en-US" sz="1100" dirty="0" smtClean="0">
                <a:latin typeface="+mj-lt"/>
              </a:rPr>
              <a:t>and thus increase the number of devices that can be processed at one time. </a:t>
            </a:r>
          </a:p>
          <a:p>
            <a:pPr marL="111125" indent="-111125" algn="just" eaLnBrk="0" hangingPunct="0">
              <a:lnSpc>
                <a:spcPct val="150000"/>
              </a:lnSpc>
              <a:buFont typeface="Arial" pitchFamily="34" charset="0"/>
              <a:buChar char="•"/>
              <a:defRPr/>
            </a:pPr>
            <a:r>
              <a:rPr lang="en-US" sz="1100" dirty="0" smtClean="0">
                <a:latin typeface="+mj-lt"/>
              </a:rPr>
              <a:t>Depending on the device layout, 2.5 times the number of devices can be placed on a 450 mm wafer compared with a 300 mm wafer.</a:t>
            </a:r>
          </a:p>
        </p:txBody>
      </p:sp>
      <p:pic>
        <p:nvPicPr>
          <p:cNvPr id="9" name="Picture 8" descr="274589_silicon_wafer.jpg"/>
          <p:cNvPicPr>
            <a:picLocks noChangeAspect="1"/>
          </p:cNvPicPr>
          <p:nvPr/>
        </p:nvPicPr>
        <p:blipFill>
          <a:blip r:embed="rId3" cstate="print"/>
          <a:stretch>
            <a:fillRect/>
          </a:stretch>
        </p:blipFill>
        <p:spPr>
          <a:xfrm>
            <a:off x="6019800" y="3962400"/>
            <a:ext cx="2503714" cy="1981200"/>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3373438" y="1136651"/>
            <a:ext cx="5565775" cy="2444749"/>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a:lnSpc>
                <a:spcPct val="150000"/>
              </a:lnSpc>
              <a:spcBef>
                <a:spcPct val="0"/>
              </a:spcBef>
              <a:buFont typeface="Arial" pitchFamily="34" charset="0"/>
              <a:buChar char="•"/>
              <a:defRPr/>
            </a:pPr>
            <a:r>
              <a:rPr sz="1100" smtClean="0">
                <a:solidFill>
                  <a:schemeClr val="tx1"/>
                </a:solidFill>
                <a:latin typeface="+mj-lt"/>
              </a:rPr>
              <a:t>The industry has attracted a huge amount of capital pouring into the LED supply chain from equipment and materials to LED epitaxy/chip fabrication and LED packaging capacity.</a:t>
            </a:r>
          </a:p>
          <a:p>
            <a:pPr marL="111125" indent="-111125" algn="just">
              <a:lnSpc>
                <a:spcPct val="150000"/>
              </a:lnSpc>
              <a:spcBef>
                <a:spcPct val="0"/>
              </a:spcBef>
              <a:buFont typeface="Arial" pitchFamily="34" charset="0"/>
              <a:buChar char="•"/>
              <a:defRPr/>
            </a:pPr>
            <a:r>
              <a:rPr sz="1100" smtClean="0">
                <a:solidFill>
                  <a:schemeClr val="tx1"/>
                </a:solidFill>
                <a:latin typeface="+mj-lt"/>
              </a:rPr>
              <a:t>There has been an explosive growth on equipment spending from LED fabs, jumping from $606 million in 2009 to $1.78 billion in 2010. </a:t>
            </a:r>
          </a:p>
          <a:p>
            <a:pPr marL="111125" indent="-111125" algn="just">
              <a:lnSpc>
                <a:spcPct val="150000"/>
              </a:lnSpc>
              <a:spcBef>
                <a:spcPct val="0"/>
              </a:spcBef>
              <a:buFont typeface="Arial" pitchFamily="34" charset="0"/>
              <a:buChar char="•"/>
              <a:defRPr/>
            </a:pPr>
            <a:r>
              <a:rPr sz="1100" smtClean="0">
                <a:solidFill>
                  <a:schemeClr val="tx1"/>
                </a:solidFill>
                <a:latin typeface="+mj-lt"/>
              </a:rPr>
              <a:t>LED equipment spending spree will continue this year and expected to reach about $2.5 billion, a 40% rise Y-o-Y. </a:t>
            </a:r>
          </a:p>
          <a:p>
            <a:pPr marL="111125" indent="-111125" algn="just">
              <a:lnSpc>
                <a:spcPct val="150000"/>
              </a:lnSpc>
              <a:spcBef>
                <a:spcPct val="0"/>
              </a:spcBef>
              <a:buFont typeface="Arial" pitchFamily="34" charset="0"/>
              <a:buChar char="•"/>
              <a:defRPr/>
            </a:pPr>
            <a:r>
              <a:rPr sz="1100" smtClean="0">
                <a:solidFill>
                  <a:schemeClr val="tx1"/>
                </a:solidFill>
                <a:latin typeface="+mj-lt"/>
              </a:rPr>
              <a:t>19 new fabs that started operation in 2010 and 27 new operation fabs are expected in 2011. The geographic distribution of these new projects is mostly located in Asia, especially from China, Taiwan, and Korea.</a:t>
            </a:r>
          </a:p>
        </p:txBody>
      </p:sp>
      <p:sp>
        <p:nvSpPr>
          <p:cNvPr id="31747" name="AutoShape 4"/>
          <p:cNvSpPr>
            <a:spLocks noChangeArrowheads="1"/>
          </p:cNvSpPr>
          <p:nvPr/>
        </p:nvSpPr>
        <p:spPr bwMode="auto">
          <a:xfrm>
            <a:off x="2112963" y="1366838"/>
            <a:ext cx="1244600" cy="469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48" name="AutoShape 5"/>
          <p:cNvSpPr>
            <a:spLocks noChangeArrowheads="1"/>
          </p:cNvSpPr>
          <p:nvPr/>
        </p:nvSpPr>
        <p:spPr bwMode="auto">
          <a:xfrm>
            <a:off x="158750" y="1054100"/>
            <a:ext cx="1892300" cy="868363"/>
          </a:xfrm>
          <a:prstGeom prst="roundRect">
            <a:avLst>
              <a:gd name="adj" fmla="val 16667"/>
            </a:avLst>
          </a:prstGeom>
          <a:solidFill>
            <a:srgbClr val="00B0F0"/>
          </a:solidFill>
          <a:ln w="9525">
            <a:noFill/>
            <a:round/>
            <a:headEnd/>
            <a:tailEnd/>
          </a:ln>
        </p:spPr>
        <p:txBody>
          <a:bodyPr wrap="square" anchor="ctr"/>
          <a:lstStyle/>
          <a:p>
            <a:pPr algn="ctr"/>
            <a:r>
              <a:rPr lang="en-US" sz="1600" b="1" dirty="0">
                <a:solidFill>
                  <a:schemeClr val="bg1"/>
                </a:solidFill>
                <a:latin typeface="+mj-lt"/>
              </a:rPr>
              <a:t>LED Technology</a:t>
            </a:r>
          </a:p>
        </p:txBody>
      </p:sp>
      <p:pic>
        <p:nvPicPr>
          <p:cNvPr id="31749" name="Picture 6" descr="Table 1: LED Fabs Start Operation"/>
          <p:cNvPicPr>
            <a:picLocks noChangeAspect="1" noChangeArrowheads="1"/>
          </p:cNvPicPr>
          <p:nvPr/>
        </p:nvPicPr>
        <p:blipFill>
          <a:blip r:embed="rId3" cstate="print"/>
          <a:srcRect/>
          <a:stretch>
            <a:fillRect/>
          </a:stretch>
        </p:blipFill>
        <p:spPr bwMode="auto">
          <a:xfrm>
            <a:off x="209550" y="2752725"/>
            <a:ext cx="2882900" cy="2428875"/>
          </a:xfrm>
          <a:prstGeom prst="rect">
            <a:avLst/>
          </a:prstGeom>
          <a:noFill/>
          <a:ln w="9525">
            <a:noFill/>
            <a:miter lim="800000"/>
            <a:headEnd/>
            <a:tailEnd/>
          </a:ln>
        </p:spPr>
      </p:pic>
      <p:sp>
        <p:nvSpPr>
          <p:cNvPr id="31750" name="AutoShape 7"/>
          <p:cNvSpPr>
            <a:spLocks noChangeArrowheads="1"/>
          </p:cNvSpPr>
          <p:nvPr/>
        </p:nvSpPr>
        <p:spPr bwMode="auto">
          <a:xfrm rot="5400000">
            <a:off x="632619" y="2105819"/>
            <a:ext cx="822325" cy="5127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1751" name="AutoShape 8"/>
          <p:cNvSpPr>
            <a:spLocks noChangeArrowheads="1"/>
          </p:cNvSpPr>
          <p:nvPr/>
        </p:nvSpPr>
        <p:spPr bwMode="auto">
          <a:xfrm>
            <a:off x="238125" y="5721350"/>
            <a:ext cx="8602663" cy="4699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a:latin typeface="+mj-lt"/>
              </a:rPr>
              <a:t>With the wide adoption of LED technology in LCD backlight applications, the LED industry has now advanced into</a:t>
            </a:r>
          </a:p>
          <a:p>
            <a:pPr algn="just">
              <a:defRPr/>
            </a:pPr>
            <a:r>
              <a:rPr lang="en-US" sz="1200" b="1">
                <a:latin typeface="+mj-lt"/>
              </a:rPr>
              <a:t>the growth stage of its life cycle.</a:t>
            </a:r>
          </a:p>
        </p:txBody>
      </p:sp>
      <p:sp>
        <p:nvSpPr>
          <p:cNvPr id="31752" name="Rectangle 9"/>
          <p:cNvSpPr>
            <a:spLocks noChangeArrowheads="1"/>
          </p:cNvSpPr>
          <p:nvPr/>
        </p:nvSpPr>
        <p:spPr bwMode="auto">
          <a:xfrm>
            <a:off x="214313" y="5170488"/>
            <a:ext cx="2808287" cy="276999"/>
          </a:xfrm>
          <a:prstGeom prst="rect">
            <a:avLst/>
          </a:prstGeom>
          <a:solidFill>
            <a:srgbClr val="CCECFF"/>
          </a:solidFill>
          <a:ln w="19050">
            <a:noFill/>
            <a:miter lim="800000"/>
            <a:headEnd/>
            <a:tailEnd/>
          </a:ln>
        </p:spPr>
        <p:txBody>
          <a:bodyPr>
            <a:spAutoFit/>
          </a:bodyPr>
          <a:lstStyle/>
          <a:p>
            <a:pPr algn="ctr"/>
            <a:r>
              <a:rPr lang="en-US" sz="1200" b="1" dirty="0">
                <a:latin typeface="+mj-lt"/>
              </a:rPr>
              <a:t>LED Fabs Start Operation</a:t>
            </a:r>
          </a:p>
        </p:txBody>
      </p:sp>
      <p:sp>
        <p:nvSpPr>
          <p:cNvPr id="10"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LED Technology</a:t>
            </a:r>
          </a:p>
        </p:txBody>
      </p:sp>
      <p:pic>
        <p:nvPicPr>
          <p:cNvPr id="11" name="Picture 10" descr="led-rgb-strip.jpg"/>
          <p:cNvPicPr>
            <a:picLocks noChangeAspect="1"/>
          </p:cNvPicPr>
          <p:nvPr/>
        </p:nvPicPr>
        <p:blipFill>
          <a:blip r:embed="rId4" cstate="print"/>
          <a:stretch>
            <a:fillRect/>
          </a:stretch>
        </p:blipFill>
        <p:spPr>
          <a:xfrm>
            <a:off x="6324600" y="3657600"/>
            <a:ext cx="1790700" cy="1790700"/>
          </a:xfrm>
          <a:prstGeom prst="rect">
            <a:avLst/>
          </a:prstGeom>
        </p:spPr>
      </p:pic>
      <p:sp>
        <p:nvSpPr>
          <p:cNvPr id="12" name="AutoShape 28">
            <a:hlinkClick r:id="rId5"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4294967295"/>
          </p:nvPr>
        </p:nvSpPr>
        <p:spPr>
          <a:xfrm>
            <a:off x="3373438" y="1044575"/>
            <a:ext cx="5565775" cy="2232025"/>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a:lnSpc>
                <a:spcPct val="150000"/>
              </a:lnSpc>
              <a:spcBef>
                <a:spcPct val="0"/>
              </a:spcBef>
              <a:buFont typeface="Arial" pitchFamily="34" charset="0"/>
              <a:buChar char="•"/>
              <a:defRPr/>
            </a:pPr>
            <a:r>
              <a:rPr sz="1100" smtClean="0">
                <a:solidFill>
                  <a:schemeClr val="tx1"/>
                </a:solidFill>
                <a:latin typeface="+mj-lt"/>
              </a:rPr>
              <a:t>Supporting this exponentially large number of cores </a:t>
            </a:r>
            <a:r>
              <a:rPr sz="1100" b="1" smtClean="0">
                <a:solidFill>
                  <a:schemeClr val="tx1"/>
                </a:solidFill>
                <a:latin typeface="+mj-lt"/>
              </a:rPr>
              <a:t>requires new designs for internal communication between the cores and other components, </a:t>
            </a:r>
            <a:r>
              <a:rPr sz="1100" smtClean="0">
                <a:solidFill>
                  <a:schemeClr val="tx1"/>
                </a:solidFill>
                <a:latin typeface="+mj-lt"/>
              </a:rPr>
              <a:t>and poses major challenges for applications and operating systems to properly exploit the processing power. </a:t>
            </a:r>
          </a:p>
          <a:p>
            <a:pPr marL="111125" indent="-111125" algn="just">
              <a:lnSpc>
                <a:spcPct val="150000"/>
              </a:lnSpc>
              <a:spcBef>
                <a:spcPct val="0"/>
              </a:spcBef>
              <a:buFont typeface="Arial" pitchFamily="34" charset="0"/>
              <a:buChar char="•"/>
              <a:defRPr/>
            </a:pPr>
            <a:r>
              <a:rPr sz="1100" smtClean="0">
                <a:solidFill>
                  <a:schemeClr val="tx1"/>
                </a:solidFill>
                <a:latin typeface="+mj-lt"/>
              </a:rPr>
              <a:t>Most many-core solutions use graphics processing units (GPUs), but more general-purpose compute engines will emerge supporting 32, 64, and potentially hundreds of traditional microprocessor cores during the next few years.</a:t>
            </a:r>
          </a:p>
          <a:p>
            <a:pPr marL="111125" indent="-111125" algn="just">
              <a:lnSpc>
                <a:spcPct val="150000"/>
              </a:lnSpc>
              <a:spcBef>
                <a:spcPct val="0"/>
              </a:spcBef>
              <a:buFont typeface="Arial" pitchFamily="34" charset="0"/>
              <a:buChar char="•"/>
              <a:defRPr/>
            </a:pPr>
            <a:r>
              <a:rPr sz="1100" smtClean="0">
                <a:solidFill>
                  <a:schemeClr val="tx1"/>
                </a:solidFill>
                <a:latin typeface="+mj-lt"/>
              </a:rPr>
              <a:t>There is also a </a:t>
            </a:r>
            <a:r>
              <a:rPr sz="1100" b="1" smtClean="0">
                <a:solidFill>
                  <a:schemeClr val="tx1"/>
                </a:solidFill>
                <a:latin typeface="+mj-lt"/>
              </a:rPr>
              <a:t>trend of improving energy-efficiency by focusing on performance-per-watt with advanced fine-grain or ultra fine-grain power management </a:t>
            </a:r>
            <a:r>
              <a:rPr sz="1100" smtClean="0">
                <a:solidFill>
                  <a:schemeClr val="tx1"/>
                </a:solidFill>
                <a:latin typeface="+mj-lt"/>
              </a:rPr>
              <a:t>and dynamic voltage and frequency scaling (i.e. laptop computers and portable media players).</a:t>
            </a:r>
          </a:p>
        </p:txBody>
      </p:sp>
      <p:sp>
        <p:nvSpPr>
          <p:cNvPr id="32771" name="AutoShape 5"/>
          <p:cNvSpPr>
            <a:spLocks noChangeArrowheads="1"/>
          </p:cNvSpPr>
          <p:nvPr/>
        </p:nvSpPr>
        <p:spPr bwMode="auto">
          <a:xfrm>
            <a:off x="2112963" y="1366838"/>
            <a:ext cx="1244600" cy="457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2772" name="AutoShape 6"/>
          <p:cNvSpPr>
            <a:spLocks noChangeArrowheads="1"/>
          </p:cNvSpPr>
          <p:nvPr/>
        </p:nvSpPr>
        <p:spPr bwMode="auto">
          <a:xfrm>
            <a:off x="158750" y="1054100"/>
            <a:ext cx="1892300" cy="868363"/>
          </a:xfrm>
          <a:prstGeom prst="roundRect">
            <a:avLst>
              <a:gd name="adj" fmla="val 16667"/>
            </a:avLst>
          </a:prstGeom>
          <a:solidFill>
            <a:srgbClr val="00B0F0"/>
          </a:solidFill>
          <a:ln w="9525">
            <a:noFill/>
            <a:round/>
            <a:headEnd/>
            <a:tailEnd/>
          </a:ln>
        </p:spPr>
        <p:txBody>
          <a:bodyPr wrap="square" anchor="ctr"/>
          <a:lstStyle/>
          <a:p>
            <a:pPr algn="ctr"/>
            <a:r>
              <a:rPr lang="en-US" sz="1600" b="1">
                <a:solidFill>
                  <a:schemeClr val="bg1"/>
                </a:solidFill>
                <a:latin typeface="+mj-lt"/>
              </a:rPr>
              <a:t>Many-Core</a:t>
            </a:r>
          </a:p>
          <a:p>
            <a:pPr algn="ctr"/>
            <a:r>
              <a:rPr lang="en-US" sz="1600" b="1">
                <a:solidFill>
                  <a:schemeClr val="bg1"/>
                </a:solidFill>
                <a:latin typeface="+mj-lt"/>
              </a:rPr>
              <a:t>Processors</a:t>
            </a:r>
          </a:p>
        </p:txBody>
      </p:sp>
      <p:sp>
        <p:nvSpPr>
          <p:cNvPr id="32773" name="AutoShape 9"/>
          <p:cNvSpPr>
            <a:spLocks noChangeArrowheads="1"/>
          </p:cNvSpPr>
          <p:nvPr/>
        </p:nvSpPr>
        <p:spPr bwMode="auto">
          <a:xfrm rot="5400000">
            <a:off x="449421" y="2365216"/>
            <a:ext cx="1188720" cy="5127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2774" name="AutoShape 10"/>
          <p:cNvSpPr>
            <a:spLocks noChangeArrowheads="1"/>
          </p:cNvSpPr>
          <p:nvPr/>
        </p:nvSpPr>
        <p:spPr bwMode="auto">
          <a:xfrm>
            <a:off x="238125" y="5881688"/>
            <a:ext cx="8602663" cy="4699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a:latin typeface="+mj-lt"/>
              </a:rPr>
              <a:t>Many-core processors have the potential to bring high-performance computing power to PCs in the $1,000 to $1,500 range. </a:t>
            </a:r>
          </a:p>
        </p:txBody>
      </p:sp>
      <p:sp>
        <p:nvSpPr>
          <p:cNvPr id="19463" name="Rectangle 14"/>
          <p:cNvSpPr>
            <a:spLocks noChangeArrowheads="1"/>
          </p:cNvSpPr>
          <p:nvPr/>
        </p:nvSpPr>
        <p:spPr bwMode="auto">
          <a:xfrm>
            <a:off x="304800" y="3581400"/>
            <a:ext cx="4648200" cy="2138362"/>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45720" rIns="91440" bIns="45720" numCol="1" anchor="ctr" anchorCtr="0" compatLnSpc="1">
            <a:prstTxWarp prst="textNoShape">
              <a:avLst/>
            </a:prstTxWarp>
          </a:bodyPr>
          <a:lstStyle/>
          <a:p>
            <a:pPr marL="111125" indent="-111125" algn="just" eaLnBrk="0" hangingPunct="0">
              <a:lnSpc>
                <a:spcPct val="150000"/>
              </a:lnSpc>
              <a:buFont typeface="Arial" pitchFamily="34" charset="0"/>
              <a:buChar char="•"/>
              <a:defRPr/>
            </a:pPr>
            <a:r>
              <a:rPr lang="en-US" sz="1100" dirty="0" smtClean="0">
                <a:latin typeface="+mj-lt"/>
              </a:rPr>
              <a:t>Many-core processors are microprocessors </a:t>
            </a:r>
            <a:r>
              <a:rPr lang="en-US" sz="1100" b="1" dirty="0" smtClean="0">
                <a:latin typeface="+mj-lt"/>
              </a:rPr>
              <a:t>that typically include 16 or more processing cores in a single package</a:t>
            </a:r>
            <a:r>
              <a:rPr lang="en-US" sz="1100" dirty="0" smtClean="0">
                <a:latin typeface="+mj-lt"/>
              </a:rPr>
              <a:t>, which is many more than the </a:t>
            </a:r>
            <a:r>
              <a:rPr lang="en-US" sz="1100" dirty="0" err="1" smtClean="0">
                <a:latin typeface="+mj-lt"/>
              </a:rPr>
              <a:t>multicore</a:t>
            </a:r>
            <a:r>
              <a:rPr lang="en-US" sz="1100" dirty="0" smtClean="0">
                <a:latin typeface="+mj-lt"/>
              </a:rPr>
              <a:t> (dual- and </a:t>
            </a:r>
            <a:r>
              <a:rPr lang="en-US" sz="1100" dirty="0" err="1" smtClean="0">
                <a:latin typeface="+mj-lt"/>
              </a:rPr>
              <a:t>quadcore</a:t>
            </a:r>
            <a:r>
              <a:rPr lang="en-US" sz="1100" dirty="0" smtClean="0">
                <a:latin typeface="+mj-lt"/>
              </a:rPr>
              <a:t>) processors currently standard on systems from low-end notebooks to servers.</a:t>
            </a:r>
          </a:p>
          <a:p>
            <a:pPr marL="111125" indent="-111125" algn="just" eaLnBrk="0" hangingPunct="0">
              <a:lnSpc>
                <a:spcPct val="150000"/>
              </a:lnSpc>
              <a:buFont typeface="Arial" pitchFamily="34" charset="0"/>
              <a:buChar char="•"/>
              <a:defRPr/>
            </a:pPr>
            <a:r>
              <a:rPr lang="en-US" sz="1100" b="1" dirty="0" smtClean="0">
                <a:latin typeface="+mj-lt"/>
              </a:rPr>
              <a:t>AMD </a:t>
            </a:r>
            <a:r>
              <a:rPr lang="en-US" sz="1100" b="1" dirty="0">
                <a:latin typeface="+mj-lt"/>
              </a:rPr>
              <a:t>and Intel released 8 and 12- core </a:t>
            </a:r>
            <a:r>
              <a:rPr lang="en-US" sz="1100" dirty="0">
                <a:latin typeface="+mj-lt"/>
              </a:rPr>
              <a:t>processor chips </a:t>
            </a:r>
            <a:r>
              <a:rPr lang="en-US" sz="1100" dirty="0" smtClean="0">
                <a:latin typeface="+mj-lt"/>
              </a:rPr>
              <a:t>in 2010</a:t>
            </a:r>
            <a:endParaRPr lang="en-US" sz="1100" dirty="0">
              <a:latin typeface="+mj-lt"/>
            </a:endParaRPr>
          </a:p>
        </p:txBody>
      </p:sp>
      <p:sp>
        <p:nvSpPr>
          <p:cNvPr id="9" name="Title 1"/>
          <p:cNvSpPr txBox="1">
            <a:spLocks/>
          </p:cNvSpPr>
          <p:nvPr/>
        </p:nvSpPr>
        <p:spPr>
          <a:xfrm>
            <a:off x="1295400" y="0"/>
            <a:ext cx="7010400" cy="762000"/>
          </a:xfrm>
          <a:prstGeom prst="rect">
            <a:avLst/>
          </a:prstGeom>
        </p:spPr>
        <p:txBody>
          <a:bodyPr/>
          <a:lstStyle/>
          <a:p>
            <a:pPr eaLnBrk="0" hangingPunct="0">
              <a:defRPr/>
            </a:pPr>
            <a:r>
              <a:rPr lang="en-US" sz="2000" b="1" dirty="0">
                <a:solidFill>
                  <a:srgbClr val="FFFFFF"/>
                </a:solidFill>
                <a:latin typeface="Myriad Pro"/>
                <a:ea typeface="+mj-ea"/>
                <a:cs typeface="+mj-cs"/>
              </a:rPr>
              <a:t>Global Semiconductor MI: Trends</a:t>
            </a:r>
            <a:r>
              <a:rPr lang="en-US" sz="2800" dirty="0">
                <a:solidFill>
                  <a:schemeClr val="bg1"/>
                </a:solidFill>
                <a:latin typeface="Myriad Pro"/>
                <a:ea typeface="+mj-ea"/>
                <a:cs typeface="+mj-cs"/>
              </a:rPr>
              <a:t/>
            </a:r>
            <a:br>
              <a:rPr lang="en-US" sz="2800" dirty="0">
                <a:solidFill>
                  <a:schemeClr val="bg1"/>
                </a:solidFill>
                <a:latin typeface="Myriad Pro"/>
                <a:ea typeface="+mj-ea"/>
                <a:cs typeface="+mj-cs"/>
              </a:rPr>
            </a:br>
            <a:r>
              <a:rPr lang="en-US" dirty="0">
                <a:solidFill>
                  <a:schemeClr val="bg1"/>
                </a:solidFill>
                <a:latin typeface="Myriad Pro"/>
                <a:ea typeface="+mj-ea"/>
                <a:cs typeface="+mj-cs"/>
              </a:rPr>
              <a:t>Technology Trends : Many-Core Processors</a:t>
            </a:r>
          </a:p>
        </p:txBody>
      </p:sp>
      <p:pic>
        <p:nvPicPr>
          <p:cNvPr id="10" name="Picture 9" descr="00005819.jpeg"/>
          <p:cNvPicPr>
            <a:picLocks noChangeAspect="1"/>
          </p:cNvPicPr>
          <p:nvPr/>
        </p:nvPicPr>
        <p:blipFill>
          <a:blip r:embed="rId3" cstate="print"/>
          <a:stretch>
            <a:fillRect/>
          </a:stretch>
        </p:blipFill>
        <p:spPr>
          <a:xfrm>
            <a:off x="6629400" y="3581400"/>
            <a:ext cx="1981200" cy="1981200"/>
          </a:xfrm>
          <a:prstGeom prst="rect">
            <a:avLst/>
          </a:prstGeom>
        </p:spPr>
      </p:pic>
      <p:sp>
        <p:nvSpPr>
          <p:cNvPr id="11"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p:cNvSpPr>
            <a:spLocks noGrp="1" noChangeArrowheads="1"/>
          </p:cNvSpPr>
          <p:nvPr>
            <p:ph type="body" idx="4294967295"/>
          </p:nvPr>
        </p:nvSpPr>
        <p:spPr>
          <a:xfrm>
            <a:off x="4343400" y="838200"/>
            <a:ext cx="4527550" cy="49530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a:lnSpc>
                <a:spcPct val="120000"/>
              </a:lnSpc>
              <a:spcBef>
                <a:spcPct val="0"/>
              </a:spcBef>
              <a:defRPr/>
            </a:pPr>
            <a:r>
              <a:rPr sz="1100" smtClean="0">
                <a:solidFill>
                  <a:schemeClr val="tx1"/>
                </a:solidFill>
                <a:latin typeface="+mj-lt"/>
              </a:rPr>
              <a:t>This may well be the year when more serious platforms for cloud applications make the option of moving enterprise software to the cloud an enticing alternative. </a:t>
            </a:r>
          </a:p>
          <a:p>
            <a:pPr marL="111125" indent="-111125" algn="just">
              <a:lnSpc>
                <a:spcPct val="120000"/>
              </a:lnSpc>
              <a:spcBef>
                <a:spcPct val="0"/>
              </a:spcBef>
              <a:defRPr/>
            </a:pPr>
            <a:r>
              <a:rPr sz="1100" smtClean="0">
                <a:solidFill>
                  <a:schemeClr val="tx1"/>
                </a:solidFill>
                <a:latin typeface="+mj-lt"/>
              </a:rPr>
              <a:t>In semiconductors industry, ASIC and digital system design is a computing resource-hungry task that would certainly benefit from cloud computing. For instance, Synopsys and other EDA vendors use Amazon Web Services (AWS) to provide web-based training services.  These services are Infrastructure as a Service (</a:t>
            </a:r>
            <a:r>
              <a:rPr sz="1100" err="1" smtClean="0">
                <a:solidFill>
                  <a:schemeClr val="tx1"/>
                </a:solidFill>
                <a:latin typeface="+mj-lt"/>
              </a:rPr>
              <a:t>IaaS</a:t>
            </a:r>
            <a:r>
              <a:rPr sz="1100" smtClean="0">
                <a:solidFill>
                  <a:schemeClr val="tx1"/>
                </a:solidFill>
                <a:latin typeface="+mj-lt"/>
              </a:rPr>
              <a:t>), i.e., it gives the customer the ability to use processing, network, and storage resources in a flexible manner </a:t>
            </a:r>
          </a:p>
          <a:p>
            <a:pPr marL="111125" indent="-111125" algn="just">
              <a:lnSpc>
                <a:spcPct val="120000"/>
              </a:lnSpc>
              <a:spcBef>
                <a:spcPct val="0"/>
              </a:spcBef>
              <a:defRPr/>
            </a:pPr>
            <a:r>
              <a:rPr sz="1100" smtClean="0">
                <a:solidFill>
                  <a:schemeClr val="tx1"/>
                </a:solidFill>
                <a:latin typeface="+mj-lt"/>
              </a:rPr>
              <a:t>For the electronics design and semiconductor industry, uncertainty lies in the revamping of tools to fit cloud infrastructure, business model and data and IP security over cloud network.</a:t>
            </a:r>
          </a:p>
          <a:p>
            <a:pPr marL="111125" indent="-111125" algn="just">
              <a:lnSpc>
                <a:spcPct val="120000"/>
              </a:lnSpc>
              <a:spcBef>
                <a:spcPct val="0"/>
              </a:spcBef>
              <a:defRPr/>
            </a:pPr>
            <a:r>
              <a:rPr sz="1100" smtClean="0">
                <a:solidFill>
                  <a:schemeClr val="tx1"/>
                </a:solidFill>
                <a:latin typeface="+mj-lt"/>
              </a:rPr>
              <a:t>In anticipation of this major shift, there are a few key strategies that semiconductor manufacturers and suppliers should consider implementing:</a:t>
            </a:r>
          </a:p>
          <a:p>
            <a:pPr marL="111125" indent="-111125" algn="just">
              <a:lnSpc>
                <a:spcPct val="120000"/>
              </a:lnSpc>
              <a:spcBef>
                <a:spcPct val="0"/>
              </a:spcBef>
              <a:buFont typeface="Arial" charset="0"/>
              <a:buChar char="–"/>
              <a:defRPr/>
            </a:pPr>
            <a:r>
              <a:rPr sz="1100" smtClean="0">
                <a:solidFill>
                  <a:schemeClr val="tx1"/>
                </a:solidFill>
                <a:latin typeface="+mj-lt"/>
              </a:rPr>
              <a:t>Recognize and anticipate significant changes in demand levels for enterprise computing, with cloud service providers moving into position as the dominant buyers in the marketplace for computing infrastructure. </a:t>
            </a:r>
          </a:p>
          <a:p>
            <a:pPr marL="111125" indent="-111125" algn="just">
              <a:lnSpc>
                <a:spcPct val="120000"/>
              </a:lnSpc>
              <a:spcBef>
                <a:spcPct val="0"/>
              </a:spcBef>
              <a:buFont typeface="Arial" charset="0"/>
              <a:buChar char="–"/>
              <a:defRPr/>
            </a:pPr>
            <a:r>
              <a:rPr sz="1100" smtClean="0">
                <a:solidFill>
                  <a:schemeClr val="tx1"/>
                </a:solidFill>
                <a:latin typeface="+mj-lt"/>
              </a:rPr>
              <a:t>Work with the growing needs of cloud computing service providers to adapt product requirements, and focus, in particular, on the density and high virtualization of cloud computing architectures. </a:t>
            </a:r>
          </a:p>
          <a:p>
            <a:pPr marL="111125" indent="-111125" algn="just">
              <a:lnSpc>
                <a:spcPct val="120000"/>
              </a:lnSpc>
              <a:spcBef>
                <a:spcPct val="0"/>
              </a:spcBef>
              <a:buFont typeface="Arial" charset="0"/>
              <a:buChar char="–"/>
              <a:defRPr/>
            </a:pPr>
            <a:r>
              <a:rPr sz="1100" smtClean="0">
                <a:solidFill>
                  <a:schemeClr val="tx1"/>
                </a:solidFill>
                <a:latin typeface="+mj-lt"/>
              </a:rPr>
              <a:t>Shape the product set designed for end-users and consumers around the needs for remote accessing and processing from cloud computing service providers, not intensive "end-node" computing. </a:t>
            </a:r>
          </a:p>
        </p:txBody>
      </p:sp>
      <p:sp>
        <p:nvSpPr>
          <p:cNvPr id="33795" name="AutoShape 8"/>
          <p:cNvSpPr>
            <a:spLocks noChangeArrowheads="1"/>
          </p:cNvSpPr>
          <p:nvPr/>
        </p:nvSpPr>
        <p:spPr bwMode="auto">
          <a:xfrm>
            <a:off x="250825" y="1004888"/>
            <a:ext cx="2189163" cy="1120775"/>
          </a:xfrm>
          <a:prstGeom prst="roundRect">
            <a:avLst>
              <a:gd name="adj" fmla="val 16667"/>
            </a:avLst>
          </a:prstGeom>
          <a:solidFill>
            <a:srgbClr val="00B0F0"/>
          </a:solidFill>
          <a:ln w="9525">
            <a:noFill/>
            <a:round/>
            <a:headEnd/>
            <a:tailEnd/>
          </a:ln>
        </p:spPr>
        <p:txBody>
          <a:bodyPr wrap="square" anchor="ctr"/>
          <a:lstStyle/>
          <a:p>
            <a:pPr algn="ctr"/>
            <a:r>
              <a:rPr lang="en-US" sz="1600" b="1">
                <a:solidFill>
                  <a:schemeClr val="bg1"/>
                </a:solidFill>
                <a:latin typeface="+mj-lt"/>
              </a:rPr>
              <a:t>Cloud Adoption: </a:t>
            </a:r>
          </a:p>
          <a:p>
            <a:pPr algn="ctr"/>
            <a:r>
              <a:rPr lang="en-US" sz="1600" b="1">
                <a:solidFill>
                  <a:schemeClr val="bg1"/>
                </a:solidFill>
                <a:latin typeface="+mj-lt"/>
              </a:rPr>
              <a:t>Enterprise software </a:t>
            </a:r>
          </a:p>
          <a:p>
            <a:pPr algn="ctr"/>
            <a:r>
              <a:rPr lang="en-US" sz="1600" b="1">
                <a:solidFill>
                  <a:schemeClr val="bg1"/>
                </a:solidFill>
                <a:latin typeface="+mj-lt"/>
              </a:rPr>
              <a:t>begins migrating </a:t>
            </a:r>
          </a:p>
          <a:p>
            <a:pPr algn="ctr"/>
            <a:r>
              <a:rPr lang="en-US" sz="1600" b="1">
                <a:solidFill>
                  <a:schemeClr val="bg1"/>
                </a:solidFill>
                <a:latin typeface="+mj-lt"/>
              </a:rPr>
              <a:t>to the cloud</a:t>
            </a:r>
          </a:p>
        </p:txBody>
      </p:sp>
      <p:sp>
        <p:nvSpPr>
          <p:cNvPr id="33796" name="AutoShape 9"/>
          <p:cNvSpPr>
            <a:spLocks noChangeArrowheads="1"/>
          </p:cNvSpPr>
          <p:nvPr/>
        </p:nvSpPr>
        <p:spPr bwMode="auto">
          <a:xfrm>
            <a:off x="2545080" y="1296988"/>
            <a:ext cx="1188720" cy="469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171024" name="AutoShape 16"/>
          <p:cNvSpPr>
            <a:spLocks noChangeArrowheads="1"/>
          </p:cNvSpPr>
          <p:nvPr/>
        </p:nvSpPr>
        <p:spPr bwMode="auto">
          <a:xfrm>
            <a:off x="228600" y="5943600"/>
            <a:ext cx="8610600" cy="4699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a:latin typeface="+mj-lt"/>
              </a:rPr>
              <a:t>With the increasing adoption of cloud computing, those semiconductor businesses that have the foresight to identify and act on </a:t>
            </a:r>
          </a:p>
          <a:p>
            <a:pPr algn="just">
              <a:defRPr/>
            </a:pPr>
            <a:r>
              <a:rPr lang="en-US" sz="1200" b="1" dirty="0">
                <a:latin typeface="+mj-lt"/>
              </a:rPr>
              <a:t>the inevitable changes coming to their industry will be better positioned to profitably meet customers' needs in the future. </a:t>
            </a:r>
          </a:p>
        </p:txBody>
      </p:sp>
      <p:sp>
        <p:nvSpPr>
          <p:cNvPr id="171026" name="Cloud"/>
          <p:cNvSpPr>
            <a:spLocks noChangeAspect="1" noEditPoints="1" noChangeArrowheads="1"/>
          </p:cNvSpPr>
          <p:nvPr/>
        </p:nvSpPr>
        <p:spPr bwMode="auto">
          <a:xfrm>
            <a:off x="-33875" y="2743200"/>
            <a:ext cx="4377276" cy="3200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0" tIns="0" rIns="0" bIns="0" numCol="1" anchor="t" anchorCtr="0" compatLnSpc="1">
            <a:prstTxWarp prst="textNoShape">
              <a:avLst/>
            </a:prstTxWarp>
          </a:bodyPr>
          <a:lstStyle/>
          <a:p>
            <a:pPr marL="111125" indent="-111125" algn="just" eaLnBrk="0" hangingPunct="0">
              <a:defRPr/>
            </a:pPr>
            <a:endParaRPr lang="en-US" sz="1100" dirty="0">
              <a:latin typeface="+mj-lt"/>
            </a:endParaRPr>
          </a:p>
          <a:p>
            <a:pPr marL="111125" indent="-111125" algn="just" eaLnBrk="0" hangingPunct="0">
              <a:defRPr/>
            </a:pPr>
            <a:endParaRPr lang="en-US" sz="1100" dirty="0">
              <a:latin typeface="+mj-lt"/>
            </a:endParaRPr>
          </a:p>
        </p:txBody>
      </p:sp>
      <p:sp>
        <p:nvSpPr>
          <p:cNvPr id="33799" name="AutoShape 10"/>
          <p:cNvSpPr>
            <a:spLocks noChangeArrowheads="1"/>
          </p:cNvSpPr>
          <p:nvPr/>
        </p:nvSpPr>
        <p:spPr bwMode="auto">
          <a:xfrm rot="5400000">
            <a:off x="796924" y="2373313"/>
            <a:ext cx="914400" cy="457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3800"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Trends</a:t>
            </a:r>
            <a:r>
              <a:rPr smtClean="0">
                <a:latin typeface="Myriad Pro"/>
              </a:rPr>
              <a:t/>
            </a:r>
            <a:br>
              <a:rPr smtClean="0">
                <a:latin typeface="Myriad Pro"/>
              </a:rPr>
            </a:br>
            <a:r>
              <a:rPr sz="1800" smtClean="0">
                <a:latin typeface="Myriad Pro"/>
              </a:rPr>
              <a:t>Technology Trends : Cloud Adoption</a:t>
            </a:r>
          </a:p>
        </p:txBody>
      </p:sp>
      <p:sp>
        <p:nvSpPr>
          <p:cNvPr id="9" name="TextBox 8"/>
          <p:cNvSpPr txBox="1"/>
          <p:nvPr/>
        </p:nvSpPr>
        <p:spPr>
          <a:xfrm>
            <a:off x="590550" y="3124200"/>
            <a:ext cx="3352800" cy="2292935"/>
          </a:xfrm>
          <a:prstGeom prst="rect">
            <a:avLst/>
          </a:prstGeom>
          <a:noFill/>
        </p:spPr>
        <p:txBody>
          <a:bodyPr wrap="square" rtlCol="0">
            <a:spAutoFit/>
          </a:bodyPr>
          <a:lstStyle/>
          <a:p>
            <a:pPr lvl="0" algn="just" eaLnBrk="0" hangingPunct="0">
              <a:defRPr/>
            </a:pPr>
            <a:r>
              <a:rPr lang="en-US" sz="1100" dirty="0" smtClean="0">
                <a:solidFill>
                  <a:prstClr val="black"/>
                </a:solidFill>
                <a:latin typeface="Calibri"/>
              </a:rPr>
              <a:t>In a story published by Forbes in January  2010, Intel said that they see the move to cloud computing as "one of the biggest opportunities in computing history." They view the transition to cloud computing as a boon to potential new sales. But their future customer isn't necessarily the traditional end-user enterprise, but instead cloud computing service providers with enormous data centers with homogenous technology architectures. Of course, the downside being less demand for their long-time bread-and-butter products —servers and server chips. As demand drops, prices drop, consequently, lower the market profit levels for server chips.</a:t>
            </a:r>
            <a:endParaRPr lang="en-US" dirty="0"/>
          </a:p>
        </p:txBody>
      </p:sp>
      <p:sp>
        <p:nvSpPr>
          <p:cNvPr id="10"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077200" y="6356350"/>
            <a:ext cx="609600" cy="365125"/>
          </a:xfrm>
        </p:spPr>
        <p:txBody>
          <a:bodyPr/>
          <a:lstStyle/>
          <a:p>
            <a:pPr>
              <a:defRPr/>
            </a:pPr>
            <a:fld id="{530B9954-43E8-4B63-A1C6-7910B56653E4}" type="slidenum">
              <a:rPr lang="en-US" smtClean="0"/>
              <a:pPr>
                <a:defRPr/>
              </a:pPr>
              <a:t>46</a:t>
            </a:fld>
            <a:endParaRPr lang="en-US" dirty="0"/>
          </a:p>
        </p:txBody>
      </p:sp>
      <p:sp>
        <p:nvSpPr>
          <p:cNvPr id="34819"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Trends</a:t>
            </a:r>
            <a:r>
              <a:rPr smtClean="0">
                <a:latin typeface="Myriad Pro"/>
              </a:rPr>
              <a:t/>
            </a:r>
            <a:br>
              <a:rPr smtClean="0">
                <a:latin typeface="Myriad Pro"/>
              </a:rPr>
            </a:br>
            <a:r>
              <a:rPr sz="1800" smtClean="0">
                <a:latin typeface="Myriad Pro"/>
              </a:rPr>
              <a:t>Technology Trends : Cloud Adoption</a:t>
            </a:r>
          </a:p>
        </p:txBody>
      </p:sp>
      <p:sp>
        <p:nvSpPr>
          <p:cNvPr id="6" name="TextBox 5"/>
          <p:cNvSpPr txBox="1"/>
          <p:nvPr/>
        </p:nvSpPr>
        <p:spPr>
          <a:xfrm>
            <a:off x="152400" y="762000"/>
            <a:ext cx="8763000" cy="307975"/>
          </a:xfrm>
          <a:prstGeom prst="rect">
            <a:avLst/>
          </a:prstGeom>
          <a:solidFill>
            <a:schemeClr val="accent1">
              <a:lumMod val="40000"/>
              <a:lumOff val="60000"/>
            </a:schemeClr>
          </a:solidFill>
        </p:spPr>
        <p:txBody>
          <a:bodyPr>
            <a:spAutoFit/>
          </a:bodyPr>
          <a:lstStyle/>
          <a:p>
            <a:pPr algn="ctr">
              <a:defRPr/>
            </a:pPr>
            <a:r>
              <a:rPr lang="en-US" sz="1400" b="1" dirty="0"/>
              <a:t>Cloud Adoption Instances in Semiconductor Industry</a:t>
            </a:r>
          </a:p>
        </p:txBody>
      </p:sp>
      <p:sp>
        <p:nvSpPr>
          <p:cNvPr id="7" name="Rounded Rectangle 6"/>
          <p:cNvSpPr/>
          <p:nvPr/>
        </p:nvSpPr>
        <p:spPr>
          <a:xfrm>
            <a:off x="152400" y="1828800"/>
            <a:ext cx="5105400" cy="1600200"/>
          </a:xfrm>
          <a:prstGeom prst="round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0" tIns="0" rIns="0" bIns="0" numCol="1" anchor="ctr" anchorCtr="0" compatLnSpc="1">
            <a:prstTxWarp prst="textNoShape">
              <a:avLst/>
            </a:prstTxWarp>
          </a:bodyPr>
          <a:lstStyle/>
          <a:p>
            <a:pPr marL="111125" indent="-111125" algn="just" eaLnBrk="0" hangingPunct="0">
              <a:defRPr/>
            </a:pPr>
            <a:r>
              <a:rPr lang="en-US" sz="1100" dirty="0">
                <a:solidFill>
                  <a:schemeClr val="tx1"/>
                </a:solidFill>
                <a:latin typeface="+mj-lt"/>
              </a:rPr>
              <a:t>Fairchild Semiconductor selected Workday to simplify and standardize core HR business processes for more than 10,000 employees and managers globally. Leveraging the power of the Workday Integration Cloud Platform, Fairchild Semiconductor executed 20 Studio integrations and eight EIBs, effectively deploying Workday HR and Workday Payroll, along with solutions for learning management, recruiting, and time tracking, across 17 countries in less than eight months. Accenture, Deloitte, and Towers Watson, three of Workday's global alliances, are now actively investing resources in the Workday Integration Cloud Platform.</a:t>
            </a:r>
          </a:p>
        </p:txBody>
      </p:sp>
      <p:sp>
        <p:nvSpPr>
          <p:cNvPr id="9" name="Oval Callout 8"/>
          <p:cNvSpPr/>
          <p:nvPr/>
        </p:nvSpPr>
        <p:spPr>
          <a:xfrm>
            <a:off x="5334000" y="1752600"/>
            <a:ext cx="3505200" cy="1600200"/>
          </a:xfrm>
          <a:prstGeom prst="wedgeEllipseCallout">
            <a:avLst>
              <a:gd name="adj1" fmla="val -51579"/>
              <a:gd name="adj2" fmla="val 33750"/>
            </a:avLst>
          </a:prstGeom>
          <a:solidFill>
            <a:schemeClr val="bg1"/>
          </a:solidFill>
          <a:ln w="38100" cmpd="dbl" algn="ctr">
            <a:solidFill>
              <a:srgbClr val="55A51C"/>
            </a:solidFill>
            <a:round/>
            <a:headEnd/>
            <a:tailEnd/>
          </a:ln>
          <a:effectLst>
            <a:outerShdw dist="35921" dir="2700000" algn="ctr" rotWithShape="0">
              <a:schemeClr val="bg2">
                <a:alpha val="50000"/>
              </a:schemeClr>
            </a:outerShdw>
          </a:effectLst>
        </p:spPr>
        <p:txBody>
          <a:bodyPr vert="horz" wrap="square" lIns="0" tIns="0" rIns="0" bIns="0" numCol="1" anchor="ctr" anchorCtr="0" compatLnSpc="1">
            <a:prstTxWarp prst="textNoShape">
              <a:avLst/>
            </a:prstTxWarp>
          </a:bodyPr>
          <a:lstStyle/>
          <a:p>
            <a:pPr marL="111125" indent="-111125" algn="just" eaLnBrk="0" hangingPunct="0">
              <a:defRPr/>
            </a:pPr>
            <a:r>
              <a:rPr lang="en-US" sz="1100" dirty="0">
                <a:solidFill>
                  <a:schemeClr val="tx1"/>
                </a:solidFill>
                <a:latin typeface="+mj-lt"/>
              </a:rPr>
              <a:t> "We built 28 integrations to Workday in less than 120 days." That's cloud, baby!  ~  Paul </a:t>
            </a:r>
            <a:r>
              <a:rPr lang="en-US" sz="1100" dirty="0" err="1">
                <a:solidFill>
                  <a:schemeClr val="tx1"/>
                </a:solidFill>
                <a:latin typeface="+mj-lt"/>
              </a:rPr>
              <a:t>Lones</a:t>
            </a:r>
            <a:r>
              <a:rPr lang="en-US" sz="1100" dirty="0">
                <a:solidFill>
                  <a:schemeClr val="tx1"/>
                </a:solidFill>
                <a:latin typeface="+mj-lt"/>
              </a:rPr>
              <a:t>, CIO, Fairchild Semiconductor</a:t>
            </a:r>
          </a:p>
        </p:txBody>
      </p:sp>
      <p:sp>
        <p:nvSpPr>
          <p:cNvPr id="11" name="Oval Callout 10"/>
          <p:cNvSpPr/>
          <p:nvPr/>
        </p:nvSpPr>
        <p:spPr>
          <a:xfrm>
            <a:off x="5410200" y="3733800"/>
            <a:ext cx="3581400" cy="2438400"/>
          </a:xfrm>
          <a:prstGeom prst="wedgeEllipseCallout">
            <a:avLst>
              <a:gd name="adj1" fmla="val -53442"/>
              <a:gd name="adj2" fmla="val 16063"/>
            </a:avLst>
          </a:prstGeom>
          <a:solidFill>
            <a:schemeClr val="bg1"/>
          </a:solidFill>
          <a:ln w="38100" cmpd="dbl" algn="ctr">
            <a:solidFill>
              <a:srgbClr val="55A51C"/>
            </a:solidFill>
            <a:round/>
            <a:headEnd/>
            <a:tailEnd/>
          </a:ln>
          <a:effectLst>
            <a:outerShdw dist="35921" dir="2700000" algn="ctr" rotWithShape="0">
              <a:schemeClr val="bg2">
                <a:alpha val="50000"/>
              </a:schemeClr>
            </a:outerShdw>
          </a:effectLst>
        </p:spPr>
        <p:txBody>
          <a:bodyPr vert="horz" wrap="square" lIns="0" tIns="0" rIns="0" bIns="0" numCol="1" anchor="ctr" anchorCtr="0" compatLnSpc="1">
            <a:prstTxWarp prst="textNoShape">
              <a:avLst/>
            </a:prstTxWarp>
          </a:bodyPr>
          <a:lstStyle/>
          <a:p>
            <a:pPr marL="111125" indent="-111125" algn="just" eaLnBrk="0" hangingPunct="0">
              <a:defRPr/>
            </a:pPr>
            <a:r>
              <a:rPr lang="en-US" sz="1100" dirty="0">
                <a:solidFill>
                  <a:schemeClr val="tx1"/>
                </a:solidFill>
                <a:latin typeface="+mj-lt"/>
              </a:rPr>
              <a:t>“You're not buying $3 million worth of servers and signing a deal with a third-party integrator for $10 million. For SAP implementation you would be talking 60 people, maybe up to 100 people.“ ~ David </a:t>
            </a:r>
            <a:r>
              <a:rPr lang="en-US" sz="1100" dirty="0" err="1">
                <a:solidFill>
                  <a:schemeClr val="tx1"/>
                </a:solidFill>
                <a:latin typeface="+mj-lt"/>
              </a:rPr>
              <a:t>Smoley</a:t>
            </a:r>
            <a:r>
              <a:rPr lang="en-US" sz="1100" dirty="0">
                <a:solidFill>
                  <a:schemeClr val="tx1"/>
                </a:solidFill>
                <a:latin typeface="+mj-lt"/>
              </a:rPr>
              <a:t>, CIO, Flextronics</a:t>
            </a:r>
          </a:p>
          <a:p>
            <a:pPr marL="111125" indent="-111125" algn="just" eaLnBrk="0" hangingPunct="0">
              <a:defRPr/>
            </a:pPr>
            <a:r>
              <a:rPr lang="en-US" sz="1100" dirty="0">
                <a:solidFill>
                  <a:schemeClr val="tx1"/>
                </a:solidFill>
                <a:latin typeface="+mj-lt"/>
              </a:rPr>
              <a:t>Cloud services, like the one Workday provides, let companies rent hardware and software. He's needed less than 20 people to implement Workday.</a:t>
            </a:r>
          </a:p>
        </p:txBody>
      </p:sp>
      <p:sp>
        <p:nvSpPr>
          <p:cNvPr id="8" name="Rounded Rectangle 7"/>
          <p:cNvSpPr/>
          <p:nvPr/>
        </p:nvSpPr>
        <p:spPr>
          <a:xfrm>
            <a:off x="152400" y="4114800"/>
            <a:ext cx="5105400" cy="1600200"/>
          </a:xfrm>
          <a:prstGeom prst="round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0" tIns="0" rIns="0" bIns="0" numCol="1" anchor="ctr" anchorCtr="0" compatLnSpc="1">
            <a:prstTxWarp prst="textNoShape">
              <a:avLst/>
            </a:prstTxWarp>
          </a:bodyPr>
          <a:lstStyle/>
          <a:p>
            <a:pPr marL="111125" indent="-111125" algn="just" eaLnBrk="0" hangingPunct="0">
              <a:defRPr/>
            </a:pPr>
            <a:r>
              <a:rPr lang="en-US" sz="1100" dirty="0">
                <a:solidFill>
                  <a:schemeClr val="tx1"/>
                </a:solidFill>
                <a:latin typeface="+mj-lt"/>
              </a:rPr>
              <a:t>Flextronics CIO David </a:t>
            </a:r>
            <a:r>
              <a:rPr lang="en-US" sz="1100" dirty="0" err="1">
                <a:solidFill>
                  <a:schemeClr val="tx1"/>
                </a:solidFill>
                <a:latin typeface="+mj-lt"/>
              </a:rPr>
              <a:t>Smoley</a:t>
            </a:r>
            <a:r>
              <a:rPr lang="en-US" sz="1100" dirty="0">
                <a:solidFill>
                  <a:schemeClr val="tx1"/>
                </a:solidFill>
                <a:latin typeface="+mj-lt"/>
              </a:rPr>
              <a:t> is quickly running a SaaS shop and counts Workday, Salesforce.com and Service-now.com as three go-to providers. The company uses Salesforce.com as the standard for customer relationship management software, Workday for human resources and Service-now.com for service tickets. The latter service consolidated three ticket systems. The plan is to work in SaaS opportunistically as older systems are retired. </a:t>
            </a:r>
          </a:p>
        </p:txBody>
      </p:sp>
      <p:sp>
        <p:nvSpPr>
          <p:cNvPr id="10" name="TextBox 9"/>
          <p:cNvSpPr txBox="1"/>
          <p:nvPr/>
        </p:nvSpPr>
        <p:spPr>
          <a:xfrm>
            <a:off x="228600" y="1371600"/>
            <a:ext cx="4876800" cy="338554"/>
          </a:xfrm>
          <a:prstGeom prst="rect">
            <a:avLst/>
          </a:prstGeom>
          <a:solidFill>
            <a:srgbClr val="00B0F0"/>
          </a:solidFill>
          <a:ln w="9525">
            <a:noFill/>
            <a:round/>
            <a:headEnd/>
            <a:tailEnd/>
          </a:ln>
        </p:spPr>
        <p:txBody>
          <a:bodyPr wrap="square" anchor="ctr"/>
          <a:lstStyle/>
          <a:p>
            <a:pPr algn="ctr">
              <a:defRPr/>
            </a:pPr>
            <a:r>
              <a:rPr lang="en-US" sz="1600" b="1" dirty="0">
                <a:solidFill>
                  <a:schemeClr val="bg1"/>
                </a:solidFill>
                <a:latin typeface="+mj-lt"/>
              </a:rPr>
              <a:t>Fairchild Semiconductor</a:t>
            </a:r>
          </a:p>
        </p:txBody>
      </p:sp>
      <p:sp>
        <p:nvSpPr>
          <p:cNvPr id="12" name="TextBox 11"/>
          <p:cNvSpPr txBox="1"/>
          <p:nvPr/>
        </p:nvSpPr>
        <p:spPr>
          <a:xfrm>
            <a:off x="152400" y="3733800"/>
            <a:ext cx="5029200" cy="338554"/>
          </a:xfrm>
          <a:prstGeom prst="rect">
            <a:avLst/>
          </a:prstGeom>
          <a:solidFill>
            <a:srgbClr val="00B0F0"/>
          </a:solidFill>
          <a:ln w="9525">
            <a:noFill/>
            <a:round/>
            <a:headEnd/>
            <a:tailEnd/>
          </a:ln>
        </p:spPr>
        <p:txBody>
          <a:bodyPr wrap="square" anchor="ctr"/>
          <a:lstStyle/>
          <a:p>
            <a:pPr algn="ctr">
              <a:defRPr/>
            </a:pPr>
            <a:r>
              <a:rPr lang="en-US" sz="1600" b="1" dirty="0">
                <a:solidFill>
                  <a:schemeClr val="bg1"/>
                </a:solidFill>
                <a:latin typeface="+mj-lt"/>
              </a:rPr>
              <a:t>Flextronics</a:t>
            </a:r>
          </a:p>
        </p:txBody>
      </p:sp>
      <p:sp>
        <p:nvSpPr>
          <p:cNvPr id="13"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33059049-821B-402B-9B38-5B7357A0B483}" type="slidenum">
              <a:rPr lang="en-US" smtClean="0"/>
              <a:pPr>
                <a:defRPr/>
              </a:pPr>
              <a:t>47</a:t>
            </a:fld>
            <a:endParaRPr lang="en-US" dirty="0"/>
          </a:p>
        </p:txBody>
      </p:sp>
      <p:sp>
        <p:nvSpPr>
          <p:cNvPr id="358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Trends</a:t>
            </a:r>
            <a:br>
              <a:rPr sz="2000" b="1" smtClean="0">
                <a:solidFill>
                  <a:srgbClr val="FFFFFF"/>
                </a:solidFill>
                <a:latin typeface="Myriad Pro"/>
              </a:rPr>
            </a:br>
            <a:r>
              <a:rPr sz="1800" smtClean="0">
                <a:latin typeface="Myriad Pro"/>
              </a:rPr>
              <a:t>Technology Trends : Automotive Semiconductors</a:t>
            </a:r>
          </a:p>
        </p:txBody>
      </p:sp>
      <p:sp>
        <p:nvSpPr>
          <p:cNvPr id="35844" name="AutoShape 4"/>
          <p:cNvSpPr>
            <a:spLocks noChangeArrowheads="1"/>
          </p:cNvSpPr>
          <p:nvPr/>
        </p:nvSpPr>
        <p:spPr bwMode="auto">
          <a:xfrm>
            <a:off x="228600" y="838200"/>
            <a:ext cx="2189163" cy="990600"/>
          </a:xfrm>
          <a:prstGeom prst="roundRect">
            <a:avLst>
              <a:gd name="adj" fmla="val 16667"/>
            </a:avLst>
          </a:prstGeom>
          <a:solidFill>
            <a:srgbClr val="00B0F0"/>
          </a:solidFill>
          <a:ln w="9525">
            <a:noFill/>
            <a:round/>
            <a:headEnd/>
            <a:tailEnd/>
          </a:ln>
        </p:spPr>
        <p:txBody>
          <a:bodyPr wrap="square" anchor="ctr"/>
          <a:lstStyle/>
          <a:p>
            <a:pPr algn="ctr"/>
            <a:r>
              <a:rPr lang="en-US" sz="1600" b="1">
                <a:solidFill>
                  <a:schemeClr val="bg1"/>
                </a:solidFill>
                <a:latin typeface="+mj-lt"/>
              </a:rPr>
              <a:t>Automotive </a:t>
            </a:r>
          </a:p>
          <a:p>
            <a:pPr algn="ctr"/>
            <a:r>
              <a:rPr lang="en-US" sz="1600" b="1">
                <a:solidFill>
                  <a:schemeClr val="bg1"/>
                </a:solidFill>
                <a:latin typeface="+mj-lt"/>
              </a:rPr>
              <a:t>Semiconductors</a:t>
            </a:r>
          </a:p>
        </p:txBody>
      </p:sp>
      <p:sp>
        <p:nvSpPr>
          <p:cNvPr id="35845" name="AutoShape 5"/>
          <p:cNvSpPr>
            <a:spLocks noChangeArrowheads="1"/>
          </p:cNvSpPr>
          <p:nvPr/>
        </p:nvSpPr>
        <p:spPr bwMode="auto">
          <a:xfrm>
            <a:off x="2606040" y="1219200"/>
            <a:ext cx="1280160" cy="457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5846" name="Rectangle 4"/>
          <p:cNvSpPr>
            <a:spLocks noChangeArrowheads="1"/>
          </p:cNvSpPr>
          <p:nvPr/>
        </p:nvSpPr>
        <p:spPr bwMode="auto">
          <a:xfrm>
            <a:off x="4191000" y="990601"/>
            <a:ext cx="4735513" cy="1828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20000"/>
              </a:lnSpc>
              <a:buFont typeface="Wingdings" pitchFamily="2" charset="2"/>
              <a:buChar char="§"/>
              <a:defRPr/>
            </a:pPr>
            <a:r>
              <a:rPr lang="en-US" sz="1100" b="1" dirty="0" smtClean="0">
                <a:latin typeface="+mj-lt"/>
              </a:rPr>
              <a:t>Increased </a:t>
            </a:r>
            <a:r>
              <a:rPr lang="en-US" sz="1100" b="1" dirty="0">
                <a:latin typeface="+mj-lt"/>
              </a:rPr>
              <a:t>production of hybrid electric and battery electric vehicles is forecast to offer substantial new revenue opportunities </a:t>
            </a:r>
            <a:r>
              <a:rPr lang="en-US" sz="1100" dirty="0">
                <a:latin typeface="+mj-lt"/>
              </a:rPr>
              <a:t>for semiconductor suppliers, with production of hybrid vehicles forecast to rise from three million in 2010 to 47 million in 2017. </a:t>
            </a:r>
          </a:p>
          <a:p>
            <a:pPr marL="111125" indent="-111125" algn="just" eaLnBrk="0" hangingPunct="0">
              <a:lnSpc>
                <a:spcPct val="120000"/>
              </a:lnSpc>
              <a:buFont typeface="Wingdings" pitchFamily="2" charset="2"/>
              <a:buChar char="§"/>
              <a:defRPr/>
            </a:pPr>
            <a:r>
              <a:rPr lang="en-US" sz="1100" b="1" dirty="0" smtClean="0">
                <a:latin typeface="+mj-lt"/>
              </a:rPr>
              <a:t>Demand for power semiconductors is forecast to rise </a:t>
            </a:r>
            <a:r>
              <a:rPr lang="en-US" sz="1100" dirty="0" smtClean="0">
                <a:latin typeface="+mj-lt"/>
              </a:rPr>
              <a:t>strongly </a:t>
            </a:r>
            <a:r>
              <a:rPr lang="en-US" sz="1100" dirty="0">
                <a:latin typeface="+mj-lt"/>
              </a:rPr>
              <a:t>due to the increased demand of hybrid and electric vehicles</a:t>
            </a:r>
            <a:r>
              <a:rPr lang="en-US" sz="1100" dirty="0" smtClean="0">
                <a:latin typeface="+mj-lt"/>
              </a:rPr>
              <a:t>, </a:t>
            </a:r>
            <a:r>
              <a:rPr lang="en-US" sz="1100" dirty="0">
                <a:latin typeface="+mj-lt"/>
              </a:rPr>
              <a:t>benefitting specialist power semiconductor suppliers like Infineon Technologies and ST Microelectronics.</a:t>
            </a:r>
          </a:p>
        </p:txBody>
      </p:sp>
      <p:sp>
        <p:nvSpPr>
          <p:cNvPr id="35847" name="AutoShape 9"/>
          <p:cNvSpPr>
            <a:spLocks noChangeArrowheads="1"/>
          </p:cNvSpPr>
          <p:nvPr/>
        </p:nvSpPr>
        <p:spPr bwMode="auto">
          <a:xfrm rot="5400000">
            <a:off x="652622" y="2242978"/>
            <a:ext cx="1188720" cy="5127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10" name="Text Box 7"/>
          <p:cNvSpPr txBox="1">
            <a:spLocks noChangeArrowheads="1"/>
          </p:cNvSpPr>
          <p:nvPr/>
        </p:nvSpPr>
        <p:spPr bwMode="auto">
          <a:xfrm>
            <a:off x="228600" y="3429000"/>
            <a:ext cx="5486400" cy="19812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20000"/>
              </a:lnSpc>
              <a:buFont typeface="Wingdings" pitchFamily="2" charset="2"/>
              <a:buChar char="§"/>
              <a:defRPr/>
            </a:pPr>
            <a:r>
              <a:rPr lang="en-US" sz="1100" dirty="0">
                <a:latin typeface="+mj-lt"/>
              </a:rPr>
              <a:t> China remains </a:t>
            </a:r>
            <a:r>
              <a:rPr lang="en-US" sz="1100" b="1" dirty="0">
                <a:latin typeface="+mj-lt"/>
              </a:rPr>
              <a:t>one of the most significant growth drivers of the automotive sector, with light vehicle production in China totaling almost 15 million in 2010, double the level of 2008</a:t>
            </a:r>
            <a:r>
              <a:rPr lang="en-US" sz="1100" b="1" dirty="0" smtClean="0">
                <a:latin typeface="+mj-lt"/>
              </a:rPr>
              <a:t>.</a:t>
            </a:r>
          </a:p>
          <a:p>
            <a:pPr marL="111125" lvl="0" indent="-111125" algn="just" eaLnBrk="0" hangingPunct="0">
              <a:lnSpc>
                <a:spcPct val="120000"/>
              </a:lnSpc>
              <a:buFont typeface="Wingdings" pitchFamily="2" charset="2"/>
              <a:buChar char="§"/>
              <a:defRPr/>
            </a:pPr>
            <a:r>
              <a:rPr lang="en-US" sz="1100" dirty="0" smtClean="0">
                <a:solidFill>
                  <a:prstClr val="black"/>
                </a:solidFill>
                <a:latin typeface="Calibri"/>
              </a:rPr>
              <a:t>2010 was a strong year for the automotive semiconductor market, with sales increasing by nearly 37%. Automotive semiconductor sales have touched record levels and growth is set to continue, with sales of automotive semiconductors forecast to </a:t>
            </a:r>
            <a:r>
              <a:rPr lang="en-US" sz="1100" b="1" dirty="0" smtClean="0">
                <a:solidFill>
                  <a:prstClr val="black"/>
                </a:solidFill>
                <a:latin typeface="Calibri"/>
              </a:rPr>
              <a:t>total USD 39 billion in 2017. </a:t>
            </a:r>
          </a:p>
          <a:p>
            <a:pPr marL="111125" indent="-111125" algn="just" eaLnBrk="0" hangingPunct="0">
              <a:lnSpc>
                <a:spcPct val="120000"/>
              </a:lnSpc>
              <a:buFont typeface="Wingdings" pitchFamily="2" charset="2"/>
              <a:buChar char="§"/>
              <a:defRPr/>
            </a:pPr>
            <a:endParaRPr lang="en-US" sz="1100" b="1" dirty="0">
              <a:latin typeface="+mj-lt"/>
            </a:endParaRPr>
          </a:p>
        </p:txBody>
      </p:sp>
      <p:sp>
        <p:nvSpPr>
          <p:cNvPr id="35849" name="AutoShape 8"/>
          <p:cNvSpPr>
            <a:spLocks noChangeArrowheads="1"/>
          </p:cNvSpPr>
          <p:nvPr/>
        </p:nvSpPr>
        <p:spPr bwMode="auto">
          <a:xfrm>
            <a:off x="228600" y="5562600"/>
            <a:ext cx="7505581" cy="306467"/>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a:latin typeface="+mj-lt"/>
              </a:rPr>
              <a:t>2010 was one of the strongest year for the automotive semiconductor market, with sales increasing by nearly 37%.</a:t>
            </a:r>
          </a:p>
        </p:txBody>
      </p:sp>
      <p:pic>
        <p:nvPicPr>
          <p:cNvPr id="11" name="Picture 10" descr="Wireframe-car_2010_HQ1.jpg"/>
          <p:cNvPicPr>
            <a:picLocks noChangeAspect="1"/>
          </p:cNvPicPr>
          <p:nvPr/>
        </p:nvPicPr>
        <p:blipFill>
          <a:blip r:embed="rId3" cstate="print"/>
          <a:stretch>
            <a:fillRect/>
          </a:stretch>
        </p:blipFill>
        <p:spPr>
          <a:xfrm>
            <a:off x="5791200" y="3810000"/>
            <a:ext cx="2262753" cy="1600200"/>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1F4F0EEE-D060-4EF6-BD3F-015FD23909A4}" type="slidenum">
              <a:rPr lang="en-US" smtClean="0"/>
              <a:pPr>
                <a:defRPr/>
              </a:pPr>
              <a:t>48</a:t>
            </a:fld>
            <a:endParaRPr lang="en-US" dirty="0"/>
          </a:p>
        </p:txBody>
      </p:sp>
      <p:sp>
        <p:nvSpPr>
          <p:cNvPr id="36867"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Trends</a:t>
            </a:r>
            <a:br>
              <a:rPr sz="2000" b="1" smtClean="0">
                <a:solidFill>
                  <a:srgbClr val="FFFFFF"/>
                </a:solidFill>
                <a:latin typeface="Myriad Pro"/>
              </a:rPr>
            </a:br>
            <a:r>
              <a:rPr sz="1800" smtClean="0">
                <a:latin typeface="Myriad Pro"/>
              </a:rPr>
              <a:t>Technology Trends : DRAM &amp; NAND Flash Memory</a:t>
            </a:r>
          </a:p>
        </p:txBody>
      </p:sp>
      <p:sp>
        <p:nvSpPr>
          <p:cNvPr id="36868" name="AutoShape 4"/>
          <p:cNvSpPr>
            <a:spLocks noChangeArrowheads="1"/>
          </p:cNvSpPr>
          <p:nvPr/>
        </p:nvSpPr>
        <p:spPr bwMode="auto">
          <a:xfrm>
            <a:off x="228600" y="914400"/>
            <a:ext cx="2189163" cy="990600"/>
          </a:xfrm>
          <a:prstGeom prst="roundRect">
            <a:avLst>
              <a:gd name="adj" fmla="val 16667"/>
            </a:avLst>
          </a:prstGeom>
          <a:solidFill>
            <a:srgbClr val="00B0F0"/>
          </a:solidFill>
          <a:ln w="9525">
            <a:noFill/>
            <a:round/>
            <a:headEnd/>
            <a:tailEnd/>
          </a:ln>
        </p:spPr>
        <p:txBody>
          <a:bodyPr wrap="square" anchor="ctr"/>
          <a:lstStyle/>
          <a:p>
            <a:pPr algn="ctr"/>
            <a:r>
              <a:rPr lang="en-US" sz="1600" b="1">
                <a:solidFill>
                  <a:schemeClr val="bg1"/>
                </a:solidFill>
                <a:latin typeface="+mj-lt"/>
              </a:rPr>
              <a:t>DRAM &amp; NAND</a:t>
            </a:r>
          </a:p>
        </p:txBody>
      </p:sp>
      <p:sp>
        <p:nvSpPr>
          <p:cNvPr id="36869" name="AutoShape 5"/>
          <p:cNvSpPr>
            <a:spLocks noChangeArrowheads="1"/>
          </p:cNvSpPr>
          <p:nvPr/>
        </p:nvSpPr>
        <p:spPr bwMode="auto">
          <a:xfrm>
            <a:off x="2667000" y="1219200"/>
            <a:ext cx="1371600" cy="457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36870" name="Rectangle 4"/>
          <p:cNvSpPr>
            <a:spLocks noChangeArrowheads="1"/>
          </p:cNvSpPr>
          <p:nvPr/>
        </p:nvSpPr>
        <p:spPr bwMode="auto">
          <a:xfrm>
            <a:off x="4191000" y="990600"/>
            <a:ext cx="4735513" cy="2511457"/>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20000"/>
              </a:lnSpc>
              <a:buFont typeface="Wingdings" pitchFamily="2" charset="2"/>
              <a:buChar char="§"/>
              <a:defRPr/>
            </a:pPr>
            <a:r>
              <a:rPr lang="en-US" sz="1100" b="1" dirty="0" smtClean="0">
                <a:latin typeface="+mj-lt"/>
              </a:rPr>
              <a:t>NAND </a:t>
            </a:r>
            <a:r>
              <a:rPr lang="en-US" sz="1100" b="1" dirty="0">
                <a:latin typeface="+mj-lt"/>
              </a:rPr>
              <a:t>flash has received a major boost from demand from the </a:t>
            </a:r>
            <a:r>
              <a:rPr lang="en-US" sz="1100" b="1" dirty="0" err="1">
                <a:latin typeface="+mj-lt"/>
              </a:rPr>
              <a:t>smartphone</a:t>
            </a:r>
            <a:r>
              <a:rPr lang="en-US" sz="1100" b="1" dirty="0">
                <a:latin typeface="+mj-lt"/>
              </a:rPr>
              <a:t> and tablet markets. </a:t>
            </a:r>
          </a:p>
          <a:p>
            <a:pPr marL="111125" indent="-111125" algn="just" eaLnBrk="0" hangingPunct="0">
              <a:lnSpc>
                <a:spcPct val="120000"/>
              </a:lnSpc>
              <a:buFont typeface="Wingdings" pitchFamily="2" charset="2"/>
              <a:buChar char="§"/>
              <a:defRPr/>
            </a:pPr>
            <a:r>
              <a:rPr lang="en-US" sz="1100" dirty="0">
                <a:latin typeface="+mj-lt"/>
              </a:rPr>
              <a:t>Another new trend that could drive up demand is </a:t>
            </a:r>
            <a:r>
              <a:rPr lang="en-US" sz="1100" b="1" dirty="0">
                <a:latin typeface="+mj-lt"/>
              </a:rPr>
              <a:t>laptops based on NAND flash memory. </a:t>
            </a:r>
            <a:r>
              <a:rPr lang="en-US" sz="1100" dirty="0">
                <a:latin typeface="+mj-lt"/>
              </a:rPr>
              <a:t>Apple’s </a:t>
            </a:r>
            <a:r>
              <a:rPr lang="en-US" sz="1100" dirty="0" err="1">
                <a:latin typeface="+mj-lt"/>
              </a:rPr>
              <a:t>MacBook</a:t>
            </a:r>
            <a:r>
              <a:rPr lang="en-US" sz="1100" dirty="0">
                <a:latin typeface="+mj-lt"/>
              </a:rPr>
              <a:t> Air is based on it and could lead the way for increased use of flash in laptops. </a:t>
            </a:r>
          </a:p>
          <a:p>
            <a:pPr marL="111125" indent="-111125" algn="just" eaLnBrk="0" hangingPunct="0">
              <a:lnSpc>
                <a:spcPct val="120000"/>
              </a:lnSpc>
              <a:buFont typeface="Wingdings" pitchFamily="2" charset="2"/>
              <a:buChar char="§"/>
              <a:defRPr/>
            </a:pPr>
            <a:r>
              <a:rPr lang="en-US" sz="1100" dirty="0">
                <a:latin typeface="+mj-lt"/>
              </a:rPr>
              <a:t>Samsung and Toshiba/SanDisk are believed to be Flash suppliers for the </a:t>
            </a:r>
            <a:r>
              <a:rPr lang="en-US" sz="1100" dirty="0" err="1">
                <a:latin typeface="+mj-lt"/>
              </a:rPr>
              <a:t>MacBook</a:t>
            </a:r>
            <a:r>
              <a:rPr lang="en-US" sz="1100" dirty="0">
                <a:latin typeface="+mj-lt"/>
              </a:rPr>
              <a:t> Air. </a:t>
            </a:r>
          </a:p>
          <a:p>
            <a:pPr marL="111125" indent="-111125" algn="just" eaLnBrk="0" hangingPunct="0">
              <a:lnSpc>
                <a:spcPct val="120000"/>
              </a:lnSpc>
              <a:buFont typeface="Wingdings" pitchFamily="2" charset="2"/>
              <a:buChar char="§"/>
              <a:defRPr/>
            </a:pPr>
            <a:r>
              <a:rPr lang="en-US" sz="1100" dirty="0">
                <a:latin typeface="+mj-lt"/>
              </a:rPr>
              <a:t>Samsung and Toshiba are the leading suppliers of NAND Flash and are the main suppliers to Apple products like </a:t>
            </a:r>
            <a:r>
              <a:rPr lang="en-US" sz="1100" dirty="0" err="1">
                <a:latin typeface="+mj-lt"/>
              </a:rPr>
              <a:t>iPhone</a:t>
            </a:r>
            <a:r>
              <a:rPr lang="en-US" sz="1100" dirty="0">
                <a:latin typeface="+mj-lt"/>
              </a:rPr>
              <a:t> and </a:t>
            </a:r>
            <a:r>
              <a:rPr lang="en-US" sz="1100" dirty="0" err="1">
                <a:latin typeface="+mj-lt"/>
              </a:rPr>
              <a:t>iPad</a:t>
            </a:r>
            <a:r>
              <a:rPr lang="en-US" sz="1100" dirty="0">
                <a:latin typeface="+mj-lt"/>
              </a:rPr>
              <a:t>, while Micron is the third-largest supplier.</a:t>
            </a:r>
          </a:p>
        </p:txBody>
      </p:sp>
      <p:sp>
        <p:nvSpPr>
          <p:cNvPr id="36871" name="AutoShape 9"/>
          <p:cNvSpPr>
            <a:spLocks noChangeArrowheads="1"/>
          </p:cNvSpPr>
          <p:nvPr/>
        </p:nvSpPr>
        <p:spPr bwMode="auto">
          <a:xfrm rot="5400000">
            <a:off x="751682" y="2372519"/>
            <a:ext cx="990600" cy="5127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10" name="Text Box 7"/>
          <p:cNvSpPr txBox="1">
            <a:spLocks noChangeArrowheads="1"/>
          </p:cNvSpPr>
          <p:nvPr/>
        </p:nvSpPr>
        <p:spPr bwMode="auto">
          <a:xfrm>
            <a:off x="304800" y="3286137"/>
            <a:ext cx="3657600" cy="1438263"/>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20000"/>
              </a:lnSpc>
              <a:buFont typeface="Wingdings" pitchFamily="2" charset="2"/>
              <a:buChar char="§"/>
              <a:defRPr/>
            </a:pPr>
            <a:r>
              <a:rPr lang="en-US" sz="1100" dirty="0">
                <a:latin typeface="+mj-lt"/>
              </a:rPr>
              <a:t> </a:t>
            </a:r>
            <a:r>
              <a:rPr lang="en-US" sz="1100" b="1" dirty="0">
                <a:latin typeface="+mj-lt"/>
              </a:rPr>
              <a:t>Global DRAM and NAND flash </a:t>
            </a:r>
            <a:r>
              <a:rPr lang="en-US" sz="1100" dirty="0">
                <a:latin typeface="+mj-lt"/>
              </a:rPr>
              <a:t>memory market segments achieved </a:t>
            </a:r>
            <a:r>
              <a:rPr lang="en-US" sz="1100" b="1" dirty="0">
                <a:latin typeface="+mj-lt"/>
              </a:rPr>
              <a:t>80% and 40% growth in 2010</a:t>
            </a:r>
            <a:r>
              <a:rPr lang="en-US" sz="1100" dirty="0">
                <a:latin typeface="+mj-lt"/>
              </a:rPr>
              <a:t>, respectively, leading the industry boom. </a:t>
            </a:r>
            <a:endParaRPr lang="en-US" sz="1100" dirty="0" smtClean="0">
              <a:latin typeface="+mj-lt"/>
            </a:endParaRPr>
          </a:p>
          <a:p>
            <a:pPr marL="111125" lvl="0" indent="-111125" algn="just" eaLnBrk="0" hangingPunct="0">
              <a:lnSpc>
                <a:spcPct val="120000"/>
              </a:lnSpc>
              <a:buFont typeface="Wingdings" pitchFamily="2" charset="2"/>
              <a:buChar char="§"/>
              <a:defRPr/>
            </a:pPr>
            <a:r>
              <a:rPr lang="en-US" sz="1100" dirty="0" smtClean="0">
                <a:solidFill>
                  <a:prstClr val="black"/>
                </a:solidFill>
                <a:latin typeface="Calibri"/>
              </a:rPr>
              <a:t>Semiconductor revenue in 2010 achieved record growth of 32.5% to reach $304 billion, </a:t>
            </a:r>
            <a:r>
              <a:rPr lang="en-US" sz="1100" b="1" dirty="0" smtClean="0">
                <a:solidFill>
                  <a:prstClr val="black"/>
                </a:solidFill>
                <a:latin typeface="Calibri"/>
              </a:rPr>
              <a:t>courtesy of a boom in DRAM and NAND sales.</a:t>
            </a:r>
          </a:p>
        </p:txBody>
      </p:sp>
      <p:sp>
        <p:nvSpPr>
          <p:cNvPr id="36873" name="AutoShape 8"/>
          <p:cNvSpPr>
            <a:spLocks noChangeArrowheads="1"/>
          </p:cNvSpPr>
          <p:nvPr/>
        </p:nvSpPr>
        <p:spPr bwMode="auto">
          <a:xfrm>
            <a:off x="228600" y="5562600"/>
            <a:ext cx="7086600" cy="441325"/>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a:latin typeface="+mj-lt"/>
              </a:rPr>
              <a:t>In 2010, stabilizing DRAM prices led to a direct impact on PC desktop and notebook prices. </a:t>
            </a:r>
          </a:p>
        </p:txBody>
      </p:sp>
      <p:pic>
        <p:nvPicPr>
          <p:cNvPr id="11" name="Picture 10" descr="DRAM-And-NAND-Memories-Getting-Expensive-2.jpg"/>
          <p:cNvPicPr>
            <a:picLocks noChangeAspect="1"/>
          </p:cNvPicPr>
          <p:nvPr/>
        </p:nvPicPr>
        <p:blipFill>
          <a:blip r:embed="rId3" cstate="print"/>
          <a:srcRect l="5365" t="17251" b="7895"/>
          <a:stretch>
            <a:fillRect/>
          </a:stretch>
        </p:blipFill>
        <p:spPr>
          <a:xfrm>
            <a:off x="5562600" y="3657600"/>
            <a:ext cx="3048000" cy="1769361"/>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271524F0-55CA-4F29-BE5D-2BBF3508F71F}" type="slidenum">
              <a:rPr lang="en-US" smtClean="0"/>
              <a:pPr>
                <a:defRPr/>
              </a:pPr>
              <a:t>49</a:t>
            </a:fld>
            <a:endParaRPr lang="en-US" dirty="0"/>
          </a:p>
        </p:txBody>
      </p:sp>
      <p:sp>
        <p:nvSpPr>
          <p:cNvPr id="37891"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Trends</a:t>
            </a:r>
            <a:br>
              <a:rPr sz="2000" b="1" smtClean="0">
                <a:solidFill>
                  <a:srgbClr val="FFFFFF"/>
                </a:solidFill>
                <a:latin typeface="Myriad Pro"/>
              </a:rPr>
            </a:br>
            <a:r>
              <a:rPr sz="1800" smtClean="0">
                <a:latin typeface="Myriad Pro"/>
              </a:rPr>
              <a:t>Technology Trends : Solar Energy</a:t>
            </a:r>
          </a:p>
        </p:txBody>
      </p:sp>
      <p:sp>
        <p:nvSpPr>
          <p:cNvPr id="37892" name="AutoShape 4"/>
          <p:cNvSpPr>
            <a:spLocks noChangeArrowheads="1"/>
          </p:cNvSpPr>
          <p:nvPr/>
        </p:nvSpPr>
        <p:spPr bwMode="auto">
          <a:xfrm>
            <a:off x="228600" y="914400"/>
            <a:ext cx="2189163" cy="990600"/>
          </a:xfrm>
          <a:prstGeom prst="roundRect">
            <a:avLst>
              <a:gd name="adj" fmla="val 16667"/>
            </a:avLst>
          </a:prstGeom>
          <a:solidFill>
            <a:srgbClr val="00B0F0"/>
          </a:solidFill>
          <a:ln w="9525">
            <a:noFill/>
            <a:round/>
            <a:headEnd/>
            <a:tailEnd/>
          </a:ln>
        </p:spPr>
        <p:txBody>
          <a:bodyPr wrap="square" anchor="ctr"/>
          <a:lstStyle/>
          <a:p>
            <a:pPr algn="ctr"/>
            <a:r>
              <a:rPr lang="en-US" sz="1600" b="1">
                <a:solidFill>
                  <a:schemeClr val="bg1"/>
                </a:solidFill>
                <a:latin typeface="+mj-lt"/>
              </a:rPr>
              <a:t>Solar Energy</a:t>
            </a:r>
          </a:p>
        </p:txBody>
      </p:sp>
      <p:sp>
        <p:nvSpPr>
          <p:cNvPr id="37893" name="AutoShape 5"/>
          <p:cNvSpPr>
            <a:spLocks noChangeArrowheads="1"/>
          </p:cNvSpPr>
          <p:nvPr/>
        </p:nvSpPr>
        <p:spPr bwMode="auto">
          <a:xfrm>
            <a:off x="2667000" y="1219200"/>
            <a:ext cx="1447800" cy="457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8" name="Rectangle 4"/>
          <p:cNvSpPr>
            <a:spLocks noChangeArrowheads="1"/>
          </p:cNvSpPr>
          <p:nvPr/>
        </p:nvSpPr>
        <p:spPr bwMode="auto">
          <a:xfrm>
            <a:off x="4191000" y="990600"/>
            <a:ext cx="4735513" cy="1920526"/>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20000"/>
              </a:lnSpc>
              <a:buFont typeface="Wingdings" pitchFamily="2" charset="2"/>
              <a:buChar char="§"/>
              <a:defRPr/>
            </a:pPr>
            <a:r>
              <a:rPr lang="en-US" sz="1100" dirty="0">
                <a:latin typeface="+mj-lt"/>
              </a:rPr>
              <a:t>Due to depletion of the traditional energy sources and environmental impact of these fossil fuel energy sources, there is intense interest in renewable forms of energy generation. Governments in many parts of the world are promoting the adoption of renewable sources, notably solar energy. </a:t>
            </a:r>
          </a:p>
          <a:p>
            <a:pPr marL="111125" indent="-111125" algn="just" eaLnBrk="0" hangingPunct="0">
              <a:lnSpc>
                <a:spcPct val="120000"/>
              </a:lnSpc>
              <a:buFont typeface="Wingdings" pitchFamily="2" charset="2"/>
              <a:buChar char="§"/>
              <a:defRPr/>
            </a:pPr>
            <a:r>
              <a:rPr lang="en-US" sz="1100" dirty="0">
                <a:latin typeface="+mj-lt"/>
              </a:rPr>
              <a:t>Enterprises are being encouraged by a combination of pressure from customers &amp; other stakeholders, and government incentives. </a:t>
            </a:r>
          </a:p>
          <a:p>
            <a:pPr marL="111125" indent="-111125" algn="just" eaLnBrk="0" hangingPunct="0">
              <a:lnSpc>
                <a:spcPct val="120000"/>
              </a:lnSpc>
              <a:buFont typeface="Wingdings" pitchFamily="2" charset="2"/>
              <a:buChar char="§"/>
              <a:defRPr/>
            </a:pPr>
            <a:r>
              <a:rPr lang="en-US" sz="1100" dirty="0">
                <a:latin typeface="+mj-lt"/>
              </a:rPr>
              <a:t>Solar energy and solar cells utilize semiconductors to produce energy and hence increase in use of solar energy would ultimately benefit and add to the opportunities for the semiconductor industry.</a:t>
            </a:r>
          </a:p>
        </p:txBody>
      </p:sp>
      <p:sp>
        <p:nvSpPr>
          <p:cNvPr id="37895" name="AutoShape 9"/>
          <p:cNvSpPr>
            <a:spLocks noChangeArrowheads="1"/>
          </p:cNvSpPr>
          <p:nvPr/>
        </p:nvSpPr>
        <p:spPr bwMode="auto">
          <a:xfrm rot="5400000">
            <a:off x="652622" y="2404915"/>
            <a:ext cx="1188720" cy="5127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10" name="Text Box 7"/>
          <p:cNvSpPr txBox="1">
            <a:spLocks noChangeArrowheads="1"/>
          </p:cNvSpPr>
          <p:nvPr/>
        </p:nvSpPr>
        <p:spPr bwMode="auto">
          <a:xfrm>
            <a:off x="152400" y="3438537"/>
            <a:ext cx="3276600" cy="1362063"/>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20000"/>
              </a:lnSpc>
              <a:buFont typeface="Wingdings" pitchFamily="2" charset="2"/>
              <a:buChar char="§"/>
              <a:defRPr/>
            </a:pPr>
            <a:r>
              <a:rPr lang="en-US" sz="1100" dirty="0">
                <a:latin typeface="+mj-lt"/>
              </a:rPr>
              <a:t> Silicon is the industry standard semiconductor in most electronic devices, including the photovoltaic cells that solar panels use to convert sunlight into energy</a:t>
            </a:r>
          </a:p>
        </p:txBody>
      </p:sp>
      <p:sp>
        <p:nvSpPr>
          <p:cNvPr id="37897" name="AutoShape 8"/>
          <p:cNvSpPr>
            <a:spLocks noChangeArrowheads="1"/>
          </p:cNvSpPr>
          <p:nvPr/>
        </p:nvSpPr>
        <p:spPr bwMode="auto">
          <a:xfrm>
            <a:off x="76200" y="5152311"/>
            <a:ext cx="8997335" cy="715089"/>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lnSpc>
                <a:spcPct val="150000"/>
              </a:lnSpc>
              <a:defRPr/>
            </a:pPr>
            <a:r>
              <a:rPr lang="en-US" sz="1200" b="1">
                <a:latin typeface="+mj-lt"/>
              </a:rPr>
              <a:t>Solar power will be an important enabler of sustainability strategies by enterprises and power purchase agreements in North America and</a:t>
            </a:r>
          </a:p>
          <a:p>
            <a:pPr algn="just">
              <a:lnSpc>
                <a:spcPct val="150000"/>
              </a:lnSpc>
              <a:defRPr/>
            </a:pPr>
            <a:r>
              <a:rPr lang="en-US" sz="1200" b="1">
                <a:latin typeface="+mj-lt"/>
              </a:rPr>
              <a:t>feed-in tariffs in Europe will be central to these incentives.</a:t>
            </a:r>
          </a:p>
        </p:txBody>
      </p:sp>
      <p:pic>
        <p:nvPicPr>
          <p:cNvPr id="11" name="Picture 10" descr="solar-energy-pros-and-cons.jpg"/>
          <p:cNvPicPr>
            <a:picLocks noChangeAspect="1"/>
          </p:cNvPicPr>
          <p:nvPr/>
        </p:nvPicPr>
        <p:blipFill>
          <a:blip r:embed="rId3" cstate="print"/>
          <a:stretch>
            <a:fillRect/>
          </a:stretch>
        </p:blipFill>
        <p:spPr>
          <a:xfrm>
            <a:off x="6019800" y="3048000"/>
            <a:ext cx="2289011" cy="1845172"/>
          </a:xfrm>
          <a:prstGeom prst="rect">
            <a:avLst/>
          </a:prstGeom>
        </p:spPr>
      </p:pic>
      <p:sp>
        <p:nvSpPr>
          <p:cNvPr id="12"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pPr>
                <a:defRPr/>
              </a:pPr>
              <a:t>5</a:t>
            </a:fld>
            <a:endParaRPr lang="en-US" dirty="0"/>
          </a:p>
        </p:txBody>
      </p:sp>
      <p:sp>
        <p:nvSpPr>
          <p:cNvPr id="6" name="Rectangle 5"/>
          <p:cNvSpPr/>
          <p:nvPr/>
        </p:nvSpPr>
        <p:spPr>
          <a:xfrm>
            <a:off x="4724400" y="1219200"/>
            <a:ext cx="4038600" cy="400110"/>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semiconductors &amp; semiconductor equipment industry category segmentation: % share, by value, 2011</a:t>
            </a:r>
          </a:p>
        </p:txBody>
      </p:sp>
      <p:sp>
        <p:nvSpPr>
          <p:cNvPr id="14343"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Semiconductor MI: Market Scenario</a:t>
            </a:r>
            <a:br>
              <a:rPr sz="2000" b="1" smtClean="0">
                <a:solidFill>
                  <a:srgbClr val="FFFFFF"/>
                </a:solidFill>
                <a:latin typeface="Myriad Pro"/>
              </a:rPr>
            </a:br>
            <a:r>
              <a:rPr sz="1800" smtClean="0">
                <a:latin typeface="Myriad Pro"/>
              </a:rPr>
              <a:t>Global Semiconductors &amp; Semiconductor Equipment </a:t>
            </a:r>
          </a:p>
        </p:txBody>
      </p:sp>
      <p:sp>
        <p:nvSpPr>
          <p:cNvPr id="14"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Share</a:t>
            </a:r>
          </a:p>
        </p:txBody>
      </p:sp>
      <p:sp>
        <p:nvSpPr>
          <p:cNvPr id="15" name="AutoShape 7"/>
          <p:cNvSpPr>
            <a:spLocks noChangeArrowheads="1"/>
          </p:cNvSpPr>
          <p:nvPr/>
        </p:nvSpPr>
        <p:spPr bwMode="auto">
          <a:xfrm>
            <a:off x="228600" y="1752600"/>
            <a:ext cx="4343400" cy="13716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1125" indent="-111125" algn="just">
              <a:lnSpc>
                <a:spcPct val="150000"/>
              </a:lnSpc>
              <a:buFont typeface="Arial" pitchFamily="34" charset="0"/>
              <a:buChar char="•"/>
            </a:pPr>
            <a:r>
              <a:rPr lang="en-US" sz="1200" b="1" dirty="0" smtClean="0">
                <a:latin typeface="+mj-lt"/>
              </a:rPr>
              <a:t>Semiconductors</a:t>
            </a:r>
            <a:r>
              <a:rPr lang="en-US" sz="1200" dirty="0" smtClean="0">
                <a:latin typeface="+mj-lt"/>
              </a:rPr>
              <a:t> is the largest segment of the global semiconductors &amp; semiconductor equipment industry, accounting for </a:t>
            </a:r>
            <a:r>
              <a:rPr lang="en-US" sz="1200" b="1" dirty="0" smtClean="0">
                <a:latin typeface="+mj-lt"/>
              </a:rPr>
              <a:t>90.1% of the industry's total value</a:t>
            </a:r>
          </a:p>
          <a:p>
            <a:pPr marL="111125" indent="-111125" algn="just">
              <a:lnSpc>
                <a:spcPct val="150000"/>
              </a:lnSpc>
              <a:buFont typeface="Arial" pitchFamily="34" charset="0"/>
              <a:buChar char="•"/>
            </a:pPr>
            <a:r>
              <a:rPr lang="en-US" sz="1200" b="1" dirty="0" smtClean="0">
                <a:latin typeface="+mj-lt"/>
              </a:rPr>
              <a:t>The semiconductors segment </a:t>
            </a:r>
            <a:r>
              <a:rPr lang="en-US" sz="1200" dirty="0" smtClean="0">
                <a:latin typeface="+mj-lt"/>
              </a:rPr>
              <a:t>contributed revenue of </a:t>
            </a:r>
            <a:r>
              <a:rPr lang="en-US" sz="1200" b="1" dirty="0" smtClean="0">
                <a:latin typeface="+mj-lt"/>
              </a:rPr>
              <a:t>$380.4 billion in 2011</a:t>
            </a:r>
          </a:p>
        </p:txBody>
      </p:sp>
      <p:sp>
        <p:nvSpPr>
          <p:cNvPr id="18" name="AutoShape 7"/>
          <p:cNvSpPr>
            <a:spLocks noChangeArrowheads="1"/>
          </p:cNvSpPr>
          <p:nvPr/>
        </p:nvSpPr>
        <p:spPr bwMode="auto">
          <a:xfrm>
            <a:off x="218552" y="4353784"/>
            <a:ext cx="4343400" cy="73152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1125" indent="-111125" algn="just">
              <a:lnSpc>
                <a:spcPct val="120000"/>
              </a:lnSpc>
              <a:buFont typeface="Arial" pitchFamily="34" charset="0"/>
              <a:buChar char="•"/>
            </a:pPr>
            <a:r>
              <a:rPr lang="en-US" sz="1200" b="1" dirty="0" smtClean="0">
                <a:latin typeface="+mj-lt"/>
              </a:rPr>
              <a:t>Asia-Pacific</a:t>
            </a:r>
            <a:r>
              <a:rPr lang="en-US" sz="1200" dirty="0" smtClean="0">
                <a:latin typeface="+mj-lt"/>
              </a:rPr>
              <a:t> accounts for </a:t>
            </a:r>
            <a:r>
              <a:rPr lang="en-US" sz="1200" b="1" dirty="0" smtClean="0">
                <a:latin typeface="+mj-lt"/>
              </a:rPr>
              <a:t>67.1%</a:t>
            </a:r>
            <a:r>
              <a:rPr lang="en-US" sz="1200" dirty="0" smtClean="0">
                <a:latin typeface="+mj-lt"/>
              </a:rPr>
              <a:t> of the global semiconductors &amp; semiconductor equipment industry value. </a:t>
            </a:r>
          </a:p>
          <a:p>
            <a:pPr marL="111125" indent="-111125" algn="just">
              <a:lnSpc>
                <a:spcPct val="120000"/>
              </a:lnSpc>
              <a:buFont typeface="Arial" pitchFamily="34" charset="0"/>
              <a:buChar char="•"/>
            </a:pPr>
            <a:r>
              <a:rPr lang="en-US" sz="1200" b="1" dirty="0" smtClean="0">
                <a:latin typeface="+mj-lt"/>
              </a:rPr>
              <a:t>Americas</a:t>
            </a:r>
            <a:r>
              <a:rPr lang="en-US" sz="1200" dirty="0" smtClean="0">
                <a:latin typeface="+mj-lt"/>
              </a:rPr>
              <a:t> accounts for a further </a:t>
            </a:r>
            <a:r>
              <a:rPr lang="en-US" sz="1200" b="1" dirty="0" smtClean="0">
                <a:latin typeface="+mj-lt"/>
              </a:rPr>
              <a:t>17.4%</a:t>
            </a:r>
            <a:r>
              <a:rPr lang="en-US" sz="1200" dirty="0" smtClean="0">
                <a:latin typeface="+mj-lt"/>
              </a:rPr>
              <a:t> of the global industry.</a:t>
            </a:r>
          </a:p>
        </p:txBody>
      </p:sp>
      <p:sp>
        <p:nvSpPr>
          <p:cNvPr id="13" name="Rectangle 12"/>
          <p:cNvSpPr/>
          <p:nvPr/>
        </p:nvSpPr>
        <p:spPr>
          <a:xfrm>
            <a:off x="4724400" y="3867090"/>
            <a:ext cx="4038600" cy="400110"/>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semiconductors &amp; semiconductor equipment industry geography segmentation: % share, by value, 2011</a:t>
            </a:r>
          </a:p>
        </p:txBody>
      </p:sp>
      <p:graphicFrame>
        <p:nvGraphicFramePr>
          <p:cNvPr id="16" name="Table 15"/>
          <p:cNvGraphicFramePr>
            <a:graphicFrameLocks noGrp="1"/>
          </p:cNvGraphicFramePr>
          <p:nvPr/>
        </p:nvGraphicFramePr>
        <p:xfrm>
          <a:off x="238648" y="3164392"/>
          <a:ext cx="4267200" cy="685800"/>
        </p:xfrm>
        <a:graphic>
          <a:graphicData uri="http://schemas.openxmlformats.org/drawingml/2006/table">
            <a:tbl>
              <a:tblPr firstRow="1" bandRow="1">
                <a:tableStyleId>{7DF18680-E054-41AD-8BC1-D1AEF772440D}</a:tableStyleId>
              </a:tblPr>
              <a:tblGrid>
                <a:gridCol w="1792224"/>
                <a:gridCol w="1365504"/>
                <a:gridCol w="1109472"/>
              </a:tblGrid>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2011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Semiconductors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380.4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90.1%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Semiconductor Equipment </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41.8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9.9%</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graphicFrame>
        <p:nvGraphicFramePr>
          <p:cNvPr id="17" name="Table 16"/>
          <p:cNvGraphicFramePr>
            <a:graphicFrameLocks noGrp="1"/>
          </p:cNvGraphicFramePr>
          <p:nvPr/>
        </p:nvGraphicFramePr>
        <p:xfrm>
          <a:off x="228600" y="5191648"/>
          <a:ext cx="4267200" cy="1143000"/>
        </p:xfrm>
        <a:graphic>
          <a:graphicData uri="http://schemas.openxmlformats.org/drawingml/2006/table">
            <a:tbl>
              <a:tblPr firstRow="1" bandRow="1">
                <a:tableStyleId>{7DF18680-E054-41AD-8BC1-D1AEF772440D}</a:tableStyleId>
              </a:tblPr>
              <a:tblGrid>
                <a:gridCol w="1792224"/>
                <a:gridCol w="1365504"/>
                <a:gridCol w="1109472"/>
              </a:tblGrid>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2011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Asia- Pacific</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283.2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67.1%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28600">
                <a:tc>
                  <a:txBody>
                    <a:bodyPr/>
                    <a:lstStyle/>
                    <a:p>
                      <a:pPr algn="ctr"/>
                      <a:r>
                        <a:rPr lang="en-US" sz="1200" b="1" dirty="0" smtClean="0"/>
                        <a:t>Americas</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73.5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17.4%</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Europe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47.5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11.2%</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ROW</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18.1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4.3%</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sp>
        <p:nvSpPr>
          <p:cNvPr id="19"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graphicFrame>
        <p:nvGraphicFramePr>
          <p:cNvPr id="20" name="Chart 19"/>
          <p:cNvGraphicFramePr/>
          <p:nvPr/>
        </p:nvGraphicFramePr>
        <p:xfrm>
          <a:off x="4724400" y="1600200"/>
          <a:ext cx="4038600" cy="2209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p:cNvGraphicFramePr/>
          <p:nvPr/>
        </p:nvGraphicFramePr>
        <p:xfrm>
          <a:off x="4648200" y="4343400"/>
          <a:ext cx="4143375" cy="2371725"/>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69E18609-BF63-4C30-82DD-4613466C23C9}" type="slidenum">
              <a:rPr lang="en-US" smtClean="0"/>
              <a:pPr>
                <a:defRPr/>
              </a:pPr>
              <a:t>50</a:t>
            </a:fld>
            <a:endParaRPr lang="en-US" dirty="0"/>
          </a:p>
        </p:txBody>
      </p:sp>
      <p:sp>
        <p:nvSpPr>
          <p:cNvPr id="38915"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Trends</a:t>
            </a:r>
            <a:br>
              <a:rPr sz="2000" b="1" smtClean="0">
                <a:solidFill>
                  <a:srgbClr val="FFFFFF"/>
                </a:solidFill>
                <a:latin typeface="Myriad Pro"/>
              </a:rPr>
            </a:br>
            <a:r>
              <a:rPr sz="1800" smtClean="0">
                <a:latin typeface="Myriad Pro"/>
              </a:rPr>
              <a:t>Technology Trends : System-on-chip</a:t>
            </a:r>
          </a:p>
        </p:txBody>
      </p:sp>
      <p:sp>
        <p:nvSpPr>
          <p:cNvPr id="38916" name="AutoShape 4"/>
          <p:cNvSpPr>
            <a:spLocks noChangeArrowheads="1"/>
          </p:cNvSpPr>
          <p:nvPr/>
        </p:nvSpPr>
        <p:spPr bwMode="auto">
          <a:xfrm>
            <a:off x="228600" y="914400"/>
            <a:ext cx="2189163" cy="990600"/>
          </a:xfrm>
          <a:prstGeom prst="roundRect">
            <a:avLst>
              <a:gd name="adj" fmla="val 16667"/>
            </a:avLst>
          </a:prstGeom>
          <a:solidFill>
            <a:srgbClr val="00B0F0"/>
          </a:solidFill>
          <a:ln w="9525">
            <a:noFill/>
            <a:round/>
            <a:headEnd/>
            <a:tailEnd/>
          </a:ln>
        </p:spPr>
        <p:txBody>
          <a:bodyPr wrap="square" anchor="ctr"/>
          <a:lstStyle/>
          <a:p>
            <a:pPr algn="ctr"/>
            <a:r>
              <a:rPr lang="en-US" sz="1600" b="1" dirty="0">
                <a:solidFill>
                  <a:schemeClr val="bg1"/>
                </a:solidFill>
                <a:latin typeface="+mj-lt"/>
              </a:rPr>
              <a:t>SOC</a:t>
            </a:r>
          </a:p>
        </p:txBody>
      </p:sp>
      <p:sp>
        <p:nvSpPr>
          <p:cNvPr id="38917" name="AutoShape 5"/>
          <p:cNvSpPr>
            <a:spLocks noChangeArrowheads="1"/>
          </p:cNvSpPr>
          <p:nvPr/>
        </p:nvSpPr>
        <p:spPr bwMode="auto">
          <a:xfrm>
            <a:off x="2743200" y="1219200"/>
            <a:ext cx="1371600" cy="457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8" name="Rectangle 4"/>
          <p:cNvSpPr>
            <a:spLocks noChangeArrowheads="1"/>
          </p:cNvSpPr>
          <p:nvPr/>
        </p:nvSpPr>
        <p:spPr bwMode="auto">
          <a:xfrm>
            <a:off x="4191000" y="838200"/>
            <a:ext cx="4735513" cy="1920526"/>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20000"/>
              </a:lnSpc>
              <a:buFont typeface="Wingdings" pitchFamily="2" charset="2"/>
              <a:buChar char="§"/>
              <a:defRPr/>
            </a:pPr>
            <a:r>
              <a:rPr lang="en-US" sz="1100" dirty="0">
                <a:latin typeface="+mj-lt"/>
              </a:rPr>
              <a:t>Impact of recession on SoC market has been largely short-lived when compared to the impact on other chip technologies, largely because the underlying economics of packaging greater functionalities into smaller and yet more power-efficient devices, continue to drive the need for greater integration within a semiconductor device, which in turn accelerates the demand for SoCs.</a:t>
            </a:r>
          </a:p>
          <a:p>
            <a:pPr marL="111125" indent="-111125" algn="just" eaLnBrk="0" hangingPunct="0">
              <a:lnSpc>
                <a:spcPct val="120000"/>
              </a:lnSpc>
              <a:buFont typeface="Wingdings" pitchFamily="2" charset="2"/>
              <a:buChar char="§"/>
              <a:defRPr/>
            </a:pPr>
            <a:r>
              <a:rPr lang="en-US" sz="1100" dirty="0">
                <a:latin typeface="+mj-lt"/>
              </a:rPr>
              <a:t>Renewed emphasis on tapping into growth opportunities in the chip industry will elicit a shift in focus away from cost reduction towards technology innovation, with ensuing benefits echoing downstream into the SoC segment.</a:t>
            </a:r>
          </a:p>
        </p:txBody>
      </p:sp>
      <p:sp>
        <p:nvSpPr>
          <p:cNvPr id="38919" name="AutoShape 9"/>
          <p:cNvSpPr>
            <a:spLocks noChangeArrowheads="1"/>
          </p:cNvSpPr>
          <p:nvPr/>
        </p:nvSpPr>
        <p:spPr bwMode="auto">
          <a:xfrm rot="5400000">
            <a:off x="751682" y="2220118"/>
            <a:ext cx="990600" cy="5127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alpha val="80000"/>
            </a:srgbClr>
          </a:solidFill>
          <a:ln w="9525">
            <a:noFill/>
            <a:miter lim="800000"/>
            <a:headEnd/>
            <a:tailEnd/>
          </a:ln>
        </p:spPr>
        <p:txBody>
          <a:bodyPr wrap="none" anchor="ctr"/>
          <a:lstStyle/>
          <a:p>
            <a:endParaRPr lang="en-US"/>
          </a:p>
        </p:txBody>
      </p:sp>
      <p:sp>
        <p:nvSpPr>
          <p:cNvPr id="10" name="Text Box 7"/>
          <p:cNvSpPr txBox="1">
            <a:spLocks noChangeArrowheads="1"/>
          </p:cNvSpPr>
          <p:nvPr/>
        </p:nvSpPr>
        <p:spPr bwMode="auto">
          <a:xfrm>
            <a:off x="76200" y="3048000"/>
            <a:ext cx="2743200" cy="1107996"/>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20000"/>
              </a:lnSpc>
              <a:buFont typeface="Wingdings" pitchFamily="2" charset="2"/>
              <a:buChar char="§"/>
              <a:defRPr/>
            </a:pPr>
            <a:r>
              <a:rPr lang="en-US" sz="1100" dirty="0">
                <a:latin typeface="+mj-lt"/>
              </a:rPr>
              <a:t> Growing popularity of virtualization, cloud computing, and increased penetration of mobile computing platforms, will drive increased adoption of SoCs in the computing end-use sector.</a:t>
            </a:r>
          </a:p>
        </p:txBody>
      </p:sp>
      <p:sp>
        <p:nvSpPr>
          <p:cNvPr id="38921" name="AutoShape 8"/>
          <p:cNvSpPr>
            <a:spLocks noChangeArrowheads="1"/>
          </p:cNvSpPr>
          <p:nvPr/>
        </p:nvSpPr>
        <p:spPr bwMode="auto">
          <a:xfrm>
            <a:off x="228600" y="5029200"/>
            <a:ext cx="8610600" cy="685800"/>
          </a:xfrm>
          <a:prstGeom prst="roundRect">
            <a:avLst>
              <a:gd name="adj" fmla="val 16667"/>
            </a:avLst>
          </a:prstGeom>
          <a:solidFill>
            <a:srgbClr val="92D050"/>
          </a:solidFill>
          <a:ln w="9525">
            <a:solidFill>
              <a:schemeClr val="bg1"/>
            </a:solidFill>
            <a:round/>
            <a:headEnd/>
            <a:tailEnd/>
          </a:ln>
          <a:effectLst/>
        </p:spPr>
        <p:txBody>
          <a:bodyPr wrap="square" anchor="ctr"/>
          <a:lstStyle/>
          <a:p>
            <a:pPr algn="just">
              <a:defRPr/>
            </a:pPr>
            <a:r>
              <a:rPr lang="en-US" sz="1200" b="1" dirty="0">
                <a:latin typeface="+mj-lt"/>
              </a:rPr>
              <a:t>SoCs are expected to emerge into a pivotal technology, which will find increased adoption for advanced computers, </a:t>
            </a:r>
            <a:r>
              <a:rPr lang="en-US" sz="1200" b="1" dirty="0" err="1">
                <a:latin typeface="+mj-lt"/>
              </a:rPr>
              <a:t>smartphones</a:t>
            </a:r>
            <a:r>
              <a:rPr lang="en-US" sz="1200" b="1" dirty="0">
                <a:latin typeface="+mj-lt"/>
              </a:rPr>
              <a:t>, and other mobile devices and handsets, new-age consumer electronic devices and automotive electronics among others. </a:t>
            </a:r>
          </a:p>
        </p:txBody>
      </p:sp>
      <p:pic>
        <p:nvPicPr>
          <p:cNvPr id="38922" name="Picture 12" descr="http://t3.gstatic.com/images?q=tbn:ANd9GcTayxLREHpD3IXlQfFft3rOLx9-dHZ7IfQ54FgWRlg7JzLi5JnYxTmsCA">
            <a:hlinkClick r:id="rId3"/>
          </p:cNvPr>
          <p:cNvPicPr>
            <a:picLocks noChangeAspect="1" noChangeArrowheads="1"/>
          </p:cNvPicPr>
          <p:nvPr/>
        </p:nvPicPr>
        <p:blipFill>
          <a:blip r:embed="rId4" cstate="print"/>
          <a:srcRect/>
          <a:stretch>
            <a:fillRect/>
          </a:stretch>
        </p:blipFill>
        <p:spPr bwMode="auto">
          <a:xfrm>
            <a:off x="6324601" y="3032234"/>
            <a:ext cx="2019300" cy="1549291"/>
          </a:xfrm>
          <a:prstGeom prst="rect">
            <a:avLst/>
          </a:prstGeom>
          <a:noFill/>
          <a:ln w="9525">
            <a:noFill/>
            <a:miter lim="800000"/>
            <a:headEnd/>
            <a:tailEnd/>
          </a:ln>
        </p:spPr>
      </p:pic>
      <p:sp>
        <p:nvSpPr>
          <p:cNvPr id="11" name="AutoShape 28">
            <a:hlinkClick r:id="rId5"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51</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sz="2200" b="1" smtClean="0">
                <a:latin typeface="Myriad Pro"/>
              </a:rPr>
              <a:t>Global Semiconductor MI</a:t>
            </a:r>
          </a:p>
        </p:txBody>
      </p:sp>
      <p:sp>
        <p:nvSpPr>
          <p:cNvPr id="79" name="Rounded Rectangle 78"/>
          <p:cNvSpPr/>
          <p:nvPr/>
        </p:nvSpPr>
        <p:spPr>
          <a:xfrm>
            <a:off x="533400" y="5638800"/>
            <a:ext cx="8077200" cy="609600"/>
          </a:xfrm>
          <a:prstGeom prst="roundRect">
            <a:avLst/>
          </a:prstGeom>
          <a:solidFill>
            <a:srgbClr val="FDF7D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i="1" dirty="0" smtClean="0">
                <a:solidFill>
                  <a:srgbClr val="000000"/>
                </a:solidFill>
                <a:latin typeface="+mj-lt"/>
                <a:cs typeface="Times New Roman" pitchFamily="18" charset="0"/>
              </a:rPr>
              <a:t>Disclaimer: </a:t>
            </a:r>
          </a:p>
          <a:p>
            <a:pPr marL="117475" lvl="0" indent="-117475">
              <a:spcBef>
                <a:spcPts val="400"/>
              </a:spcBef>
              <a:defRPr/>
            </a:pPr>
            <a:r>
              <a:rPr lang="en-US" sz="1100" i="1" dirty="0" smtClean="0">
                <a:solidFill>
                  <a:srgbClr val="000000"/>
                </a:solidFill>
                <a:latin typeface="+mj-lt"/>
              </a:rPr>
              <a:t>The information presented in this report is based on data available in the public domain. If you find that it is incorrect, please let us know.</a:t>
            </a:r>
          </a:p>
        </p:txBody>
      </p:sp>
      <p:sp>
        <p:nvSpPr>
          <p:cNvPr id="23" name="Rectangle 22">
            <a:hlinkClick r:id="rId3" action="ppaction://hlinksldjump"/>
          </p:cNvPr>
          <p:cNvSpPr/>
          <p:nvPr/>
        </p:nvSpPr>
        <p:spPr>
          <a:xfrm>
            <a:off x="4495800" y="3295152"/>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Semiconductor Industry Growth Drivers &amp; Inhibitors</a:t>
            </a:r>
          </a:p>
        </p:txBody>
      </p:sp>
      <p:sp>
        <p:nvSpPr>
          <p:cNvPr id="24" name="Rectangle 23">
            <a:hlinkClick r:id="rId3" action="ppaction://hlinksldjump"/>
          </p:cNvPr>
          <p:cNvSpPr/>
          <p:nvPr/>
        </p:nvSpPr>
        <p:spPr>
          <a:xfrm>
            <a:off x="4495800" y="3702657"/>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Effect of the Japanese Crisis on the Semiconductor Industry</a:t>
            </a:r>
          </a:p>
        </p:txBody>
      </p:sp>
      <p:sp>
        <p:nvSpPr>
          <p:cNvPr id="25" name="Rectangle 24">
            <a:hlinkClick r:id="rId3" action="ppaction://hlinksldjump"/>
          </p:cNvPr>
          <p:cNvSpPr/>
          <p:nvPr/>
        </p:nvSpPr>
        <p:spPr>
          <a:xfrm>
            <a:off x="4495800" y="4103535"/>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Key IT Drivers in the Semiconductor Industry</a:t>
            </a:r>
          </a:p>
        </p:txBody>
      </p:sp>
      <p:sp>
        <p:nvSpPr>
          <p:cNvPr id="26" name="Rectangle 25">
            <a:hlinkClick r:id="rId3" action="ppaction://hlinksldjump"/>
          </p:cNvPr>
          <p:cNvSpPr/>
          <p:nvPr/>
        </p:nvSpPr>
        <p:spPr>
          <a:xfrm>
            <a:off x="4495800" y="4511040"/>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Few IT Implementation Examples in the Semiconductor Industry</a:t>
            </a:r>
          </a:p>
        </p:txBody>
      </p:sp>
      <p:sp>
        <p:nvSpPr>
          <p:cNvPr id="18"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9" name="Rectangle 16">
            <a:hlinkClick r:id="rId5" action="ppaction://hlinksldjump"/>
          </p:cNvPr>
          <p:cNvSpPr>
            <a:spLocks noChangeArrowheads="1"/>
          </p:cNvSpPr>
          <p:nvPr/>
        </p:nvSpPr>
        <p:spPr bwMode="auto">
          <a:xfrm>
            <a:off x="968375" y="1406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Overview </a:t>
            </a:r>
          </a:p>
        </p:txBody>
      </p:sp>
      <p:sp>
        <p:nvSpPr>
          <p:cNvPr id="21" name="Rectangle 20">
            <a:hlinkClick r:id="rId6" action="ppaction://hlinksldjump"/>
          </p:cNvPr>
          <p:cNvSpPr>
            <a:spLocks noChangeArrowheads="1"/>
          </p:cNvSpPr>
          <p:nvPr/>
        </p:nvSpPr>
        <p:spPr bwMode="auto">
          <a:xfrm>
            <a:off x="968375" y="1915557"/>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Competitive </a:t>
            </a:r>
            <a:r>
              <a:rPr lang="en-US" sz="1200" b="1" dirty="0" smtClean="0">
                <a:solidFill>
                  <a:schemeClr val="bg1">
                    <a:lumMod val="85000"/>
                  </a:schemeClr>
                </a:solidFill>
                <a:latin typeface="Calibri" pitchFamily="34" charset="0"/>
              </a:rPr>
              <a:t>Landscape</a:t>
            </a:r>
            <a:endParaRPr lang="en-US" sz="1200" b="1" dirty="0">
              <a:solidFill>
                <a:schemeClr val="bg1">
                  <a:lumMod val="85000"/>
                </a:schemeClr>
              </a:solidFill>
              <a:latin typeface="Calibri" pitchFamily="34" charset="0"/>
            </a:endParaRPr>
          </a:p>
        </p:txBody>
      </p:sp>
      <p:sp>
        <p:nvSpPr>
          <p:cNvPr id="22" name="Rectangle 21">
            <a:hlinkClick r:id="rId7" action="ppaction://hlinksldjump"/>
          </p:cNvPr>
          <p:cNvSpPr>
            <a:spLocks noChangeArrowheads="1"/>
          </p:cNvSpPr>
          <p:nvPr/>
        </p:nvSpPr>
        <p:spPr bwMode="auto">
          <a:xfrm>
            <a:off x="968375" y="2426489"/>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Contract Analysis</a:t>
            </a:r>
            <a:endParaRPr lang="en-US" sz="1200" b="1" dirty="0">
              <a:solidFill>
                <a:schemeClr val="bg1">
                  <a:lumMod val="85000"/>
                </a:schemeClr>
              </a:solidFill>
              <a:latin typeface="Calibri" pitchFamily="34" charset="0"/>
            </a:endParaRPr>
          </a:p>
        </p:txBody>
      </p:sp>
      <p:sp>
        <p:nvSpPr>
          <p:cNvPr id="27" name="Rectangle 22">
            <a:hlinkClick r:id="rId8" action="ppaction://hlinksldjump"/>
          </p:cNvPr>
          <p:cNvSpPr>
            <a:spLocks noChangeArrowheads="1"/>
          </p:cNvSpPr>
          <p:nvPr/>
        </p:nvSpPr>
        <p:spPr bwMode="auto">
          <a:xfrm>
            <a:off x="968375" y="2930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Business Trends</a:t>
            </a:r>
            <a:endParaRPr lang="en-US" sz="1200" b="1" dirty="0">
              <a:solidFill>
                <a:schemeClr val="bg1">
                  <a:lumMod val="85000"/>
                </a:schemeClr>
              </a:solidFill>
              <a:latin typeface="Calibri" pitchFamily="34" charset="0"/>
            </a:endParaRPr>
          </a:p>
        </p:txBody>
      </p:sp>
      <p:sp>
        <p:nvSpPr>
          <p:cNvPr id="28" name="Rectangle 37">
            <a:hlinkClick r:id="rId9" action="ppaction://hlinksldjump"/>
          </p:cNvPr>
          <p:cNvSpPr>
            <a:spLocks noChangeArrowheads="1"/>
          </p:cNvSpPr>
          <p:nvPr/>
        </p:nvSpPr>
        <p:spPr bwMode="auto">
          <a:xfrm>
            <a:off x="968375" y="3435943"/>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Technology Trends</a:t>
            </a:r>
            <a:endParaRPr lang="en-US" sz="1200" b="1" dirty="0">
              <a:solidFill>
                <a:schemeClr val="bg1">
                  <a:lumMod val="85000"/>
                </a:schemeClr>
              </a:solidFill>
              <a:latin typeface="Calibri" pitchFamily="34" charset="0"/>
            </a:endParaRPr>
          </a:p>
        </p:txBody>
      </p:sp>
      <p:sp>
        <p:nvSpPr>
          <p:cNvPr id="30" name="Rectangle 16">
            <a:hlinkClick r:id="rId10" action="ppaction://hlinksldjump"/>
          </p:cNvPr>
          <p:cNvSpPr>
            <a:spLocks noChangeArrowheads="1"/>
          </p:cNvSpPr>
          <p:nvPr/>
        </p:nvSpPr>
        <p:spPr bwMode="auto">
          <a:xfrm>
            <a:off x="968375" y="3933335"/>
            <a:ext cx="2765425" cy="457200"/>
          </a:xfrm>
          <a:prstGeom prst="rect">
            <a:avLst/>
          </a:prstGeom>
          <a:solidFill>
            <a:srgbClr val="C4ECFB"/>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rgbClr val="111111"/>
                </a:solidFill>
                <a:latin typeface="+mj-lt"/>
              </a:rPr>
              <a:t>Market </a:t>
            </a:r>
            <a:r>
              <a:rPr lang="en-US" sz="1600" b="1" kern="0" dirty="0" smtClean="0">
                <a:solidFill>
                  <a:srgbClr val="111111"/>
                </a:solidFill>
                <a:latin typeface="+mj-lt"/>
              </a:rPr>
              <a:t>Drivers</a:t>
            </a:r>
            <a:endParaRPr lang="en-US" sz="1600" b="1" kern="0" dirty="0">
              <a:solidFill>
                <a:srgbClr val="111111"/>
              </a:solidFill>
              <a:latin typeface="+mj-lt"/>
            </a:endParaRPr>
          </a:p>
        </p:txBody>
      </p:sp>
      <p:sp>
        <p:nvSpPr>
          <p:cNvPr id="31" name="Rectangle 21">
            <a:hlinkClick r:id="rId11" action="ppaction://hlinksldjump"/>
          </p:cNvPr>
          <p:cNvSpPr>
            <a:spLocks noChangeArrowheads="1"/>
          </p:cNvSpPr>
          <p:nvPr/>
        </p:nvSpPr>
        <p:spPr bwMode="auto">
          <a:xfrm>
            <a:off x="968375" y="4439478"/>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Top 3 Market Players</a:t>
            </a:r>
            <a:endParaRPr lang="en-US" sz="1200" b="1" dirty="0">
              <a:solidFill>
                <a:schemeClr val="bg1">
                  <a:lumMod val="85000"/>
                </a:schemeClr>
              </a:solidFill>
              <a:latin typeface="Calibri" pitchFamily="34" charset="0"/>
            </a:endParaRPr>
          </a:p>
        </p:txBody>
      </p:sp>
      <p:sp>
        <p:nvSpPr>
          <p:cNvPr id="32" name="Oval 31"/>
          <p:cNvSpPr/>
          <p:nvPr/>
        </p:nvSpPr>
        <p:spPr>
          <a:xfrm>
            <a:off x="892316" y="4089848"/>
            <a:ext cx="137160" cy="137160"/>
          </a:xfrm>
          <a:prstGeom prst="ellipse">
            <a:avLst/>
          </a:prstGeom>
          <a:solidFill>
            <a:srgbClr val="6DCFF6"/>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7E5C1F0A-6472-4F5C-A744-23D65989A253}" type="slidenum">
              <a:rPr lang="en-US" smtClean="0"/>
              <a:pPr>
                <a:defRPr/>
              </a:pPr>
              <a:t>52</a:t>
            </a:fld>
            <a:endParaRPr lang="en-US" dirty="0"/>
          </a:p>
        </p:txBody>
      </p:sp>
      <p:sp>
        <p:nvSpPr>
          <p:cNvPr id="40964"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Market Drivers </a:t>
            </a:r>
            <a:br>
              <a:rPr sz="2000" b="1" smtClean="0">
                <a:solidFill>
                  <a:srgbClr val="FFFFFF"/>
                </a:solidFill>
                <a:latin typeface="Myriad Pro"/>
              </a:rPr>
            </a:br>
            <a:r>
              <a:rPr sz="1800" smtClean="0">
                <a:solidFill>
                  <a:srgbClr val="FFFFFF"/>
                </a:solidFill>
                <a:latin typeface="Myriad Pro"/>
              </a:rPr>
              <a:t>Semiconductor</a:t>
            </a:r>
            <a:r>
              <a:rPr sz="2000" b="1" smtClean="0">
                <a:solidFill>
                  <a:srgbClr val="FFFFFF"/>
                </a:solidFill>
                <a:latin typeface="Myriad Pro"/>
              </a:rPr>
              <a:t> </a:t>
            </a:r>
            <a:r>
              <a:rPr sz="1800" smtClean="0">
                <a:solidFill>
                  <a:srgbClr val="FFFFFF"/>
                </a:solidFill>
                <a:latin typeface="Myriad Pro"/>
              </a:rPr>
              <a:t>Industry </a:t>
            </a:r>
            <a:r>
              <a:rPr sz="1800" smtClean="0">
                <a:latin typeface="Myriad Pro"/>
              </a:rPr>
              <a:t>Growth Drivers &amp; Inhibitors</a:t>
            </a:r>
          </a:p>
        </p:txBody>
      </p:sp>
      <p:sp>
        <p:nvSpPr>
          <p:cNvPr id="6" name="Rectangle 5"/>
          <p:cNvSpPr/>
          <p:nvPr/>
        </p:nvSpPr>
        <p:spPr>
          <a:xfrm>
            <a:off x="685800" y="1219200"/>
            <a:ext cx="34290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smtClean="0"/>
              <a:t>Growth Drivers</a:t>
            </a:r>
            <a:endParaRPr lang="en-US" dirty="0"/>
          </a:p>
        </p:txBody>
      </p:sp>
      <p:sp>
        <p:nvSpPr>
          <p:cNvPr id="7" name="Rectangle 6"/>
          <p:cNvSpPr/>
          <p:nvPr/>
        </p:nvSpPr>
        <p:spPr>
          <a:xfrm>
            <a:off x="685800" y="1752600"/>
            <a:ext cx="3429000" cy="3886200"/>
          </a:xfrm>
          <a:prstGeom prst="rect">
            <a:avLst/>
          </a:prstGeom>
          <a:no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20000"/>
              </a:lnSpc>
              <a:buFont typeface="Wingdings" pitchFamily="2" charset="2"/>
              <a:buChar char="§"/>
              <a:defRPr/>
            </a:pPr>
            <a:r>
              <a:rPr lang="en-US" sz="1100" dirty="0" smtClean="0">
                <a:solidFill>
                  <a:schemeClr val="tx1">
                    <a:lumMod val="95000"/>
                    <a:lumOff val="5000"/>
                  </a:schemeClr>
                </a:solidFill>
                <a:latin typeface="+mj-lt"/>
              </a:rPr>
              <a:t>Complex SoCs</a:t>
            </a:r>
          </a:p>
          <a:p>
            <a:pPr marL="111125" indent="-111125" algn="just" eaLnBrk="0" hangingPunct="0">
              <a:lnSpc>
                <a:spcPct val="120000"/>
              </a:lnSpc>
              <a:buFont typeface="Wingdings" pitchFamily="2" charset="2"/>
              <a:buChar char="§"/>
              <a:defRPr/>
            </a:pPr>
            <a:r>
              <a:rPr lang="en-US" sz="1100" dirty="0" smtClean="0">
                <a:solidFill>
                  <a:schemeClr val="tx1">
                    <a:lumMod val="95000"/>
                    <a:lumOff val="5000"/>
                  </a:schemeClr>
                </a:solidFill>
                <a:latin typeface="+mj-lt"/>
              </a:rPr>
              <a:t>FPGA devices </a:t>
            </a:r>
          </a:p>
          <a:p>
            <a:pPr marL="111125" indent="-111125" algn="just" eaLnBrk="0" hangingPunct="0">
              <a:lnSpc>
                <a:spcPct val="120000"/>
              </a:lnSpc>
              <a:buFont typeface="Wingdings" pitchFamily="2" charset="2"/>
              <a:buChar char="§"/>
              <a:defRPr/>
            </a:pPr>
            <a:r>
              <a:rPr lang="en-US" sz="1100" dirty="0" smtClean="0">
                <a:solidFill>
                  <a:schemeClr val="tx1">
                    <a:lumMod val="95000"/>
                    <a:lumOff val="5000"/>
                  </a:schemeClr>
                </a:solidFill>
                <a:latin typeface="+mj-lt"/>
              </a:rPr>
              <a:t>Specialty silicon used in </a:t>
            </a:r>
            <a:r>
              <a:rPr lang="en-US" sz="1100" dirty="0" err="1" smtClean="0">
                <a:solidFill>
                  <a:schemeClr val="tx1">
                    <a:lumMod val="95000"/>
                    <a:lumOff val="5000"/>
                  </a:schemeClr>
                </a:solidFill>
                <a:latin typeface="+mj-lt"/>
              </a:rPr>
              <a:t>smartphones</a:t>
            </a:r>
            <a:r>
              <a:rPr lang="en-US" sz="1100" dirty="0" smtClean="0">
                <a:solidFill>
                  <a:schemeClr val="tx1">
                    <a:lumMod val="95000"/>
                    <a:lumOff val="5000"/>
                  </a:schemeClr>
                </a:solidFill>
                <a:latin typeface="+mj-lt"/>
              </a:rPr>
              <a:t> and connected home entertainment markets</a:t>
            </a:r>
          </a:p>
          <a:p>
            <a:pPr marL="111125" indent="-111125" algn="just" eaLnBrk="0" hangingPunct="0">
              <a:lnSpc>
                <a:spcPct val="120000"/>
              </a:lnSpc>
              <a:buFont typeface="Wingdings" pitchFamily="2" charset="2"/>
              <a:buChar char="§"/>
              <a:defRPr/>
            </a:pPr>
            <a:r>
              <a:rPr lang="en-US" sz="1100" dirty="0" smtClean="0">
                <a:solidFill>
                  <a:schemeClr val="tx1">
                    <a:lumMod val="95000"/>
                    <a:lumOff val="5000"/>
                  </a:schemeClr>
                </a:solidFill>
                <a:latin typeface="+mj-lt"/>
              </a:rPr>
              <a:t>Growth in the security chip space  due to security requirements and awareness</a:t>
            </a:r>
          </a:p>
          <a:p>
            <a:pPr marL="111125" indent="-111125" algn="just" eaLnBrk="0" hangingPunct="0">
              <a:lnSpc>
                <a:spcPct val="120000"/>
              </a:lnSpc>
              <a:buFont typeface="Wingdings" pitchFamily="2" charset="2"/>
              <a:buChar char="§"/>
              <a:defRPr/>
            </a:pPr>
            <a:r>
              <a:rPr lang="en-US" sz="1100" dirty="0" smtClean="0">
                <a:solidFill>
                  <a:schemeClr val="tx1">
                    <a:lumMod val="95000"/>
                    <a:lumOff val="5000"/>
                  </a:schemeClr>
                </a:solidFill>
                <a:latin typeface="+mj-lt"/>
              </a:rPr>
              <a:t>Boom in DRAM and NAND sales due to demand from DRAM &amp; NAND flash market</a:t>
            </a:r>
          </a:p>
          <a:p>
            <a:pPr marL="111125" indent="-111125" algn="just" eaLnBrk="0" hangingPunct="0">
              <a:lnSpc>
                <a:spcPct val="120000"/>
              </a:lnSpc>
              <a:buFont typeface="Wingdings" pitchFamily="2" charset="2"/>
              <a:buChar char="§"/>
              <a:defRPr/>
            </a:pPr>
            <a:r>
              <a:rPr lang="en-US" sz="1100" dirty="0" smtClean="0">
                <a:solidFill>
                  <a:schemeClr val="tx1">
                    <a:lumMod val="95000"/>
                    <a:lumOff val="5000"/>
                  </a:schemeClr>
                </a:solidFill>
                <a:latin typeface="+mj-lt"/>
              </a:rPr>
              <a:t>Renewed demand for electronic equipment, such as computers, televisions and cell phones. </a:t>
            </a:r>
          </a:p>
          <a:p>
            <a:pPr marL="111125" indent="-111125" algn="just" eaLnBrk="0" hangingPunct="0">
              <a:lnSpc>
                <a:spcPct val="120000"/>
              </a:lnSpc>
              <a:buFont typeface="Wingdings" pitchFamily="2" charset="2"/>
              <a:buChar char="§"/>
              <a:defRPr/>
            </a:pPr>
            <a:r>
              <a:rPr lang="en-US" sz="1100" dirty="0" smtClean="0">
                <a:solidFill>
                  <a:schemeClr val="tx1">
                    <a:lumMod val="95000"/>
                    <a:lumOff val="5000"/>
                  </a:schemeClr>
                </a:solidFill>
                <a:latin typeface="+mj-lt"/>
              </a:rPr>
              <a:t>Inventory rebuilding (due to the slag caused in 2009)</a:t>
            </a:r>
          </a:p>
          <a:p>
            <a:pPr marL="111125" indent="-111125" algn="just" eaLnBrk="0" hangingPunct="0">
              <a:lnSpc>
                <a:spcPct val="120000"/>
              </a:lnSpc>
              <a:buFont typeface="Wingdings" pitchFamily="2" charset="2"/>
              <a:buChar char="§"/>
              <a:defRPr/>
            </a:pPr>
            <a:r>
              <a:rPr lang="en-US" sz="1100" dirty="0" smtClean="0">
                <a:solidFill>
                  <a:schemeClr val="tx1">
                    <a:lumMod val="95000"/>
                    <a:lumOff val="5000"/>
                  </a:schemeClr>
                </a:solidFill>
                <a:latin typeface="+mj-lt"/>
              </a:rPr>
              <a:t>Upward price pressure due to a supply/demand imbalance</a:t>
            </a:r>
          </a:p>
          <a:p>
            <a:pPr marL="111125" indent="-111125" algn="just" eaLnBrk="0" hangingPunct="0">
              <a:lnSpc>
                <a:spcPct val="120000"/>
              </a:lnSpc>
              <a:buFont typeface="Wingdings" pitchFamily="2" charset="2"/>
              <a:buChar char="§"/>
              <a:defRPr/>
            </a:pPr>
            <a:r>
              <a:rPr lang="en-US" sz="1100" dirty="0" smtClean="0">
                <a:solidFill>
                  <a:schemeClr val="tx1">
                    <a:lumMod val="95000"/>
                    <a:lumOff val="5000"/>
                  </a:schemeClr>
                </a:solidFill>
                <a:latin typeface="+mj-lt"/>
              </a:rPr>
              <a:t>Increase in the average semiconductor content of major electronic products</a:t>
            </a:r>
          </a:p>
          <a:p>
            <a:pPr marL="111125" indent="-111125" algn="just" eaLnBrk="0" hangingPunct="0">
              <a:lnSpc>
                <a:spcPct val="120000"/>
              </a:lnSpc>
              <a:buFont typeface="Wingdings" pitchFamily="2" charset="2"/>
              <a:buChar char="§"/>
              <a:defRPr/>
            </a:pPr>
            <a:r>
              <a:rPr lang="en-US" sz="1100" dirty="0" smtClean="0">
                <a:solidFill>
                  <a:schemeClr val="tx1">
                    <a:lumMod val="95000"/>
                    <a:lumOff val="5000"/>
                  </a:schemeClr>
                </a:solidFill>
                <a:latin typeface="+mj-lt"/>
              </a:rPr>
              <a:t>Increased  use of ‘Solar Energy’ can boost sales for semiconductors</a:t>
            </a:r>
          </a:p>
          <a:p>
            <a:pPr marL="111125" indent="-111125" algn="just" eaLnBrk="0" hangingPunct="0">
              <a:lnSpc>
                <a:spcPct val="120000"/>
              </a:lnSpc>
              <a:buFont typeface="Wingdings" pitchFamily="2" charset="2"/>
              <a:buChar char="§"/>
              <a:defRPr/>
            </a:pPr>
            <a:r>
              <a:rPr lang="en-US" sz="1100" dirty="0" smtClean="0">
                <a:solidFill>
                  <a:schemeClr val="tx1">
                    <a:lumMod val="95000"/>
                    <a:lumOff val="5000"/>
                  </a:schemeClr>
                </a:solidFill>
                <a:latin typeface="+mj-lt"/>
              </a:rPr>
              <a:t>Mobile Phones and Tablets Spur Modest Upgrade in 2012 Chip Industry </a:t>
            </a:r>
          </a:p>
          <a:p>
            <a:pPr marL="111125" indent="-111125" algn="just" eaLnBrk="0" hangingPunct="0">
              <a:lnSpc>
                <a:spcPct val="120000"/>
              </a:lnSpc>
              <a:buFont typeface="Wingdings" pitchFamily="2" charset="2"/>
              <a:buChar char="§"/>
              <a:defRPr/>
            </a:pPr>
            <a:endParaRPr lang="en-US" sz="1100" dirty="0" smtClean="0">
              <a:solidFill>
                <a:schemeClr val="tx1">
                  <a:lumMod val="95000"/>
                  <a:lumOff val="5000"/>
                </a:schemeClr>
              </a:solidFill>
              <a:latin typeface="+mj-lt"/>
            </a:endParaRPr>
          </a:p>
        </p:txBody>
      </p:sp>
      <p:sp>
        <p:nvSpPr>
          <p:cNvPr id="8" name="Rectangle 7"/>
          <p:cNvSpPr/>
          <p:nvPr/>
        </p:nvSpPr>
        <p:spPr>
          <a:xfrm>
            <a:off x="4876800" y="1219200"/>
            <a:ext cx="3429000" cy="457200"/>
          </a:xfrm>
          <a:prstGeom prst="rect">
            <a:avLst/>
          </a:prstGeom>
          <a:solidFill>
            <a:schemeClr val="accent6">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lvl="0" algn="ctr"/>
            <a:r>
              <a:rPr lang="en-US" b="1" dirty="0" smtClean="0"/>
              <a:t>Growth Inhibitors</a:t>
            </a:r>
          </a:p>
        </p:txBody>
      </p:sp>
      <p:sp>
        <p:nvSpPr>
          <p:cNvPr id="10" name="Rectangle 9"/>
          <p:cNvSpPr/>
          <p:nvPr/>
        </p:nvSpPr>
        <p:spPr>
          <a:xfrm>
            <a:off x="4876800" y="1752600"/>
            <a:ext cx="3429000" cy="3886200"/>
          </a:xfrm>
          <a:prstGeom prst="rect">
            <a:avLst/>
          </a:prstGeom>
          <a:solidFill>
            <a:schemeClr val="bg1"/>
          </a:solidFill>
          <a:ln w="38100" cmpd="dbl" algn="ctr">
            <a:solidFill>
              <a:schemeClr val="accent6">
                <a:lumMod val="75000"/>
              </a:schemeClr>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20000"/>
              </a:lnSpc>
              <a:buFont typeface="Wingdings" pitchFamily="2" charset="2"/>
              <a:buChar char="§"/>
              <a:defRPr/>
            </a:pPr>
            <a:r>
              <a:rPr lang="en-US" sz="1100" dirty="0" smtClean="0">
                <a:latin typeface="+mj-lt"/>
              </a:rPr>
              <a:t>Silicon shortage in semiconductor industry due to the disaster in Japan</a:t>
            </a:r>
          </a:p>
          <a:p>
            <a:pPr marL="111125" indent="-111125" algn="just" eaLnBrk="0" hangingPunct="0">
              <a:lnSpc>
                <a:spcPct val="120000"/>
              </a:lnSpc>
              <a:buFont typeface="Wingdings" pitchFamily="2" charset="2"/>
              <a:buChar char="§"/>
              <a:defRPr/>
            </a:pPr>
            <a:r>
              <a:rPr lang="en-US" sz="1100" dirty="0" smtClean="0">
                <a:latin typeface="+mj-lt"/>
              </a:rPr>
              <a:t>Slowed operations in Japanese semiconductor wafer </a:t>
            </a:r>
            <a:r>
              <a:rPr lang="en-US" sz="1100" dirty="0" err="1" smtClean="0">
                <a:latin typeface="+mj-lt"/>
              </a:rPr>
              <a:t>fabs</a:t>
            </a:r>
            <a:r>
              <a:rPr lang="en-US" sz="1100" dirty="0" smtClean="0">
                <a:latin typeface="+mj-lt"/>
              </a:rPr>
              <a:t> can lead to a  foundry wafer pricing increase in the near term.</a:t>
            </a:r>
          </a:p>
          <a:p>
            <a:pPr marL="111125" indent="-111125" algn="just" eaLnBrk="0" hangingPunct="0">
              <a:lnSpc>
                <a:spcPct val="120000"/>
              </a:lnSpc>
              <a:buFont typeface="Wingdings" pitchFamily="2" charset="2"/>
              <a:buChar char="§"/>
              <a:defRPr/>
            </a:pPr>
            <a:r>
              <a:rPr lang="en-US" sz="1100" dirty="0" smtClean="0">
                <a:latin typeface="+mj-lt"/>
              </a:rPr>
              <a:t>Slowdown in  global economic recovery</a:t>
            </a:r>
          </a:p>
          <a:p>
            <a:pPr marL="111125" indent="-111125" algn="just" eaLnBrk="0" hangingPunct="0">
              <a:lnSpc>
                <a:spcPct val="120000"/>
              </a:lnSpc>
              <a:buFont typeface="Wingdings" pitchFamily="2" charset="2"/>
              <a:buChar char="§"/>
              <a:defRPr/>
            </a:pPr>
            <a:r>
              <a:rPr lang="en-US" sz="1100" dirty="0" smtClean="0">
                <a:latin typeface="+mj-lt"/>
              </a:rPr>
              <a:t>Instability/uncertainty in the demand  of consumer electronics goods</a:t>
            </a:r>
          </a:p>
          <a:p>
            <a:pPr marL="111125" indent="-111125" algn="just" eaLnBrk="0" hangingPunct="0">
              <a:lnSpc>
                <a:spcPct val="120000"/>
              </a:lnSpc>
              <a:buFont typeface="Wingdings" pitchFamily="2" charset="2"/>
              <a:buChar char="§"/>
              <a:defRPr/>
            </a:pPr>
            <a:r>
              <a:rPr lang="en-US" sz="1100" dirty="0" smtClean="0">
                <a:latin typeface="+mj-lt"/>
              </a:rPr>
              <a:t>DRAM downturn expected in 2011 and 2012</a:t>
            </a:r>
          </a:p>
          <a:p>
            <a:pPr marL="111125" indent="-111125" algn="just" eaLnBrk="0" hangingPunct="0">
              <a:lnSpc>
                <a:spcPct val="120000"/>
              </a:lnSpc>
              <a:buFont typeface="Wingdings" pitchFamily="2" charset="2"/>
              <a:buChar char="§"/>
              <a:defRPr/>
            </a:pPr>
            <a:r>
              <a:rPr lang="en-US" sz="1100" dirty="0" smtClean="0">
                <a:latin typeface="+mj-lt"/>
              </a:rPr>
              <a:t>Decline in semiconductor demand due to slowdown in PC sales</a:t>
            </a:r>
          </a:p>
          <a:p>
            <a:pPr marL="111125" indent="-111125" algn="just" eaLnBrk="0" hangingPunct="0">
              <a:lnSpc>
                <a:spcPct val="120000"/>
              </a:lnSpc>
              <a:buFont typeface="Wingdings" pitchFamily="2" charset="2"/>
              <a:buChar char="§"/>
              <a:defRPr/>
            </a:pPr>
            <a:r>
              <a:rPr lang="en-US" sz="1100" dirty="0" smtClean="0">
                <a:solidFill>
                  <a:schemeClr val="tx1"/>
                </a:solidFill>
                <a:latin typeface="+mj-lt"/>
              </a:rPr>
              <a:t>Counterfeit Parts</a:t>
            </a:r>
            <a:endParaRPr lang="en-US" sz="1100" dirty="0">
              <a:solidFill>
                <a:schemeClr val="tx1"/>
              </a:solidFill>
              <a:latin typeface="+mj-lt"/>
            </a:endParaRPr>
          </a:p>
        </p:txBody>
      </p:sp>
      <p:pic>
        <p:nvPicPr>
          <p:cNvPr id="11" name="Content Placeholder 5" descr="PPP_CARRO_CLP_ArrowHolderBevelDown_Blue.png"/>
          <p:cNvPicPr>
            <a:picLocks noChangeAspect="1"/>
          </p:cNvPicPr>
          <p:nvPr/>
        </p:nvPicPr>
        <p:blipFill>
          <a:blip r:embed="rId3" cstate="print"/>
          <a:srcRect/>
          <a:stretch>
            <a:fillRect/>
          </a:stretch>
        </p:blipFill>
        <p:spPr bwMode="auto">
          <a:xfrm flipV="1">
            <a:off x="381000" y="685800"/>
            <a:ext cx="685800" cy="900112"/>
          </a:xfrm>
          <a:prstGeom prst="rect">
            <a:avLst/>
          </a:prstGeom>
          <a:noFill/>
          <a:ln w="9525">
            <a:noFill/>
            <a:miter lim="800000"/>
            <a:headEnd/>
            <a:tailEnd/>
          </a:ln>
        </p:spPr>
      </p:pic>
      <p:pic>
        <p:nvPicPr>
          <p:cNvPr id="12" name="Picture 7" descr="PPP_CARRO_CLP_ArrowHolderBevelDown_Orange.png"/>
          <p:cNvPicPr>
            <a:picLocks noChangeAspect="1"/>
          </p:cNvPicPr>
          <p:nvPr/>
        </p:nvPicPr>
        <p:blipFill>
          <a:blip r:embed="rId4" cstate="print"/>
          <a:srcRect/>
          <a:stretch>
            <a:fillRect/>
          </a:stretch>
        </p:blipFill>
        <p:spPr bwMode="auto">
          <a:xfrm>
            <a:off x="4419600" y="762000"/>
            <a:ext cx="701040" cy="899237"/>
          </a:xfrm>
          <a:prstGeom prst="rect">
            <a:avLst/>
          </a:prstGeom>
          <a:noFill/>
          <a:ln w="9525">
            <a:noFill/>
            <a:miter lim="800000"/>
            <a:headEnd/>
            <a:tailEnd/>
          </a:ln>
        </p:spPr>
      </p:pic>
      <p:sp>
        <p:nvSpPr>
          <p:cNvPr id="13" name="AutoShape 28">
            <a:hlinkClick r:id="rId5"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7E5C1F0A-6472-4F5C-A744-23D65989A253}" type="slidenum">
              <a:rPr lang="en-US" smtClean="0"/>
              <a:pPr>
                <a:defRPr/>
              </a:pPr>
              <a:t>53</a:t>
            </a:fld>
            <a:endParaRPr lang="en-US" dirty="0"/>
          </a:p>
        </p:txBody>
      </p:sp>
      <p:sp>
        <p:nvSpPr>
          <p:cNvPr id="40964"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Market Drivers </a:t>
            </a:r>
            <a:br>
              <a:rPr sz="2000" b="1" smtClean="0">
                <a:solidFill>
                  <a:srgbClr val="FFFFFF"/>
                </a:solidFill>
                <a:latin typeface="Myriad Pro"/>
              </a:rPr>
            </a:br>
            <a:r>
              <a:rPr sz="1800" smtClean="0">
                <a:solidFill>
                  <a:srgbClr val="FFFFFF"/>
                </a:solidFill>
                <a:latin typeface="Myriad Pro"/>
              </a:rPr>
              <a:t>Concern over C</a:t>
            </a:r>
            <a:r>
              <a:rPr lang="en-US" sz="1800" dirty="0" smtClean="0">
                <a:solidFill>
                  <a:srgbClr val="FFFFFF"/>
                </a:solidFill>
                <a:latin typeface="Myriad Pro"/>
              </a:rPr>
              <a:t>o</a:t>
            </a:r>
            <a:r>
              <a:rPr sz="1800" smtClean="0">
                <a:solidFill>
                  <a:srgbClr val="FFFFFF"/>
                </a:solidFill>
                <a:latin typeface="Myriad Pro"/>
              </a:rPr>
              <a:t>unterfeit Parts</a:t>
            </a:r>
            <a:endParaRPr sz="1800" smtClean="0">
              <a:latin typeface="Myriad Pro"/>
            </a:endParaRPr>
          </a:p>
        </p:txBody>
      </p:sp>
      <p:sp>
        <p:nvSpPr>
          <p:cNvPr id="10" name="Rectangle 9"/>
          <p:cNvSpPr/>
          <p:nvPr/>
        </p:nvSpPr>
        <p:spPr>
          <a:xfrm>
            <a:off x="92766" y="838200"/>
            <a:ext cx="5410200" cy="54864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20000"/>
              </a:lnSpc>
              <a:spcBef>
                <a:spcPts val="600"/>
              </a:spcBef>
              <a:buFont typeface="Wingdings" pitchFamily="2" charset="2"/>
              <a:buChar char="§"/>
              <a:defRPr/>
            </a:pPr>
            <a:r>
              <a:rPr lang="en-US" sz="1100" dirty="0" smtClean="0">
                <a:latin typeface="+mj-lt"/>
              </a:rPr>
              <a:t>More than </a:t>
            </a:r>
            <a:r>
              <a:rPr lang="en-US" sz="1100" b="1" dirty="0" smtClean="0">
                <a:latin typeface="+mj-lt"/>
              </a:rPr>
              <a:t>12 million parts have been involved in counterfeit </a:t>
            </a:r>
            <a:r>
              <a:rPr lang="en-US" sz="1100" dirty="0" smtClean="0">
                <a:latin typeface="+mj-lt"/>
              </a:rPr>
              <a:t>incidents </a:t>
            </a:r>
            <a:r>
              <a:rPr lang="en-US" sz="1100" b="1" dirty="0" smtClean="0">
                <a:latin typeface="+mj-lt"/>
              </a:rPr>
              <a:t>during the period spanning the start of 2007 through April 2012</a:t>
            </a:r>
            <a:r>
              <a:rPr lang="en-US" sz="1100" dirty="0" smtClean="0">
                <a:latin typeface="+mj-lt"/>
              </a:rPr>
              <a:t>, according to </a:t>
            </a:r>
            <a:r>
              <a:rPr lang="en-US" sz="1100" b="1" i="1" dirty="0" smtClean="0">
                <a:latin typeface="+mj-lt"/>
              </a:rPr>
              <a:t>Rory King, director, supply chain product marketing at HIS</a:t>
            </a:r>
          </a:p>
          <a:p>
            <a:pPr marL="111125" indent="-111125" algn="just" eaLnBrk="0" hangingPunct="0">
              <a:lnSpc>
                <a:spcPct val="120000"/>
              </a:lnSpc>
              <a:spcBef>
                <a:spcPts val="600"/>
              </a:spcBef>
              <a:buFont typeface="Wingdings" pitchFamily="2" charset="2"/>
              <a:buChar char="§"/>
              <a:defRPr/>
            </a:pPr>
            <a:r>
              <a:rPr lang="en-US" sz="1100" b="1" dirty="0" smtClean="0">
                <a:latin typeface="+mj-lt"/>
              </a:rPr>
              <a:t>Reported incidents of counterfeited parts amounted to 1,363 in 2011. </a:t>
            </a:r>
            <a:r>
              <a:rPr lang="en-US" sz="1100" dirty="0" smtClean="0">
                <a:latin typeface="+mj-lt"/>
              </a:rPr>
              <a:t>However, each incident can include thousands of separate parts, adding up to 12 million over the past five-and-one-quarter years. This equates to </a:t>
            </a:r>
            <a:r>
              <a:rPr lang="en-US" sz="1100" b="1" dirty="0" smtClean="0">
                <a:latin typeface="+mj-lt"/>
              </a:rPr>
              <a:t>slightly more than 1 counterfeit part every 15 seconds.</a:t>
            </a:r>
          </a:p>
          <a:p>
            <a:pPr marL="111125" indent="-111125" algn="just" eaLnBrk="0" hangingPunct="0">
              <a:lnSpc>
                <a:spcPct val="120000"/>
              </a:lnSpc>
              <a:spcBef>
                <a:spcPts val="600"/>
              </a:spcBef>
              <a:buFont typeface="Wingdings" pitchFamily="2" charset="2"/>
              <a:buChar char="§"/>
              <a:defRPr/>
            </a:pPr>
            <a:endParaRPr lang="en-US" sz="1100" b="1" dirty="0" smtClean="0">
              <a:latin typeface="+mj-lt"/>
            </a:endParaRPr>
          </a:p>
          <a:p>
            <a:pPr marL="111125" indent="-111125" algn="just" eaLnBrk="0" hangingPunct="0">
              <a:lnSpc>
                <a:spcPct val="120000"/>
              </a:lnSpc>
              <a:spcBef>
                <a:spcPts val="600"/>
              </a:spcBef>
              <a:buFont typeface="Wingdings" pitchFamily="2" charset="2"/>
              <a:buChar char="§"/>
              <a:defRPr/>
            </a:pPr>
            <a:endParaRPr lang="en-US" sz="1100" b="1" dirty="0" smtClean="0">
              <a:latin typeface="+mj-lt"/>
            </a:endParaRPr>
          </a:p>
          <a:p>
            <a:pPr marL="111125" indent="-111125" algn="just" eaLnBrk="0" hangingPunct="0">
              <a:lnSpc>
                <a:spcPct val="120000"/>
              </a:lnSpc>
              <a:spcBef>
                <a:spcPts val="600"/>
              </a:spcBef>
              <a:buFont typeface="Wingdings" pitchFamily="2" charset="2"/>
              <a:buChar char="§"/>
              <a:defRPr/>
            </a:pPr>
            <a:endParaRPr lang="en-US" sz="1100" b="1" dirty="0" smtClean="0">
              <a:latin typeface="+mj-lt"/>
            </a:endParaRPr>
          </a:p>
          <a:p>
            <a:pPr marL="111125" indent="-111125" algn="just" eaLnBrk="0" hangingPunct="0">
              <a:lnSpc>
                <a:spcPct val="120000"/>
              </a:lnSpc>
              <a:spcBef>
                <a:spcPts val="600"/>
              </a:spcBef>
              <a:buFont typeface="Wingdings" pitchFamily="2" charset="2"/>
              <a:buChar char="§"/>
              <a:defRPr/>
            </a:pPr>
            <a:endParaRPr lang="en-US" sz="1100" b="1" dirty="0" smtClean="0">
              <a:latin typeface="+mj-lt"/>
            </a:endParaRPr>
          </a:p>
          <a:p>
            <a:pPr marL="111125" indent="-111125" algn="just" eaLnBrk="0" hangingPunct="0">
              <a:lnSpc>
                <a:spcPct val="120000"/>
              </a:lnSpc>
              <a:spcBef>
                <a:spcPts val="600"/>
              </a:spcBef>
              <a:buFont typeface="Wingdings" pitchFamily="2" charset="2"/>
              <a:buChar char="§"/>
              <a:defRPr/>
            </a:pPr>
            <a:endParaRPr lang="en-US" sz="1100" b="1" dirty="0" smtClean="0">
              <a:latin typeface="+mj-lt"/>
            </a:endParaRPr>
          </a:p>
          <a:p>
            <a:pPr marL="111125" indent="-111125" algn="just" eaLnBrk="0" hangingPunct="0">
              <a:lnSpc>
                <a:spcPct val="120000"/>
              </a:lnSpc>
              <a:spcBef>
                <a:spcPts val="600"/>
              </a:spcBef>
              <a:buFont typeface="Wingdings" pitchFamily="2" charset="2"/>
              <a:buChar char="§"/>
              <a:defRPr/>
            </a:pPr>
            <a:r>
              <a:rPr lang="en-US" sz="1100" dirty="0" smtClean="0">
                <a:latin typeface="+mj-lt"/>
              </a:rPr>
              <a:t>The </a:t>
            </a:r>
            <a:r>
              <a:rPr lang="en-US" sz="1100" b="1" dirty="0" smtClean="0">
                <a:latin typeface="+mj-lt"/>
              </a:rPr>
              <a:t>five most prevalent types of semiconductors reported as counterfeits</a:t>
            </a:r>
            <a:r>
              <a:rPr lang="en-US" sz="1100" dirty="0" smtClean="0">
                <a:latin typeface="+mj-lt"/>
              </a:rPr>
              <a:t> that have widespread commercial and military use represent </a:t>
            </a:r>
            <a:r>
              <a:rPr lang="en-US" sz="1100" b="1" dirty="0" smtClean="0">
                <a:latin typeface="+mj-lt"/>
              </a:rPr>
              <a:t>$169 billion in potential annual risk </a:t>
            </a:r>
            <a:r>
              <a:rPr lang="en-US" sz="1100" dirty="0" smtClean="0">
                <a:latin typeface="+mj-lt"/>
              </a:rPr>
              <a:t>for the global electronics supply chain, according to information and analytics provider IHS</a:t>
            </a:r>
          </a:p>
          <a:p>
            <a:pPr marL="111125" indent="-111125" algn="just" eaLnBrk="0" hangingPunct="0">
              <a:lnSpc>
                <a:spcPct val="120000"/>
              </a:lnSpc>
              <a:spcBef>
                <a:spcPts val="600"/>
              </a:spcBef>
              <a:buFont typeface="Wingdings" pitchFamily="2" charset="2"/>
              <a:buChar char="§"/>
              <a:defRPr/>
            </a:pPr>
            <a:r>
              <a:rPr lang="en-US" sz="1100" b="1" dirty="0" smtClean="0">
                <a:latin typeface="+mj-lt"/>
              </a:rPr>
              <a:t>Obsolete Parts: The Hidden Counterfeit Challenge- </a:t>
            </a:r>
            <a:r>
              <a:rPr lang="en-US" sz="1100" dirty="0" smtClean="0">
                <a:latin typeface="+mj-lt"/>
              </a:rPr>
              <a:t>Obsolete parts are where a lot of counterfeit activity is occurring. This underscores the importance of obsolescence management and lifecycle planning. Although obsolescence management is critical, more than one-third of counterfeit incidents are for active components underscoring that this issue is not exclusively a matter of obsolescence management. </a:t>
            </a:r>
          </a:p>
          <a:p>
            <a:pPr marL="111125" indent="-111125" algn="just" eaLnBrk="0" hangingPunct="0">
              <a:lnSpc>
                <a:spcPct val="120000"/>
              </a:lnSpc>
              <a:spcBef>
                <a:spcPts val="600"/>
              </a:spcBef>
              <a:buFont typeface="Wingdings" pitchFamily="2" charset="2"/>
              <a:buChar char="§"/>
              <a:defRPr/>
            </a:pPr>
            <a:r>
              <a:rPr lang="en-US" sz="1100" b="1" dirty="0" smtClean="0">
                <a:latin typeface="+mj-lt"/>
              </a:rPr>
              <a:t>Defense Against Counterfeit- 	 </a:t>
            </a:r>
            <a:r>
              <a:rPr lang="en-US" sz="1100" dirty="0" smtClean="0">
                <a:latin typeface="+mj-lt"/>
              </a:rPr>
              <a:t>The U.S. National Defense Authorization Act (NDAA), which was signed into law on Dec. 31, imposes strict regulations and severe criminal penalties on counterfeits supplied for government military and aerospace programs.</a:t>
            </a:r>
            <a:endParaRPr lang="en-US" sz="1100" dirty="0">
              <a:solidFill>
                <a:schemeClr val="tx1"/>
              </a:solidFill>
              <a:latin typeface="+mj-lt"/>
            </a:endParaRPr>
          </a:p>
        </p:txBody>
      </p:sp>
      <p:pic>
        <p:nvPicPr>
          <p:cNvPr id="105474" name="Picture 2" descr="http://www.isuppli.com/PublishingImages/Press%20Releases/2012-05-22_counterfeit.jpg"/>
          <p:cNvPicPr>
            <a:picLocks noChangeAspect="1" noChangeArrowheads="1"/>
          </p:cNvPicPr>
          <p:nvPr/>
        </p:nvPicPr>
        <p:blipFill>
          <a:blip r:embed="rId3" cstate="print"/>
          <a:srcRect/>
          <a:stretch>
            <a:fillRect/>
          </a:stretch>
        </p:blipFill>
        <p:spPr bwMode="auto">
          <a:xfrm>
            <a:off x="5638800" y="838200"/>
            <a:ext cx="3268233" cy="2514600"/>
          </a:xfrm>
          <a:prstGeom prst="rect">
            <a:avLst/>
          </a:prstGeom>
          <a:noFill/>
        </p:spPr>
      </p:pic>
      <p:pic>
        <p:nvPicPr>
          <p:cNvPr id="105476" name="Picture 4" descr="http://www.isuppli.com/PublishingImages/Press%20Releases/2012-06-11_counterfeit.jpg"/>
          <p:cNvPicPr>
            <a:picLocks noChangeAspect="1" noChangeArrowheads="1"/>
          </p:cNvPicPr>
          <p:nvPr/>
        </p:nvPicPr>
        <p:blipFill>
          <a:blip r:embed="rId4" cstate="print"/>
          <a:srcRect/>
          <a:stretch>
            <a:fillRect/>
          </a:stretch>
        </p:blipFill>
        <p:spPr bwMode="auto">
          <a:xfrm>
            <a:off x="5705475" y="3739101"/>
            <a:ext cx="3438525" cy="2438400"/>
          </a:xfrm>
          <a:prstGeom prst="rect">
            <a:avLst/>
          </a:prstGeom>
          <a:noFill/>
        </p:spPr>
      </p:pic>
      <p:pic>
        <p:nvPicPr>
          <p:cNvPr id="105478" name="Picture 6" descr="http://www.isuppli.com/PublishingImages/Press%20Releases/2012-04-04_counterfeit1.jpg"/>
          <p:cNvPicPr>
            <a:picLocks noChangeAspect="1" noChangeArrowheads="1"/>
          </p:cNvPicPr>
          <p:nvPr/>
        </p:nvPicPr>
        <p:blipFill>
          <a:blip r:embed="rId5" cstate="print"/>
          <a:srcRect/>
          <a:stretch>
            <a:fillRect/>
          </a:stretch>
        </p:blipFill>
        <p:spPr bwMode="auto">
          <a:xfrm>
            <a:off x="1314450" y="2362199"/>
            <a:ext cx="2800350" cy="1428750"/>
          </a:xfrm>
          <a:prstGeom prst="rect">
            <a:avLst/>
          </a:prstGeom>
          <a:noFill/>
          <a:ln>
            <a:solidFill>
              <a:srgbClr val="6DCFF6"/>
            </a:solidFill>
          </a:ln>
        </p:spPr>
      </p:pic>
      <p:sp>
        <p:nvSpPr>
          <p:cNvPr id="13" name="Rectangle 12"/>
          <p:cNvSpPr/>
          <p:nvPr/>
        </p:nvSpPr>
        <p:spPr>
          <a:xfrm>
            <a:off x="5638800" y="838200"/>
            <a:ext cx="3383280" cy="2651760"/>
          </a:xfrm>
          <a:prstGeom prst="rect">
            <a:avLst/>
          </a:prstGeom>
          <a:no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t" anchorCtr="0" compatLnSpc="1">
            <a:prstTxWarp prst="textNoShape">
              <a:avLst/>
            </a:prstTxWarp>
          </a:bodyPr>
          <a:lstStyle/>
          <a:p>
            <a:pPr marL="111125" indent="-111125" algn="just" eaLnBrk="0" hangingPunct="0">
              <a:lnSpc>
                <a:spcPct val="120000"/>
              </a:lnSpc>
              <a:spcBef>
                <a:spcPts val="600"/>
              </a:spcBef>
              <a:buFont typeface="Wingdings" pitchFamily="2" charset="2"/>
              <a:buChar char="§"/>
              <a:defRPr/>
            </a:pPr>
            <a:endParaRPr lang="en-US" sz="1100" dirty="0">
              <a:solidFill>
                <a:schemeClr val="tx1"/>
              </a:solidFill>
              <a:latin typeface="+mj-lt"/>
            </a:endParaRPr>
          </a:p>
        </p:txBody>
      </p:sp>
      <p:sp>
        <p:nvSpPr>
          <p:cNvPr id="14" name="Rectangle 13"/>
          <p:cNvSpPr/>
          <p:nvPr/>
        </p:nvSpPr>
        <p:spPr>
          <a:xfrm>
            <a:off x="5638800" y="3672840"/>
            <a:ext cx="3383280" cy="2651760"/>
          </a:xfrm>
          <a:prstGeom prst="rect">
            <a:avLst/>
          </a:prstGeom>
          <a:no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t" anchorCtr="0" compatLnSpc="1">
            <a:prstTxWarp prst="textNoShape">
              <a:avLst/>
            </a:prstTxWarp>
          </a:bodyPr>
          <a:lstStyle/>
          <a:p>
            <a:pPr marL="111125" indent="-111125" algn="just" eaLnBrk="0" hangingPunct="0">
              <a:lnSpc>
                <a:spcPct val="120000"/>
              </a:lnSpc>
              <a:spcBef>
                <a:spcPts val="600"/>
              </a:spcBef>
              <a:buFont typeface="Wingdings" pitchFamily="2" charset="2"/>
              <a:buChar char="§"/>
              <a:defRPr/>
            </a:pPr>
            <a:endParaRPr lang="en-US" sz="1100" dirty="0">
              <a:solidFill>
                <a:schemeClr val="tx1"/>
              </a:solidFill>
              <a:latin typeface="+mj-lt"/>
            </a:endParaRPr>
          </a:p>
        </p:txBody>
      </p:sp>
      <p:sp>
        <p:nvSpPr>
          <p:cNvPr id="11" name="AutoShape 28">
            <a:hlinkClick r:id="rId6"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Placeholder 2"/>
          <p:cNvSpPr>
            <a:spLocks noGrp="1"/>
          </p:cNvSpPr>
          <p:nvPr>
            <p:ph type="body" sz="quarter" idx="10"/>
          </p:nvPr>
        </p:nvSpPr>
        <p:spPr>
          <a:xfrm>
            <a:off x="228600" y="838200"/>
            <a:ext cx="8686800" cy="54102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a:lnSpc>
                <a:spcPct val="120000"/>
              </a:lnSpc>
              <a:spcBef>
                <a:spcPts val="600"/>
              </a:spcBef>
              <a:defRPr/>
            </a:pPr>
            <a:r>
              <a:rPr sz="1100" b="1">
                <a:solidFill>
                  <a:schemeClr val="tx1"/>
                </a:solidFill>
                <a:latin typeface="+mj-lt"/>
              </a:rPr>
              <a:t>Cloud Adoption: </a:t>
            </a:r>
            <a:r>
              <a:rPr sz="1100">
                <a:solidFill>
                  <a:schemeClr val="tx1"/>
                </a:solidFill>
                <a:latin typeface="+mj-lt"/>
              </a:rPr>
              <a:t>In semiconductors industry, ASIC and digital system design is a computing resource-hungry task that would certainly benefit from cloud computing. For instance, Synopsys and other EDA vendors use Amazon Web Services (AWS) to provide web-based training services. These services are Infrastructure as a Service (IaaS), i.e., it gives the customer the ability to use processing, network, and storage resources in a flexible manner </a:t>
            </a:r>
          </a:p>
          <a:p>
            <a:pPr marL="111125" indent="-111125" algn="just">
              <a:lnSpc>
                <a:spcPct val="120000"/>
              </a:lnSpc>
              <a:spcBef>
                <a:spcPts val="600"/>
              </a:spcBef>
              <a:defRPr/>
            </a:pPr>
            <a:r>
              <a:rPr sz="1100" b="1">
                <a:solidFill>
                  <a:schemeClr val="tx1"/>
                </a:solidFill>
                <a:latin typeface="+mj-lt"/>
              </a:rPr>
              <a:t>e-diagnostics: </a:t>
            </a:r>
            <a:r>
              <a:rPr sz="1100">
                <a:solidFill>
                  <a:schemeClr val="tx1"/>
                </a:solidFill>
                <a:latin typeface="+mj-lt"/>
              </a:rPr>
              <a:t>E-diagnostics offers businesses the promise of better equipment reliability and performance at cheaper cost. Semiconductor and semiconductor equipment manufacturers have begun pointing the way for other industries by embracing e-diagnostics as a way to improve supply chain costs and responsiveness. In doing so, they're improving customer service as measured by overall equipment efficiency and cost of ownership -- key industry indicators for equipment performance </a:t>
            </a:r>
          </a:p>
          <a:p>
            <a:pPr marL="111125" indent="-111125" algn="just">
              <a:lnSpc>
                <a:spcPct val="120000"/>
              </a:lnSpc>
              <a:spcBef>
                <a:spcPts val="600"/>
              </a:spcBef>
              <a:defRPr/>
            </a:pPr>
            <a:r>
              <a:rPr sz="1100" b="1">
                <a:solidFill>
                  <a:schemeClr val="tx1"/>
                </a:solidFill>
                <a:latin typeface="+mj-lt"/>
              </a:rPr>
              <a:t>Automation of supply chain: </a:t>
            </a:r>
            <a:r>
              <a:rPr sz="1100">
                <a:solidFill>
                  <a:schemeClr val="tx1"/>
                </a:solidFill>
                <a:latin typeface="+mj-lt"/>
              </a:rPr>
              <a:t>There is an inherent desire among the semiconductor manufacturers to automate basic supply chain planning and execution processes. With increased process automation and standardization supply chain planners can focus their efforts on managing “exceptions” and maintaining and updating the planning models as opposed to spending their time doing “manual reconciliations”.</a:t>
            </a:r>
          </a:p>
          <a:p>
            <a:pPr marL="111125" indent="-111125" algn="just">
              <a:lnSpc>
                <a:spcPct val="120000"/>
              </a:lnSpc>
              <a:spcBef>
                <a:spcPts val="600"/>
              </a:spcBef>
              <a:defRPr/>
            </a:pPr>
            <a:r>
              <a:rPr sz="1100" b="1">
                <a:solidFill>
                  <a:schemeClr val="tx1"/>
                </a:solidFill>
                <a:latin typeface="+mj-lt"/>
              </a:rPr>
              <a:t>External Supply Chain Collaboration: </a:t>
            </a:r>
            <a:r>
              <a:rPr sz="1100">
                <a:solidFill>
                  <a:schemeClr val="tx1"/>
                </a:solidFill>
                <a:latin typeface="+mj-lt"/>
              </a:rPr>
              <a:t>Since semiconductor companies rely on a combination of outsourced manufacturing partners, hence improving external supply chain collaboration is also a wide spread initiative (tracking WIP status through foundry, assembly and test process, operational yield/cost tracking, etc.). Having real-time visibility into manufacturing and back-end operations can help mitigate order delivery or supply disruption issues before they become large enough to affect quarterly financial targets. </a:t>
            </a:r>
          </a:p>
          <a:p>
            <a:pPr marL="111125" indent="-111125" algn="just">
              <a:lnSpc>
                <a:spcPct val="120000"/>
              </a:lnSpc>
              <a:spcBef>
                <a:spcPts val="600"/>
              </a:spcBef>
              <a:defRPr/>
            </a:pPr>
            <a:r>
              <a:rPr sz="1100" b="1">
                <a:solidFill>
                  <a:schemeClr val="tx1"/>
                </a:solidFill>
                <a:latin typeface="+mj-lt"/>
              </a:rPr>
              <a:t>Demand Forecast: </a:t>
            </a:r>
            <a:r>
              <a:rPr sz="1100">
                <a:solidFill>
                  <a:schemeClr val="tx1"/>
                </a:solidFill>
                <a:latin typeface="+mj-lt"/>
              </a:rPr>
              <a:t>Companies are also working on capabilities that can automate the process of converting the unconstrained demand forecast and create a “capacity-constrained” supply chain plan across foundry, assembly and test vendors. Having this capability allows planners to systematically balance or allocate stead-state demand based on back-end capacity constraints, while focusing their efforts on in-quarter customer order (upside requests, product mix change, etc.). </a:t>
            </a:r>
          </a:p>
          <a:p>
            <a:pPr marL="111125" indent="-111125" algn="just">
              <a:lnSpc>
                <a:spcPct val="120000"/>
              </a:lnSpc>
              <a:spcBef>
                <a:spcPts val="600"/>
              </a:spcBef>
              <a:defRPr/>
            </a:pPr>
            <a:r>
              <a:rPr sz="1100" b="1">
                <a:solidFill>
                  <a:schemeClr val="tx1"/>
                </a:solidFill>
                <a:latin typeface="+mj-lt"/>
              </a:rPr>
              <a:t>Inventory Management: </a:t>
            </a:r>
            <a:r>
              <a:rPr sz="1100">
                <a:solidFill>
                  <a:schemeClr val="tx1"/>
                </a:solidFill>
                <a:latin typeface="+mj-lt"/>
              </a:rPr>
              <a:t>In order to improve inventory performance, reduce inventory cost and improve customer service levels, companies are working on efforts to increase inventory visibility across the extended supply chain including die banks, assembly/test facility, distribution center and Vendor Managed Inventory (VMI) hubs. </a:t>
            </a:r>
          </a:p>
          <a:p>
            <a:pPr marL="111125" indent="-111125" algn="just">
              <a:lnSpc>
                <a:spcPct val="120000"/>
              </a:lnSpc>
              <a:spcBef>
                <a:spcPts val="600"/>
              </a:spcBef>
              <a:defRPr/>
            </a:pPr>
            <a:r>
              <a:rPr sz="1100" b="1">
                <a:solidFill>
                  <a:schemeClr val="tx1"/>
                </a:solidFill>
                <a:latin typeface="+mj-lt"/>
              </a:rPr>
              <a:t>Effective Planning through IT: </a:t>
            </a:r>
            <a:r>
              <a:rPr sz="1100">
                <a:solidFill>
                  <a:schemeClr val="tx1"/>
                </a:solidFill>
                <a:latin typeface="+mj-lt"/>
              </a:rPr>
              <a:t>Semiconductor manufacturers are also attempting to reduce demand-supply planning cycle times and improving planning frequency. Fast, frequent planning cycles reduce the negative impact of demand-supply mismatch.</a:t>
            </a:r>
          </a:p>
        </p:txBody>
      </p:sp>
      <p:sp>
        <p:nvSpPr>
          <p:cNvPr id="4" name="Slide Number Placeholder 3"/>
          <p:cNvSpPr>
            <a:spLocks noGrp="1"/>
          </p:cNvSpPr>
          <p:nvPr>
            <p:ph type="sldNum" sz="quarter" idx="11"/>
          </p:nvPr>
        </p:nvSpPr>
        <p:spPr/>
        <p:txBody>
          <a:bodyPr/>
          <a:lstStyle/>
          <a:p>
            <a:pPr>
              <a:defRPr/>
            </a:pPr>
            <a:fld id="{8D1E9401-7AC1-4196-A3DF-07ED4BB854DD}" type="slidenum">
              <a:rPr lang="en-US" smtClean="0"/>
              <a:pPr>
                <a:defRPr/>
              </a:pPr>
              <a:t>54</a:t>
            </a:fld>
            <a:endParaRPr lang="en-US" dirty="0"/>
          </a:p>
        </p:txBody>
      </p:sp>
      <p:sp>
        <p:nvSpPr>
          <p:cNvPr id="4301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Market Drivers </a:t>
            </a:r>
            <a:br>
              <a:rPr sz="2000" b="1" smtClean="0">
                <a:solidFill>
                  <a:srgbClr val="FFFFFF"/>
                </a:solidFill>
                <a:latin typeface="Myriad Pro"/>
              </a:rPr>
            </a:br>
            <a:r>
              <a:rPr sz="1800" smtClean="0">
                <a:solidFill>
                  <a:srgbClr val="FFFFFF"/>
                </a:solidFill>
                <a:latin typeface="Myriad Pro"/>
              </a:rPr>
              <a:t>Key IT Drivers in the Semiconductor Industry</a:t>
            </a:r>
            <a:endParaRPr sz="1800" smtClean="0">
              <a:latin typeface="Myriad Pro"/>
            </a:endParaRPr>
          </a:p>
        </p:txBody>
      </p:sp>
      <p:sp>
        <p:nvSpPr>
          <p:cNvPr id="5"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8D1E9401-7AC1-4196-A3DF-07ED4BB854DD}" type="slidenum">
              <a:rPr lang="en-US" smtClean="0"/>
              <a:pPr>
                <a:defRPr/>
              </a:pPr>
              <a:t>55</a:t>
            </a:fld>
            <a:endParaRPr lang="en-US" dirty="0"/>
          </a:p>
        </p:txBody>
      </p:sp>
      <p:sp>
        <p:nvSpPr>
          <p:cNvPr id="4301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Market Drivers </a:t>
            </a:r>
            <a:br>
              <a:rPr sz="2000" b="1" smtClean="0">
                <a:solidFill>
                  <a:srgbClr val="FFFFFF"/>
                </a:solidFill>
                <a:latin typeface="Myriad Pro"/>
              </a:rPr>
            </a:br>
            <a:r>
              <a:rPr sz="1800" smtClean="0">
                <a:solidFill>
                  <a:srgbClr val="FFFFFF"/>
                </a:solidFill>
                <a:latin typeface="Myriad Pro"/>
              </a:rPr>
              <a:t>Key IT Drivers in the Semiconductor Industry</a:t>
            </a:r>
            <a:endParaRPr sz="1800" smtClean="0">
              <a:latin typeface="Myriad Pro"/>
            </a:endParaRPr>
          </a:p>
        </p:txBody>
      </p:sp>
      <p:sp>
        <p:nvSpPr>
          <p:cNvPr id="6" name="AutoShape 4"/>
          <p:cNvSpPr>
            <a:spLocks noChangeArrowheads="1"/>
          </p:cNvSpPr>
          <p:nvPr/>
        </p:nvSpPr>
        <p:spPr bwMode="auto">
          <a:xfrm>
            <a:off x="228600" y="914400"/>
            <a:ext cx="8382000" cy="304800"/>
          </a:xfrm>
          <a:prstGeom prst="roundRect">
            <a:avLst>
              <a:gd name="adj" fmla="val 16667"/>
            </a:avLst>
          </a:prstGeom>
          <a:solidFill>
            <a:srgbClr val="0070C0"/>
          </a:solidFill>
          <a:ln w="9525">
            <a:noFill/>
            <a:round/>
            <a:headEnd/>
            <a:tailEnd/>
          </a:ln>
        </p:spPr>
        <p:txBody>
          <a:bodyPr wrap="square" anchor="ctr"/>
          <a:lstStyle/>
          <a:p>
            <a:pPr algn="ctr"/>
            <a:r>
              <a:rPr lang="en-US" sz="1600" b="1" dirty="0" smtClean="0">
                <a:solidFill>
                  <a:schemeClr val="bg1"/>
                </a:solidFill>
                <a:latin typeface="+mj-lt"/>
              </a:rPr>
              <a:t>Product Lifecycle Management</a:t>
            </a:r>
            <a:endParaRPr lang="en-US" sz="1600" b="1" dirty="0">
              <a:solidFill>
                <a:schemeClr val="bg1"/>
              </a:solidFill>
              <a:latin typeface="+mj-lt"/>
            </a:endParaRPr>
          </a:p>
        </p:txBody>
      </p:sp>
      <p:sp>
        <p:nvSpPr>
          <p:cNvPr id="7" name="Round Diagonal Corner Rectangle 6"/>
          <p:cNvSpPr/>
          <p:nvPr/>
        </p:nvSpPr>
        <p:spPr>
          <a:xfrm>
            <a:off x="457200" y="3581400"/>
            <a:ext cx="8153400" cy="1600200"/>
          </a:xfrm>
          <a:prstGeom prst="round2DiagRect">
            <a:avLst/>
          </a:prstGeom>
          <a:no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Chip densities for digital and memory ICs have continuing to go down from 90 nm to 65 nm to currently 45 nm. The companies are currently investing in the 22 nm technology. </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Today a design flaw undetected until tape out could mean millions of loss to the company. </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As the semiconductor industry continues to evolve and the competition intensifies, semiconductor companies would need strong execution to meet the stringent time cycle for product development</a:t>
            </a:r>
          </a:p>
        </p:txBody>
      </p:sp>
      <p:sp>
        <p:nvSpPr>
          <p:cNvPr id="11" name="Round Diagonal Corner Rectangle 10"/>
          <p:cNvSpPr/>
          <p:nvPr/>
        </p:nvSpPr>
        <p:spPr>
          <a:xfrm>
            <a:off x="944880" y="1676400"/>
            <a:ext cx="5760720" cy="304800"/>
          </a:xfrm>
          <a:prstGeom prst="round2DiagRect">
            <a:avLst>
              <a:gd name="adj1" fmla="val 50000"/>
              <a:gd name="adj2" fmla="val 0"/>
            </a:avLst>
          </a:prstGeom>
          <a:solidFill>
            <a:srgbClr val="B9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Only </a:t>
            </a:r>
            <a:r>
              <a:rPr lang="en-US" sz="2400" b="1" dirty="0" smtClean="0">
                <a:solidFill>
                  <a:srgbClr val="002060"/>
                </a:solidFill>
              </a:rPr>
              <a:t>45%</a:t>
            </a:r>
            <a:r>
              <a:rPr lang="en-US" sz="1400" dirty="0" smtClean="0">
                <a:solidFill>
                  <a:schemeClr val="tx1"/>
                </a:solidFill>
              </a:rPr>
              <a:t> of new product launch meet their original launch date</a:t>
            </a:r>
            <a:endParaRPr lang="en-US" sz="1400" dirty="0">
              <a:solidFill>
                <a:schemeClr val="tx1"/>
              </a:solidFill>
            </a:endParaRPr>
          </a:p>
        </p:txBody>
      </p:sp>
      <p:sp>
        <p:nvSpPr>
          <p:cNvPr id="12" name="Round Diagonal Corner Rectangle 11"/>
          <p:cNvSpPr/>
          <p:nvPr/>
        </p:nvSpPr>
        <p:spPr>
          <a:xfrm>
            <a:off x="2773680" y="2819400"/>
            <a:ext cx="5760720" cy="304800"/>
          </a:xfrm>
          <a:prstGeom prst="round2DiagRect">
            <a:avLst>
              <a:gd name="adj1" fmla="val 50000"/>
              <a:gd name="adj2" fmla="val 0"/>
            </a:avLst>
          </a:prstGeom>
          <a:solidFill>
            <a:srgbClr val="33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More than </a:t>
            </a:r>
            <a:r>
              <a:rPr lang="en-US" sz="2400" b="1" dirty="0" smtClean="0">
                <a:solidFill>
                  <a:srgbClr val="002060"/>
                </a:solidFill>
              </a:rPr>
              <a:t>60%</a:t>
            </a:r>
            <a:r>
              <a:rPr lang="en-US" sz="1400" dirty="0" smtClean="0">
                <a:solidFill>
                  <a:schemeClr val="tx1"/>
                </a:solidFill>
              </a:rPr>
              <a:t> of all semiconductor designs require at least one re spin</a:t>
            </a:r>
            <a:endParaRPr lang="en-US" sz="1400" dirty="0">
              <a:solidFill>
                <a:schemeClr val="tx1"/>
              </a:solidFill>
            </a:endParaRPr>
          </a:p>
        </p:txBody>
      </p:sp>
      <p:sp>
        <p:nvSpPr>
          <p:cNvPr id="13" name="Round Diagonal Corner Rectangle 12"/>
          <p:cNvSpPr/>
          <p:nvPr/>
        </p:nvSpPr>
        <p:spPr>
          <a:xfrm>
            <a:off x="1478280" y="2057400"/>
            <a:ext cx="5760720" cy="304800"/>
          </a:xfrm>
          <a:prstGeom prst="round2DiagRect">
            <a:avLst>
              <a:gd name="adj1" fmla="val 50000"/>
              <a:gd name="adj2" fmla="val 0"/>
            </a:avLst>
          </a:prstGeom>
          <a:solidFill>
            <a:srgbClr val="7DD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Only </a:t>
            </a:r>
            <a:r>
              <a:rPr lang="en-US" sz="2400" b="1" dirty="0" smtClean="0">
                <a:solidFill>
                  <a:srgbClr val="002060"/>
                </a:solidFill>
              </a:rPr>
              <a:t>59%</a:t>
            </a:r>
            <a:r>
              <a:rPr lang="en-US" sz="1400" dirty="0" smtClean="0">
                <a:solidFill>
                  <a:schemeClr val="bg1"/>
                </a:solidFill>
              </a:rPr>
              <a:t> </a:t>
            </a:r>
            <a:r>
              <a:rPr lang="en-US" sz="1400" dirty="0" smtClean="0">
                <a:solidFill>
                  <a:schemeClr val="tx1"/>
                </a:solidFill>
              </a:rPr>
              <a:t>of all semiconductor designs make it into production</a:t>
            </a:r>
            <a:endParaRPr lang="en-US" sz="1400" dirty="0">
              <a:solidFill>
                <a:schemeClr val="tx1"/>
              </a:solidFill>
            </a:endParaRPr>
          </a:p>
        </p:txBody>
      </p:sp>
      <p:sp>
        <p:nvSpPr>
          <p:cNvPr id="14" name="Round Diagonal Corner Rectangle 13"/>
          <p:cNvSpPr/>
          <p:nvPr/>
        </p:nvSpPr>
        <p:spPr>
          <a:xfrm>
            <a:off x="2011680" y="2438400"/>
            <a:ext cx="5760720" cy="304800"/>
          </a:xfrm>
          <a:prstGeom prst="round2DiagRect">
            <a:avLst>
              <a:gd name="adj1" fmla="val 50000"/>
              <a:gd name="adj2" fmla="val 0"/>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Over </a:t>
            </a:r>
            <a:r>
              <a:rPr lang="en-US" sz="2400" b="1" dirty="0" smtClean="0">
                <a:solidFill>
                  <a:srgbClr val="002060"/>
                </a:solidFill>
              </a:rPr>
              <a:t>40%</a:t>
            </a:r>
            <a:r>
              <a:rPr lang="en-US" sz="1400" dirty="0" smtClean="0">
                <a:solidFill>
                  <a:schemeClr val="bg1"/>
                </a:solidFill>
              </a:rPr>
              <a:t> </a:t>
            </a:r>
            <a:r>
              <a:rPr lang="en-US" sz="1400" dirty="0" smtClean="0">
                <a:solidFill>
                  <a:schemeClr val="tx1"/>
                </a:solidFill>
              </a:rPr>
              <a:t>of development projects exceed the planned budget</a:t>
            </a:r>
            <a:endParaRPr lang="en-US" sz="1400" dirty="0">
              <a:solidFill>
                <a:schemeClr val="tx1"/>
              </a:solidFill>
            </a:endParaRPr>
          </a:p>
        </p:txBody>
      </p:sp>
      <p:sp>
        <p:nvSpPr>
          <p:cNvPr id="15" name="Round Diagonal Corner Rectangle 14"/>
          <p:cNvSpPr/>
          <p:nvPr/>
        </p:nvSpPr>
        <p:spPr>
          <a:xfrm>
            <a:off x="457200" y="1295400"/>
            <a:ext cx="5760720" cy="304800"/>
          </a:xfrm>
          <a:prstGeom prst="round2DiagRect">
            <a:avLst>
              <a:gd name="adj1" fmla="val 50000"/>
              <a:gd name="adj2" fmla="val 0"/>
            </a:avLst>
          </a:prstGeom>
          <a:solidFill>
            <a:srgbClr val="D7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rgbClr val="002060"/>
                </a:solidFill>
              </a:rPr>
              <a:t>83%</a:t>
            </a:r>
            <a:r>
              <a:rPr lang="en-US" sz="1400" dirty="0" smtClean="0">
                <a:solidFill>
                  <a:schemeClr val="bg1"/>
                </a:solidFill>
              </a:rPr>
              <a:t> </a:t>
            </a:r>
            <a:r>
              <a:rPr lang="en-US" sz="1400" dirty="0" smtClean="0">
                <a:solidFill>
                  <a:schemeClr val="tx1"/>
                </a:solidFill>
              </a:rPr>
              <a:t>of issues identified during validation are design related	</a:t>
            </a:r>
            <a:endParaRPr lang="en-US" sz="1400" dirty="0">
              <a:solidFill>
                <a:schemeClr val="tx1"/>
              </a:solidFill>
            </a:endParaRPr>
          </a:p>
        </p:txBody>
      </p:sp>
      <p:sp>
        <p:nvSpPr>
          <p:cNvPr id="16" name="Round Diagonal Corner Rectangle 15"/>
          <p:cNvSpPr/>
          <p:nvPr/>
        </p:nvSpPr>
        <p:spPr>
          <a:xfrm>
            <a:off x="304800" y="5486400"/>
            <a:ext cx="8382000" cy="685800"/>
          </a:xfrm>
          <a:prstGeom prst="round2DiagRect">
            <a:avLst>
              <a:gd name="adj1" fmla="val 8865"/>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PLM would become a more important solution to not only fight with the rising cost in the industry, but also maintain the target of a new product development</a:t>
            </a:r>
            <a:endParaRPr lang="en-US" sz="1400" b="1" dirty="0">
              <a:solidFill>
                <a:schemeClr val="tx1"/>
              </a:solidFill>
            </a:endParaRPr>
          </a:p>
        </p:txBody>
      </p:sp>
      <p:sp>
        <p:nvSpPr>
          <p:cNvPr id="17"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8D1E9401-7AC1-4196-A3DF-07ED4BB854DD}" type="slidenum">
              <a:rPr lang="en-US" smtClean="0"/>
              <a:pPr>
                <a:defRPr/>
              </a:pPr>
              <a:t>56</a:t>
            </a:fld>
            <a:endParaRPr lang="en-US" dirty="0"/>
          </a:p>
        </p:txBody>
      </p:sp>
      <p:sp>
        <p:nvSpPr>
          <p:cNvPr id="4301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Market Drivers </a:t>
            </a:r>
            <a:br>
              <a:rPr sz="2000" b="1" smtClean="0">
                <a:solidFill>
                  <a:srgbClr val="FFFFFF"/>
                </a:solidFill>
                <a:latin typeface="Myriad Pro"/>
              </a:rPr>
            </a:br>
            <a:r>
              <a:rPr sz="1800" smtClean="0">
                <a:solidFill>
                  <a:srgbClr val="FFFFFF"/>
                </a:solidFill>
                <a:latin typeface="Myriad Pro"/>
              </a:rPr>
              <a:t>Key IT Drivers in the Semiconductor Industry</a:t>
            </a:r>
            <a:endParaRPr sz="1800" smtClean="0">
              <a:latin typeface="Myriad Pro"/>
            </a:endParaRPr>
          </a:p>
        </p:txBody>
      </p:sp>
      <p:sp>
        <p:nvSpPr>
          <p:cNvPr id="6" name="AutoShape 4"/>
          <p:cNvSpPr>
            <a:spLocks noChangeArrowheads="1"/>
          </p:cNvSpPr>
          <p:nvPr/>
        </p:nvSpPr>
        <p:spPr bwMode="auto">
          <a:xfrm>
            <a:off x="228600" y="914400"/>
            <a:ext cx="8382000" cy="304800"/>
          </a:xfrm>
          <a:prstGeom prst="roundRect">
            <a:avLst>
              <a:gd name="adj" fmla="val 16667"/>
            </a:avLst>
          </a:prstGeom>
          <a:solidFill>
            <a:srgbClr val="0070C0"/>
          </a:solidFill>
          <a:ln w="9525">
            <a:noFill/>
            <a:round/>
            <a:headEnd/>
            <a:tailEnd/>
          </a:ln>
        </p:spPr>
        <p:txBody>
          <a:bodyPr wrap="square" anchor="ctr"/>
          <a:lstStyle/>
          <a:p>
            <a:pPr algn="ctr"/>
            <a:r>
              <a:rPr lang="en-US" sz="1600" b="1" dirty="0" smtClean="0">
                <a:solidFill>
                  <a:schemeClr val="bg1"/>
                </a:solidFill>
                <a:latin typeface="+mj-lt"/>
              </a:rPr>
              <a:t>Obsolescence  Management</a:t>
            </a:r>
            <a:endParaRPr lang="en-US" sz="1600" b="1" dirty="0">
              <a:solidFill>
                <a:schemeClr val="bg1"/>
              </a:solidFill>
              <a:latin typeface="+mj-lt"/>
            </a:endParaRPr>
          </a:p>
        </p:txBody>
      </p:sp>
      <p:sp>
        <p:nvSpPr>
          <p:cNvPr id="7" name="Round Diagonal Corner Rectangle 6"/>
          <p:cNvSpPr/>
          <p:nvPr/>
        </p:nvSpPr>
        <p:spPr>
          <a:xfrm>
            <a:off x="457200" y="3429000"/>
            <a:ext cx="8153400" cy="1905000"/>
          </a:xfrm>
          <a:prstGeom prst="round2DiagRect">
            <a:avLst/>
          </a:prstGeom>
          <a:no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50000"/>
              </a:lnSpc>
              <a:buFont typeface="Wingdings" pitchFamily="2" charset="2"/>
              <a:buChar char="§"/>
              <a:defRPr/>
            </a:pPr>
            <a:endParaRPr lang="en-US" sz="1100" dirty="0" smtClean="0">
              <a:solidFill>
                <a:schemeClr val="tx1">
                  <a:lumMod val="95000"/>
                  <a:lumOff val="5000"/>
                </a:schemeClr>
              </a:solidFill>
              <a:latin typeface="+mj-lt"/>
            </a:endParaRPr>
          </a:p>
        </p:txBody>
      </p:sp>
      <p:sp>
        <p:nvSpPr>
          <p:cNvPr id="11" name="Round Diagonal Corner Rectangle 10"/>
          <p:cNvSpPr/>
          <p:nvPr/>
        </p:nvSpPr>
        <p:spPr>
          <a:xfrm>
            <a:off x="944880" y="1676400"/>
            <a:ext cx="5760720" cy="304800"/>
          </a:xfrm>
          <a:prstGeom prst="round2DiagRect">
            <a:avLst>
              <a:gd name="adj1" fmla="val 50000"/>
              <a:gd name="adj2" fmla="val 0"/>
            </a:avLst>
          </a:prstGeom>
          <a:solidFill>
            <a:srgbClr val="B9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rgbClr val="002060"/>
                </a:solidFill>
              </a:rPr>
              <a:t>$169 </a:t>
            </a:r>
            <a:r>
              <a:rPr lang="en-US" sz="2400" b="1" dirty="0" err="1" smtClean="0">
                <a:solidFill>
                  <a:srgbClr val="002060"/>
                </a:solidFill>
              </a:rPr>
              <a:t>bn</a:t>
            </a:r>
            <a:r>
              <a:rPr lang="en-US" sz="2400" b="1" dirty="0" smtClean="0">
                <a:solidFill>
                  <a:srgbClr val="002060"/>
                </a:solidFill>
              </a:rPr>
              <a:t> </a:t>
            </a:r>
            <a:r>
              <a:rPr lang="en-US" sz="1400" dirty="0" smtClean="0">
                <a:solidFill>
                  <a:schemeClr val="tx1"/>
                </a:solidFill>
              </a:rPr>
              <a:t>potential loss for global market by top 5 counterfeits parts   	</a:t>
            </a:r>
            <a:endParaRPr lang="en-US" sz="1400" dirty="0">
              <a:solidFill>
                <a:schemeClr val="tx1"/>
              </a:solidFill>
            </a:endParaRPr>
          </a:p>
        </p:txBody>
      </p:sp>
      <p:sp>
        <p:nvSpPr>
          <p:cNvPr id="13" name="Round Diagonal Corner Rectangle 12"/>
          <p:cNvSpPr/>
          <p:nvPr/>
        </p:nvSpPr>
        <p:spPr>
          <a:xfrm>
            <a:off x="1478280" y="2057400"/>
            <a:ext cx="5760720" cy="304800"/>
          </a:xfrm>
          <a:prstGeom prst="round2DiagRect">
            <a:avLst>
              <a:gd name="adj1" fmla="val 50000"/>
              <a:gd name="adj2" fmla="val 0"/>
            </a:avLst>
          </a:prstGeom>
          <a:solidFill>
            <a:srgbClr val="7DD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 Incidents of counterfeit parts have</a:t>
            </a:r>
            <a:r>
              <a:rPr lang="en-US" sz="2400" b="1" dirty="0" smtClean="0">
                <a:solidFill>
                  <a:srgbClr val="002060"/>
                </a:solidFill>
              </a:rPr>
              <a:t> tripled </a:t>
            </a:r>
            <a:r>
              <a:rPr lang="en-US" sz="1400" dirty="0" smtClean="0">
                <a:solidFill>
                  <a:schemeClr val="tx1"/>
                </a:solidFill>
              </a:rPr>
              <a:t>during the past two years</a:t>
            </a:r>
            <a:endParaRPr lang="en-US" sz="1400" dirty="0">
              <a:solidFill>
                <a:schemeClr val="tx1"/>
              </a:solidFill>
            </a:endParaRPr>
          </a:p>
        </p:txBody>
      </p:sp>
      <p:sp>
        <p:nvSpPr>
          <p:cNvPr id="15" name="Round Diagonal Corner Rectangle 14"/>
          <p:cNvSpPr/>
          <p:nvPr/>
        </p:nvSpPr>
        <p:spPr>
          <a:xfrm>
            <a:off x="457200" y="1295400"/>
            <a:ext cx="5760720" cy="304800"/>
          </a:xfrm>
          <a:prstGeom prst="round2DiagRect">
            <a:avLst>
              <a:gd name="adj1" fmla="val 50000"/>
              <a:gd name="adj2" fmla="val 0"/>
            </a:avLst>
          </a:prstGeom>
          <a:solidFill>
            <a:srgbClr val="D7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rgbClr val="002060"/>
                </a:solidFill>
              </a:rPr>
              <a:t>Counterfeit risk </a:t>
            </a:r>
            <a:r>
              <a:rPr lang="en-US" sz="1400" dirty="0" smtClean="0">
                <a:solidFill>
                  <a:schemeClr val="tx1"/>
                </a:solidFill>
              </a:rPr>
              <a:t>lies mainly in the </a:t>
            </a:r>
            <a:r>
              <a:rPr lang="en-US" sz="2400" b="1" dirty="0" smtClean="0">
                <a:solidFill>
                  <a:srgbClr val="002060"/>
                </a:solidFill>
              </a:rPr>
              <a:t>obsolete parts</a:t>
            </a:r>
          </a:p>
        </p:txBody>
      </p:sp>
      <p:sp>
        <p:nvSpPr>
          <p:cNvPr id="16" name="Round Diagonal Corner Rectangle 15"/>
          <p:cNvSpPr/>
          <p:nvPr/>
        </p:nvSpPr>
        <p:spPr>
          <a:xfrm>
            <a:off x="304800" y="5486400"/>
            <a:ext cx="8610600" cy="685800"/>
          </a:xfrm>
          <a:prstGeom prst="round2DiagRect">
            <a:avLst>
              <a:gd name="adj1" fmla="val 8865"/>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Obsolete parts are where a lot of counterfeit activity is occurring. This underscores the importance of obsolescence management and lifecycle planning. To protect the brand image from counterfeits and inferior parts, obsolescence management will become more important in this industry</a:t>
            </a:r>
            <a:endParaRPr lang="en-US" sz="1400" b="1" dirty="0">
              <a:solidFill>
                <a:schemeClr val="tx1"/>
              </a:solidFill>
            </a:endParaRPr>
          </a:p>
        </p:txBody>
      </p:sp>
      <p:pic>
        <p:nvPicPr>
          <p:cNvPr id="110594" name="Picture 2" descr="http://www.isuppli.com/PublishingImages/Press%20Releases/2012-04-04_counterfeit1.jpg"/>
          <p:cNvPicPr>
            <a:picLocks noChangeAspect="1" noChangeArrowheads="1"/>
          </p:cNvPicPr>
          <p:nvPr/>
        </p:nvPicPr>
        <p:blipFill>
          <a:blip r:embed="rId3" cstate="print"/>
          <a:srcRect/>
          <a:stretch>
            <a:fillRect/>
          </a:stretch>
        </p:blipFill>
        <p:spPr bwMode="auto">
          <a:xfrm>
            <a:off x="5715000" y="3505200"/>
            <a:ext cx="2800350" cy="1428751"/>
          </a:xfrm>
          <a:prstGeom prst="rect">
            <a:avLst/>
          </a:prstGeom>
          <a:noFill/>
        </p:spPr>
      </p:pic>
      <p:sp>
        <p:nvSpPr>
          <p:cNvPr id="17" name="TextBox 16"/>
          <p:cNvSpPr txBox="1"/>
          <p:nvPr/>
        </p:nvSpPr>
        <p:spPr>
          <a:xfrm>
            <a:off x="457200" y="3581400"/>
            <a:ext cx="5181600" cy="1615827"/>
          </a:xfrm>
          <a:prstGeom prst="rect">
            <a:avLst/>
          </a:prstGeom>
          <a:noFill/>
        </p:spPr>
        <p:txBody>
          <a:bodyPr wrap="square" rtlCol="0">
            <a:spAutoFit/>
          </a:bodyPr>
          <a:lstStyle/>
          <a:p>
            <a:pPr marL="111125" lvl="0" indent="-111125" algn="just" eaLnBrk="0" hangingPunct="0">
              <a:lnSpc>
                <a:spcPct val="150000"/>
              </a:lnSpc>
              <a:buFont typeface="Wingdings" pitchFamily="2" charset="2"/>
              <a:buChar char="§"/>
              <a:defRPr/>
            </a:pPr>
            <a:r>
              <a:rPr lang="en-US" sz="1100" dirty="0" smtClean="0">
                <a:solidFill>
                  <a:prstClr val="black">
                    <a:lumMod val="95000"/>
                    <a:lumOff val="5000"/>
                  </a:prstClr>
                </a:solidFill>
                <a:latin typeface="Calibri"/>
              </a:rPr>
              <a:t>Slightly more than </a:t>
            </a:r>
            <a:r>
              <a:rPr lang="en-US" sz="1100" b="1" dirty="0" smtClean="0">
                <a:solidFill>
                  <a:prstClr val="black">
                    <a:lumMod val="95000"/>
                    <a:lumOff val="5000"/>
                  </a:prstClr>
                </a:solidFill>
                <a:latin typeface="Calibri"/>
              </a:rPr>
              <a:t>one out of every two counterfeit parts </a:t>
            </a:r>
            <a:r>
              <a:rPr lang="en-US" sz="1100" dirty="0" smtClean="0">
                <a:solidFill>
                  <a:prstClr val="black">
                    <a:lumMod val="95000"/>
                    <a:lumOff val="5000"/>
                  </a:prstClr>
                </a:solidFill>
                <a:latin typeface="Calibri"/>
              </a:rPr>
              <a:t>shipped during the decade from 2001 to 2011 are </a:t>
            </a:r>
            <a:r>
              <a:rPr lang="en-US" sz="1100" b="1" dirty="0" smtClean="0">
                <a:solidFill>
                  <a:prstClr val="black">
                    <a:lumMod val="95000"/>
                    <a:lumOff val="5000"/>
                  </a:prstClr>
                </a:solidFill>
                <a:latin typeface="Calibri"/>
              </a:rPr>
              <a:t>obsolete</a:t>
            </a:r>
          </a:p>
          <a:p>
            <a:pPr marL="111125" lvl="0" indent="-111125" algn="just" eaLnBrk="0" hangingPunct="0">
              <a:lnSpc>
                <a:spcPct val="150000"/>
              </a:lnSpc>
              <a:buFont typeface="Wingdings" pitchFamily="2" charset="2"/>
              <a:buChar char="§"/>
              <a:defRPr/>
            </a:pPr>
            <a:r>
              <a:rPr lang="en-US" sz="1100" dirty="0" smtClean="0">
                <a:solidFill>
                  <a:prstClr val="black">
                    <a:lumMod val="95000"/>
                    <a:lumOff val="5000"/>
                  </a:prstClr>
                </a:solidFill>
                <a:latin typeface="Calibri"/>
              </a:rPr>
              <a:t>There has been a great deal of focus on the </a:t>
            </a:r>
            <a:r>
              <a:rPr lang="en-US" sz="1100" b="1" dirty="0" smtClean="0">
                <a:solidFill>
                  <a:prstClr val="black">
                    <a:lumMod val="95000"/>
                    <a:lumOff val="5000"/>
                  </a:prstClr>
                </a:solidFill>
                <a:latin typeface="Calibri"/>
              </a:rPr>
              <a:t>issue of counterfeit parts in the defense industry</a:t>
            </a:r>
            <a:r>
              <a:rPr lang="en-US" sz="1100" dirty="0" smtClean="0">
                <a:solidFill>
                  <a:prstClr val="black">
                    <a:lumMod val="95000"/>
                    <a:lumOff val="5000"/>
                  </a:prstClr>
                </a:solidFill>
                <a:latin typeface="Calibri"/>
              </a:rPr>
              <a:t>, but the majority of reported counterfeit incidents are for commercial components which have broad use across both military and commercial applications</a:t>
            </a:r>
          </a:p>
          <a:p>
            <a:pPr marL="111125" indent="-111125" algn="just" eaLnBrk="0" hangingPunct="0">
              <a:lnSpc>
                <a:spcPct val="150000"/>
              </a:lnSpc>
              <a:buFont typeface="Wingdings" pitchFamily="2" charset="2"/>
              <a:buChar char="§"/>
              <a:defRPr/>
            </a:pPr>
            <a:r>
              <a:rPr lang="en-US" sz="1100" dirty="0" smtClean="0">
                <a:solidFill>
                  <a:prstClr val="black">
                    <a:lumMod val="95000"/>
                    <a:lumOff val="5000"/>
                  </a:prstClr>
                </a:solidFill>
                <a:latin typeface="Calibri"/>
              </a:rPr>
              <a:t>U.S. has already taken strong regulations for counterfeit part detection and avoidance</a:t>
            </a:r>
          </a:p>
        </p:txBody>
      </p:sp>
      <p:sp>
        <p:nvSpPr>
          <p:cNvPr id="18" name="Round Diagonal Corner Rectangle 17"/>
          <p:cNvSpPr/>
          <p:nvPr/>
        </p:nvSpPr>
        <p:spPr>
          <a:xfrm>
            <a:off x="2011680" y="2438400"/>
            <a:ext cx="5760720" cy="304800"/>
          </a:xfrm>
          <a:prstGeom prst="round2DiagRect">
            <a:avLst>
              <a:gd name="adj1" fmla="val 50000"/>
              <a:gd name="adj2" fmla="val 0"/>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rgbClr val="002060"/>
                </a:solidFill>
              </a:rPr>
              <a:t>U.S. &amp; China combined reported </a:t>
            </a:r>
            <a:r>
              <a:rPr lang="en-US" sz="2400" b="1" dirty="0" smtClean="0">
                <a:solidFill>
                  <a:srgbClr val="002060"/>
                </a:solidFill>
              </a:rPr>
              <a:t>65% </a:t>
            </a:r>
            <a:r>
              <a:rPr lang="en-US" sz="1400" dirty="0" smtClean="0">
                <a:solidFill>
                  <a:srgbClr val="002060"/>
                </a:solidFill>
              </a:rPr>
              <a:t>of total counterfeits incidents</a:t>
            </a:r>
            <a:endParaRPr lang="en-US" sz="1400" dirty="0">
              <a:solidFill>
                <a:srgbClr val="002060"/>
              </a:solidFill>
            </a:endParaRPr>
          </a:p>
        </p:txBody>
      </p:sp>
      <p:sp>
        <p:nvSpPr>
          <p:cNvPr id="19" name="Round Diagonal Corner Rectangle 18"/>
          <p:cNvSpPr/>
          <p:nvPr/>
        </p:nvSpPr>
        <p:spPr>
          <a:xfrm>
            <a:off x="2773680" y="2819400"/>
            <a:ext cx="5760720" cy="304800"/>
          </a:xfrm>
          <a:prstGeom prst="round2DiagRect">
            <a:avLst>
              <a:gd name="adj1" fmla="val 50000"/>
              <a:gd name="adj2" fmla="val 0"/>
            </a:avLst>
          </a:prstGeom>
          <a:solidFill>
            <a:srgbClr val="33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rgbClr val="002060"/>
                </a:solidFill>
              </a:rPr>
              <a:t>One</a:t>
            </a:r>
            <a:r>
              <a:rPr lang="en-US" sz="1400" dirty="0" smtClean="0">
                <a:solidFill>
                  <a:schemeClr val="tx1"/>
                </a:solidFill>
              </a:rPr>
              <a:t> counterfeit part incident in every </a:t>
            </a:r>
            <a:r>
              <a:rPr lang="en-US" sz="2400" b="1" dirty="0" smtClean="0">
                <a:solidFill>
                  <a:srgbClr val="002060"/>
                </a:solidFill>
              </a:rPr>
              <a:t>15 seconds</a:t>
            </a:r>
          </a:p>
        </p:txBody>
      </p:sp>
      <p:sp>
        <p:nvSpPr>
          <p:cNvPr id="14"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8D1E9401-7AC1-4196-A3DF-07ED4BB854DD}" type="slidenum">
              <a:rPr lang="en-US" smtClean="0"/>
              <a:pPr>
                <a:defRPr/>
              </a:pPr>
              <a:t>57</a:t>
            </a:fld>
            <a:endParaRPr lang="en-US" dirty="0"/>
          </a:p>
        </p:txBody>
      </p:sp>
      <p:sp>
        <p:nvSpPr>
          <p:cNvPr id="4301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Market Drivers </a:t>
            </a:r>
            <a:br>
              <a:rPr sz="2000" b="1" smtClean="0">
                <a:solidFill>
                  <a:srgbClr val="FFFFFF"/>
                </a:solidFill>
                <a:latin typeface="Myriad Pro"/>
              </a:rPr>
            </a:br>
            <a:r>
              <a:rPr sz="1800" smtClean="0">
                <a:solidFill>
                  <a:srgbClr val="FFFFFF"/>
                </a:solidFill>
                <a:latin typeface="Myriad Pro"/>
              </a:rPr>
              <a:t>Key IT Drivers in the Semiconductor Industry</a:t>
            </a:r>
            <a:endParaRPr sz="1800" smtClean="0">
              <a:latin typeface="Myriad Pro"/>
            </a:endParaRPr>
          </a:p>
        </p:txBody>
      </p:sp>
      <p:sp>
        <p:nvSpPr>
          <p:cNvPr id="6" name="AutoShape 4"/>
          <p:cNvSpPr>
            <a:spLocks noChangeArrowheads="1"/>
          </p:cNvSpPr>
          <p:nvPr/>
        </p:nvSpPr>
        <p:spPr bwMode="auto">
          <a:xfrm>
            <a:off x="228600" y="914400"/>
            <a:ext cx="8382000" cy="304800"/>
          </a:xfrm>
          <a:prstGeom prst="roundRect">
            <a:avLst>
              <a:gd name="adj" fmla="val 16667"/>
            </a:avLst>
          </a:prstGeom>
          <a:solidFill>
            <a:srgbClr val="0070C0"/>
          </a:solidFill>
          <a:ln w="9525">
            <a:noFill/>
            <a:round/>
            <a:headEnd/>
            <a:tailEnd/>
          </a:ln>
        </p:spPr>
        <p:txBody>
          <a:bodyPr wrap="square" anchor="ctr"/>
          <a:lstStyle/>
          <a:p>
            <a:pPr algn="ctr"/>
            <a:r>
              <a:rPr lang="en-US" sz="1600" b="1" dirty="0" smtClean="0">
                <a:solidFill>
                  <a:schemeClr val="bg1"/>
                </a:solidFill>
                <a:latin typeface="+mj-lt"/>
              </a:rPr>
              <a:t>Cloud Computing</a:t>
            </a:r>
            <a:endParaRPr lang="en-US" sz="1600" b="1" dirty="0">
              <a:solidFill>
                <a:schemeClr val="bg1"/>
              </a:solidFill>
              <a:latin typeface="+mj-lt"/>
            </a:endParaRPr>
          </a:p>
        </p:txBody>
      </p:sp>
      <p:sp>
        <p:nvSpPr>
          <p:cNvPr id="7" name="Round Diagonal Corner Rectangle 6"/>
          <p:cNvSpPr/>
          <p:nvPr/>
        </p:nvSpPr>
        <p:spPr>
          <a:xfrm>
            <a:off x="304800" y="1447800"/>
            <a:ext cx="8153400" cy="1905000"/>
          </a:xfrm>
          <a:prstGeom prst="round2DiagRect">
            <a:avLst/>
          </a:prstGeom>
          <a:no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With the current ongoing financial pressure, organizations are compelled to reduce operational costs and streamline their efficiency. Responding to these more and more companies would like to move their data in cloud environment</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In semiconductors industry, ASIC and digital system design is a computing resource-hungry task that would certainly benefit from cloud computing. For instance, Synopsys and other EDA vendors use Amazon Web Services (AWS) to provide web-based training services. These services are Infrastructure as a Service (</a:t>
            </a:r>
            <a:r>
              <a:rPr lang="en-US" sz="1100" dirty="0" err="1" smtClean="0">
                <a:solidFill>
                  <a:schemeClr val="tx1">
                    <a:lumMod val="95000"/>
                    <a:lumOff val="5000"/>
                  </a:schemeClr>
                </a:solidFill>
                <a:latin typeface="+mj-lt"/>
              </a:rPr>
              <a:t>IaaS</a:t>
            </a:r>
            <a:r>
              <a:rPr lang="en-US" sz="1100" dirty="0" smtClean="0">
                <a:solidFill>
                  <a:schemeClr val="tx1">
                    <a:lumMod val="95000"/>
                    <a:lumOff val="5000"/>
                  </a:schemeClr>
                </a:solidFill>
                <a:latin typeface="+mj-lt"/>
              </a:rPr>
              <a:t>), i.e., it gives the customer the ability to use processing, network, and storage resources in a flexible manner</a:t>
            </a:r>
          </a:p>
        </p:txBody>
      </p:sp>
      <p:sp>
        <p:nvSpPr>
          <p:cNvPr id="16" name="Round Diagonal Corner Rectangle 15"/>
          <p:cNvSpPr/>
          <p:nvPr/>
        </p:nvSpPr>
        <p:spPr>
          <a:xfrm>
            <a:off x="304800" y="5486400"/>
            <a:ext cx="8610600" cy="685800"/>
          </a:xfrm>
          <a:prstGeom prst="round2DiagRect">
            <a:avLst>
              <a:gd name="adj1" fmla="val 8865"/>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More and more companies will embrace the Cloud as it becomes more cost competitive and address security and privacy concerns </a:t>
            </a:r>
            <a:endParaRPr lang="en-US" sz="1400" b="1" dirty="0">
              <a:solidFill>
                <a:schemeClr val="tx1"/>
              </a:solidFill>
            </a:endParaRPr>
          </a:p>
        </p:txBody>
      </p:sp>
      <p:sp>
        <p:nvSpPr>
          <p:cNvPr id="14" name="Round Diagonal Corner Rectangle 13"/>
          <p:cNvSpPr/>
          <p:nvPr/>
        </p:nvSpPr>
        <p:spPr>
          <a:xfrm>
            <a:off x="304800" y="3429000"/>
            <a:ext cx="8153400" cy="1905000"/>
          </a:xfrm>
          <a:prstGeom prst="round2DiagRect">
            <a:avLst/>
          </a:prstGeom>
          <a:no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50000"/>
              </a:lnSpc>
              <a:buFont typeface="Wingdings" pitchFamily="2" charset="2"/>
              <a:buChar char="§"/>
              <a:defRPr/>
            </a:pPr>
            <a:r>
              <a:rPr lang="en-US" sz="1100" b="1" dirty="0" smtClean="0">
                <a:solidFill>
                  <a:schemeClr val="tx1">
                    <a:lumMod val="95000"/>
                    <a:lumOff val="5000"/>
                  </a:schemeClr>
                </a:solidFill>
                <a:latin typeface="+mj-lt"/>
              </a:rPr>
              <a:t>The future-</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Companies still not willing to take the risk of moving their sensitive data on cloud.</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More and more ECM vendors are providing cloud alternatives for deploying content management</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Market demand for these cloud solutions, whether as software as a service (</a:t>
            </a:r>
            <a:r>
              <a:rPr lang="en-US" sz="1100" dirty="0" err="1" smtClean="0">
                <a:solidFill>
                  <a:schemeClr val="tx1">
                    <a:lumMod val="95000"/>
                    <a:lumOff val="5000"/>
                  </a:schemeClr>
                </a:solidFill>
                <a:latin typeface="+mj-lt"/>
              </a:rPr>
              <a:t>SaaS</a:t>
            </a:r>
            <a:r>
              <a:rPr lang="en-US" sz="1100" dirty="0" smtClean="0">
                <a:solidFill>
                  <a:schemeClr val="tx1">
                    <a:lumMod val="95000"/>
                    <a:lumOff val="5000"/>
                  </a:schemeClr>
                </a:solidFill>
                <a:latin typeface="+mj-lt"/>
              </a:rPr>
              <a:t>)or dedicated solutions, continues to grow as they become more cost competitive and address security and privacy concerns</a:t>
            </a:r>
          </a:p>
        </p:txBody>
      </p:sp>
      <p:sp>
        <p:nvSpPr>
          <p:cNvPr id="8"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8D1E9401-7AC1-4196-A3DF-07ED4BB854DD}" type="slidenum">
              <a:rPr lang="en-US" smtClean="0"/>
              <a:pPr>
                <a:defRPr/>
              </a:pPr>
              <a:t>58</a:t>
            </a:fld>
            <a:endParaRPr lang="en-US" dirty="0"/>
          </a:p>
        </p:txBody>
      </p:sp>
      <p:sp>
        <p:nvSpPr>
          <p:cNvPr id="4301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Market Drivers </a:t>
            </a:r>
            <a:br>
              <a:rPr sz="2000" b="1" smtClean="0">
                <a:solidFill>
                  <a:srgbClr val="FFFFFF"/>
                </a:solidFill>
                <a:latin typeface="Myriad Pro"/>
              </a:rPr>
            </a:br>
            <a:r>
              <a:rPr sz="1800" smtClean="0">
                <a:solidFill>
                  <a:srgbClr val="FFFFFF"/>
                </a:solidFill>
                <a:latin typeface="Myriad Pro"/>
              </a:rPr>
              <a:t>Key IT Drivers in the Semiconductor Industry</a:t>
            </a:r>
            <a:endParaRPr sz="1800" smtClean="0">
              <a:latin typeface="Myriad Pro"/>
            </a:endParaRPr>
          </a:p>
        </p:txBody>
      </p:sp>
      <p:sp>
        <p:nvSpPr>
          <p:cNvPr id="6" name="AutoShape 4"/>
          <p:cNvSpPr>
            <a:spLocks noChangeArrowheads="1"/>
          </p:cNvSpPr>
          <p:nvPr/>
        </p:nvSpPr>
        <p:spPr bwMode="auto">
          <a:xfrm>
            <a:off x="228600" y="914400"/>
            <a:ext cx="8382000" cy="304800"/>
          </a:xfrm>
          <a:prstGeom prst="roundRect">
            <a:avLst>
              <a:gd name="adj" fmla="val 16667"/>
            </a:avLst>
          </a:prstGeom>
          <a:solidFill>
            <a:srgbClr val="0070C0"/>
          </a:solidFill>
          <a:ln w="9525">
            <a:noFill/>
            <a:round/>
            <a:headEnd/>
            <a:tailEnd/>
          </a:ln>
        </p:spPr>
        <p:txBody>
          <a:bodyPr wrap="square" anchor="ctr"/>
          <a:lstStyle/>
          <a:p>
            <a:pPr algn="ctr"/>
            <a:r>
              <a:rPr lang="en-US" sz="1600" b="1" dirty="0" smtClean="0">
                <a:solidFill>
                  <a:schemeClr val="bg1"/>
                </a:solidFill>
                <a:latin typeface="+mj-lt"/>
              </a:rPr>
              <a:t>Supply Chain Management</a:t>
            </a:r>
            <a:endParaRPr lang="en-US" sz="1600" b="1" dirty="0">
              <a:solidFill>
                <a:schemeClr val="bg1"/>
              </a:solidFill>
              <a:latin typeface="+mj-lt"/>
            </a:endParaRPr>
          </a:p>
        </p:txBody>
      </p:sp>
      <p:sp>
        <p:nvSpPr>
          <p:cNvPr id="7" name="Round Diagonal Corner Rectangle 6"/>
          <p:cNvSpPr/>
          <p:nvPr/>
        </p:nvSpPr>
        <p:spPr>
          <a:xfrm>
            <a:off x="304800" y="1295400"/>
            <a:ext cx="8153400" cy="1981200"/>
          </a:xfrm>
          <a:prstGeom prst="round2DiagRect">
            <a:avLst/>
          </a:prstGeom>
          <a:no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Wafers  are lead time intensive products and therefore sensitive of the supply chain and availability of the finished goods are largely dependent on advanced planning</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The main performance measure of the semiconductor supply chain is dependable demand, resource utilization, process yield management, throughput time of wafers, collaboration with contract manufacturing</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This new business normal – characterized by extremely volatile demand, global shortage of manufacturing capacity, growing lead times and scarce supply – is straining and challenging semiconductor supply chains like never before</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Seamless integration between the OEM and contract manufacturer is another important aspect of the semiconductor supply chain</a:t>
            </a:r>
          </a:p>
        </p:txBody>
      </p:sp>
      <p:sp>
        <p:nvSpPr>
          <p:cNvPr id="16" name="Round Diagonal Corner Rectangle 15"/>
          <p:cNvSpPr/>
          <p:nvPr/>
        </p:nvSpPr>
        <p:spPr>
          <a:xfrm>
            <a:off x="304800" y="5638800"/>
            <a:ext cx="8610600" cy="685800"/>
          </a:xfrm>
          <a:prstGeom prst="round2DiagRect">
            <a:avLst>
              <a:gd name="adj1" fmla="val 8865"/>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The volatile economy indicates volatile demand which will require much more advanced demand forecasting, and to  serve the sudden demand from the customers, the market players will seek more efficient SCM solution</a:t>
            </a:r>
            <a:endParaRPr lang="en-US" sz="1400" b="1" dirty="0">
              <a:solidFill>
                <a:schemeClr val="tx1"/>
              </a:solidFill>
            </a:endParaRPr>
          </a:p>
        </p:txBody>
      </p:sp>
      <p:sp>
        <p:nvSpPr>
          <p:cNvPr id="12" name="Round Diagonal Corner Rectangle 11"/>
          <p:cNvSpPr/>
          <p:nvPr/>
        </p:nvSpPr>
        <p:spPr>
          <a:xfrm>
            <a:off x="304800" y="3429000"/>
            <a:ext cx="8153400" cy="1905000"/>
          </a:xfrm>
          <a:prstGeom prst="round2DiagRect">
            <a:avLst/>
          </a:prstGeom>
          <a:no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eaLnBrk="0" hangingPunct="0">
              <a:lnSpc>
                <a:spcPct val="150000"/>
              </a:lnSpc>
              <a:buFont typeface="Wingdings" pitchFamily="2" charset="2"/>
              <a:buChar char="§"/>
              <a:defRPr/>
            </a:pPr>
            <a:r>
              <a:rPr lang="en-US" sz="1100" b="1" dirty="0" smtClean="0">
                <a:solidFill>
                  <a:schemeClr val="tx1">
                    <a:lumMod val="95000"/>
                    <a:lumOff val="5000"/>
                  </a:schemeClr>
                </a:solidFill>
                <a:latin typeface="+mj-lt"/>
              </a:rPr>
              <a:t>The future-</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Need of accuracy in demand forecasting- The industry is seeing a sudden rise in demand. But with the volatile economy the demand is expected to be volatile also. Too much of production will leave the companies with too many inventories to handle with; where as too less production will cause to loss the market share to competitors</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Capacity utilization- Too little capacity threatens customer service levels and too much can erode profit margins</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Enhance the logistic and transportation management</a:t>
            </a:r>
          </a:p>
          <a:p>
            <a:pPr marL="111125" indent="-111125" algn="just" eaLnBrk="0" hangingPunct="0">
              <a:lnSpc>
                <a:spcPct val="150000"/>
              </a:lnSpc>
              <a:buFont typeface="Wingdings" pitchFamily="2" charset="2"/>
              <a:buChar char="§"/>
              <a:defRPr/>
            </a:pPr>
            <a:r>
              <a:rPr lang="en-US" sz="1100" dirty="0" smtClean="0">
                <a:solidFill>
                  <a:schemeClr val="tx1">
                    <a:lumMod val="95000"/>
                    <a:lumOff val="5000"/>
                  </a:schemeClr>
                </a:solidFill>
                <a:latin typeface="+mj-lt"/>
              </a:rPr>
              <a:t>Optimize the inventory management process</a:t>
            </a:r>
          </a:p>
        </p:txBody>
      </p:sp>
      <p:sp>
        <p:nvSpPr>
          <p:cNvPr id="8"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8715375" y="5674808"/>
            <a:ext cx="441146" cy="1015663"/>
          </a:xfrm>
          <a:prstGeom prst="rect">
            <a:avLst/>
          </a:prstGeom>
        </p:spPr>
        <p:txBody>
          <a:bodyPr wrap="none">
            <a:spAutoFit/>
          </a:bodyPr>
          <a:lstStyle/>
          <a:p>
            <a:r>
              <a:rPr lang="en-US" sz="6000" dirty="0" smtClean="0">
                <a:solidFill>
                  <a:srgbClr val="55A51C"/>
                </a:solidFill>
              </a:rPr>
              <a:t>”</a:t>
            </a:r>
            <a:endParaRPr lang="en-US" sz="6000" dirty="0">
              <a:solidFill>
                <a:srgbClr val="55A51C"/>
              </a:solidFill>
            </a:endParaRPr>
          </a:p>
        </p:txBody>
      </p:sp>
      <p:sp>
        <p:nvSpPr>
          <p:cNvPr id="6" name="Rounded Rectangle 5"/>
          <p:cNvSpPr/>
          <p:nvPr/>
        </p:nvSpPr>
        <p:spPr>
          <a:xfrm>
            <a:off x="45720" y="1143000"/>
            <a:ext cx="5029200" cy="1524000"/>
          </a:xfrm>
          <a:prstGeom prst="round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0" tIns="0" rIns="0" bIns="0" numCol="1" anchor="ctr" anchorCtr="0" compatLnSpc="1">
            <a:prstTxWarp prst="textNoShape">
              <a:avLst/>
            </a:prstTxWarp>
          </a:bodyPr>
          <a:lstStyle/>
          <a:p>
            <a:pPr marL="111125" indent="3175" algn="just" eaLnBrk="0" hangingPunct="0">
              <a:defRPr/>
            </a:pPr>
            <a:r>
              <a:rPr lang="en-US" sz="1100" dirty="0" smtClean="0">
                <a:solidFill>
                  <a:schemeClr val="tx1"/>
                </a:solidFill>
                <a:latin typeface="+mj-lt"/>
              </a:rPr>
              <a:t>In 2012 </a:t>
            </a:r>
            <a:r>
              <a:rPr lang="en-US" sz="1100" b="1" dirty="0" smtClean="0">
                <a:solidFill>
                  <a:schemeClr val="tx1"/>
                </a:solidFill>
                <a:latin typeface="+mj-lt"/>
              </a:rPr>
              <a:t>AMD has selected HP for the cloud data center implementation</a:t>
            </a:r>
            <a:r>
              <a:rPr lang="en-US" sz="1100" b="1" dirty="0" smtClean="0">
                <a:latin typeface="+mj-lt"/>
              </a:rPr>
              <a:t>. </a:t>
            </a:r>
            <a:r>
              <a:rPr lang="en-US" sz="1100" dirty="0" smtClean="0">
                <a:latin typeface="+mj-lt"/>
              </a:rPr>
              <a:t>With </a:t>
            </a:r>
            <a:r>
              <a:rPr lang="en-US" sz="1100" b="1" dirty="0" smtClean="0">
                <a:latin typeface="+mj-lt"/>
              </a:rPr>
              <a:t>18 data centers worldwide,</a:t>
            </a:r>
            <a:r>
              <a:rPr lang="en-US" sz="1100" dirty="0" smtClean="0">
                <a:latin typeface="+mj-lt"/>
              </a:rPr>
              <a:t> AMD recognized the </a:t>
            </a:r>
            <a:r>
              <a:rPr lang="en-US" sz="1100" b="1" dirty="0" smtClean="0">
                <a:latin typeface="+mj-lt"/>
              </a:rPr>
              <a:t>need to consolidate </a:t>
            </a:r>
            <a:r>
              <a:rPr lang="en-US" sz="1100" dirty="0" smtClean="0">
                <a:latin typeface="+mj-lt"/>
              </a:rPr>
              <a:t>its infrastructure to optimize resources as well as improve power and cooling efficiency.  The HP 12500 Switch Series and HP 5820 Switch Series will be used in AMD’s newest private cloud data center, where the company makes heavy use of virtualization and cluster technologies. Implementing HP Networking and server technologies helped AMD </a:t>
            </a:r>
            <a:r>
              <a:rPr lang="en-US" sz="1100" b="1" dirty="0" smtClean="0">
                <a:latin typeface="+mj-lt"/>
              </a:rPr>
              <a:t>reduce its data-center footprint by more than 50%</a:t>
            </a:r>
            <a:r>
              <a:rPr lang="en-US" sz="1100" dirty="0" smtClean="0">
                <a:latin typeface="+mj-lt"/>
              </a:rPr>
              <a:t>while increasing network capacity and improving performance.</a:t>
            </a:r>
            <a:endParaRPr lang="en-US" sz="1100" dirty="0">
              <a:solidFill>
                <a:schemeClr val="tx1"/>
              </a:solidFill>
              <a:latin typeface="+mj-lt"/>
            </a:endParaRPr>
          </a:p>
        </p:txBody>
      </p:sp>
      <p:sp>
        <p:nvSpPr>
          <p:cNvPr id="44036"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Market Drivers </a:t>
            </a:r>
            <a:br>
              <a:rPr sz="2000" b="1" smtClean="0">
                <a:solidFill>
                  <a:srgbClr val="FFFFFF"/>
                </a:solidFill>
                <a:latin typeface="Myriad Pro"/>
              </a:rPr>
            </a:br>
            <a:r>
              <a:rPr sz="1800" smtClean="0">
                <a:solidFill>
                  <a:srgbClr val="FFFFFF"/>
                </a:solidFill>
                <a:latin typeface="Myriad Pro"/>
              </a:rPr>
              <a:t>Few IT Implementation Examples in the Semiconductor Industry</a:t>
            </a:r>
            <a:endParaRPr sz="1800" smtClean="0">
              <a:latin typeface="Myriad Pro"/>
            </a:endParaRPr>
          </a:p>
        </p:txBody>
      </p:sp>
      <p:sp>
        <p:nvSpPr>
          <p:cNvPr id="9" name="Rectangle 8"/>
          <p:cNvSpPr/>
          <p:nvPr/>
        </p:nvSpPr>
        <p:spPr>
          <a:xfrm>
            <a:off x="5356860" y="1066800"/>
            <a:ext cx="3474720" cy="990600"/>
          </a:xfrm>
          <a:prstGeom prst="rect">
            <a:avLst/>
          </a:prstGeom>
          <a:solidFill>
            <a:schemeClr val="accent3">
              <a:lumMod val="40000"/>
              <a:lumOff val="60000"/>
              <a:alpha val="30000"/>
            </a:schemeClr>
          </a:solidFill>
          <a:ln w="19050" cap="flat" cmpd="sng" algn="ctr">
            <a:noFill/>
            <a:prstDash val="solid"/>
            <a:headEnd type="none" w="med" len="med"/>
            <a:tailEnd type="none" w="med" len="med"/>
          </a:ln>
          <a:effectLst/>
        </p:spPr>
        <p:txBody>
          <a:bodyPr lIns="0" tIns="0" rIns="45720" bIns="0" anchor="ctr" anchorCtr="0"/>
          <a:lstStyle/>
          <a:p>
            <a:pPr marL="57150" algn="just" eaLnBrk="0" fontAlgn="auto" hangingPunct="0">
              <a:spcBef>
                <a:spcPts val="600"/>
              </a:spcBef>
              <a:spcAft>
                <a:spcPts val="0"/>
              </a:spcAft>
              <a:defRPr/>
            </a:pPr>
            <a:r>
              <a:rPr lang="en-US" sz="1100" kern="0" dirty="0" smtClean="0">
                <a:solidFill>
                  <a:sysClr val="windowText" lastClr="000000"/>
                </a:solidFill>
                <a:latin typeface="Calibri"/>
              </a:rPr>
              <a:t>We were experiencing suboptimal business operations due to infrastructure sprawl. HP Networking’s open, standards-based architecture offered us the flexibility to easily integrate solutions and expand our infrastructure while leveraging existing investments</a:t>
            </a:r>
            <a:endParaRPr lang="en-US" sz="1100" kern="0" dirty="0">
              <a:solidFill>
                <a:sysClr val="windowText" lastClr="000000"/>
              </a:solidFill>
              <a:latin typeface="Calibri"/>
            </a:endParaRPr>
          </a:p>
        </p:txBody>
      </p:sp>
      <p:sp>
        <p:nvSpPr>
          <p:cNvPr id="12" name="Rounded Rectangle 11"/>
          <p:cNvSpPr/>
          <p:nvPr/>
        </p:nvSpPr>
        <p:spPr>
          <a:xfrm>
            <a:off x="45720" y="3352800"/>
            <a:ext cx="5029200" cy="1371600"/>
          </a:xfrm>
          <a:prstGeom prst="round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0" tIns="0" rIns="0" bIns="0" numCol="1" anchor="ctr" anchorCtr="0" compatLnSpc="1">
            <a:prstTxWarp prst="textNoShape">
              <a:avLst/>
            </a:prstTxWarp>
          </a:bodyPr>
          <a:lstStyle/>
          <a:p>
            <a:pPr marL="111125" indent="3175" algn="just" eaLnBrk="0" hangingPunct="0">
              <a:defRPr/>
            </a:pPr>
            <a:r>
              <a:rPr lang="en-US" sz="1100" dirty="0" err="1" smtClean="0">
                <a:latin typeface="+mj-lt"/>
              </a:rPr>
              <a:t>Hynix</a:t>
            </a:r>
            <a:r>
              <a:rPr lang="en-US" sz="1100" dirty="0" smtClean="0">
                <a:latin typeface="+mj-lt"/>
              </a:rPr>
              <a:t> Semiconductor, </a:t>
            </a:r>
            <a:r>
              <a:rPr lang="en-US" sz="1100" b="1" dirty="0" smtClean="0">
                <a:latin typeface="+mj-lt"/>
              </a:rPr>
              <a:t>the world's second largest memory chip maker</a:t>
            </a:r>
            <a:r>
              <a:rPr lang="en-US" sz="1100" dirty="0" smtClean="0">
                <a:latin typeface="+mj-lt"/>
              </a:rPr>
              <a:t>, has deployed a </a:t>
            </a:r>
            <a:r>
              <a:rPr lang="en-US" sz="1100" b="1" dirty="0" smtClean="0">
                <a:latin typeface="+mj-lt"/>
              </a:rPr>
              <a:t>high-performance switching infrastructure </a:t>
            </a:r>
            <a:r>
              <a:rPr lang="en-US" sz="1100" dirty="0" smtClean="0">
                <a:latin typeface="+mj-lt"/>
              </a:rPr>
              <a:t>running on the </a:t>
            </a:r>
            <a:r>
              <a:rPr lang="en-US" sz="1100" dirty="0" err="1" smtClean="0">
                <a:latin typeface="+mj-lt"/>
              </a:rPr>
              <a:t>Junos</a:t>
            </a:r>
            <a:r>
              <a:rPr lang="en-US" sz="1100" dirty="0" smtClean="0">
                <a:latin typeface="+mj-lt"/>
              </a:rPr>
              <a:t>® operating system at its research and development (R&amp;D) center. The new Juniper Networks® EX Series Ethernet Switches </a:t>
            </a:r>
            <a:r>
              <a:rPr lang="en-US" sz="1100" b="1" dirty="0" smtClean="0">
                <a:latin typeface="+mj-lt"/>
              </a:rPr>
              <a:t>will help the company speed up its R&amp;D processes and deliver greater innovation </a:t>
            </a:r>
            <a:r>
              <a:rPr lang="en-US" sz="1100" dirty="0" smtClean="0">
                <a:latin typeface="+mj-lt"/>
              </a:rPr>
              <a:t>to the mobile devices sector.</a:t>
            </a:r>
            <a:endParaRPr lang="en-US" sz="1100" dirty="0">
              <a:latin typeface="+mj-lt"/>
            </a:endParaRPr>
          </a:p>
        </p:txBody>
      </p:sp>
      <p:sp>
        <p:nvSpPr>
          <p:cNvPr id="14" name="TextBox 13"/>
          <p:cNvSpPr txBox="1"/>
          <p:nvPr/>
        </p:nvSpPr>
        <p:spPr>
          <a:xfrm>
            <a:off x="152400" y="818322"/>
            <a:ext cx="4876800" cy="274320"/>
          </a:xfrm>
          <a:prstGeom prst="rect">
            <a:avLst/>
          </a:prstGeom>
          <a:solidFill>
            <a:srgbClr val="00B0F0"/>
          </a:solidFill>
          <a:ln w="9525">
            <a:noFill/>
            <a:round/>
            <a:headEnd/>
            <a:tailEnd/>
          </a:ln>
        </p:spPr>
        <p:txBody>
          <a:bodyPr wrap="square" anchor="ctr"/>
          <a:lstStyle/>
          <a:p>
            <a:pPr algn="ctr">
              <a:defRPr/>
            </a:pPr>
            <a:r>
              <a:rPr lang="en-US" sz="1600" b="1" dirty="0" smtClean="0">
                <a:solidFill>
                  <a:schemeClr val="bg1"/>
                </a:solidFill>
                <a:latin typeface="+mj-lt"/>
              </a:rPr>
              <a:t>AMD Corporation</a:t>
            </a:r>
            <a:endParaRPr lang="en-US" sz="1600" b="1" dirty="0">
              <a:solidFill>
                <a:schemeClr val="bg1"/>
              </a:solidFill>
              <a:latin typeface="+mj-lt"/>
            </a:endParaRPr>
          </a:p>
        </p:txBody>
      </p:sp>
      <p:sp>
        <p:nvSpPr>
          <p:cNvPr id="15" name="TextBox 14"/>
          <p:cNvSpPr txBox="1"/>
          <p:nvPr/>
        </p:nvSpPr>
        <p:spPr>
          <a:xfrm>
            <a:off x="76200" y="3002280"/>
            <a:ext cx="5029200" cy="274320"/>
          </a:xfrm>
          <a:prstGeom prst="rect">
            <a:avLst/>
          </a:prstGeom>
          <a:solidFill>
            <a:srgbClr val="00B0F0"/>
          </a:solidFill>
          <a:ln w="9525">
            <a:noFill/>
            <a:round/>
            <a:headEnd/>
            <a:tailEnd/>
          </a:ln>
        </p:spPr>
        <p:txBody>
          <a:bodyPr wrap="square" anchor="ctr"/>
          <a:lstStyle/>
          <a:p>
            <a:pPr algn="ctr">
              <a:defRPr/>
            </a:pPr>
            <a:r>
              <a:rPr lang="en-US" sz="1600" b="1" dirty="0" err="1" smtClean="0">
                <a:solidFill>
                  <a:schemeClr val="bg1"/>
                </a:solidFill>
                <a:latin typeface="+mj-lt"/>
              </a:rPr>
              <a:t>Hynix</a:t>
            </a:r>
            <a:r>
              <a:rPr lang="en-US" sz="1600" b="1" dirty="0" smtClean="0">
                <a:solidFill>
                  <a:schemeClr val="bg1"/>
                </a:solidFill>
                <a:latin typeface="+mj-lt"/>
              </a:rPr>
              <a:t> Semiconductor</a:t>
            </a:r>
            <a:endParaRPr lang="en-US" sz="1600" b="1" dirty="0">
              <a:solidFill>
                <a:schemeClr val="bg1"/>
              </a:solidFill>
              <a:latin typeface="+mj-lt"/>
            </a:endParaRPr>
          </a:p>
        </p:txBody>
      </p:sp>
      <p:sp>
        <p:nvSpPr>
          <p:cNvPr id="19" name="Isosceles Triangle 18"/>
          <p:cNvSpPr/>
          <p:nvPr/>
        </p:nvSpPr>
        <p:spPr>
          <a:xfrm rot="5400000" flipH="1">
            <a:off x="5105400" y="1752600"/>
            <a:ext cx="228600" cy="22860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5400000" flipH="1">
            <a:off x="5105400" y="3886200"/>
            <a:ext cx="228600" cy="22860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105400" y="838200"/>
            <a:ext cx="467139" cy="923330"/>
          </a:xfrm>
          <a:prstGeom prst="rect">
            <a:avLst/>
          </a:prstGeom>
          <a:noFill/>
        </p:spPr>
        <p:txBody>
          <a:bodyPr wrap="square" lIns="0" tIns="0" rIns="0" bIns="0" rtlCol="0">
            <a:spAutoFit/>
          </a:bodyPr>
          <a:lstStyle/>
          <a:p>
            <a:r>
              <a:rPr lang="en-US" sz="6000" dirty="0" smtClean="0">
                <a:solidFill>
                  <a:srgbClr val="55A51C"/>
                </a:solidFill>
              </a:rPr>
              <a:t>“</a:t>
            </a:r>
            <a:endParaRPr lang="en-US" sz="6000" dirty="0">
              <a:solidFill>
                <a:srgbClr val="55A51C"/>
              </a:solidFill>
            </a:endParaRPr>
          </a:p>
        </p:txBody>
      </p:sp>
      <p:sp>
        <p:nvSpPr>
          <p:cNvPr id="18" name="Rectangle 17"/>
          <p:cNvSpPr/>
          <p:nvPr/>
        </p:nvSpPr>
        <p:spPr>
          <a:xfrm>
            <a:off x="8715375" y="1803737"/>
            <a:ext cx="441146" cy="1015663"/>
          </a:xfrm>
          <a:prstGeom prst="rect">
            <a:avLst/>
          </a:prstGeom>
        </p:spPr>
        <p:txBody>
          <a:bodyPr wrap="none">
            <a:spAutoFit/>
          </a:bodyPr>
          <a:lstStyle/>
          <a:p>
            <a:r>
              <a:rPr lang="en-US" sz="6000" dirty="0" smtClean="0">
                <a:solidFill>
                  <a:srgbClr val="55A51C"/>
                </a:solidFill>
              </a:rPr>
              <a:t>”</a:t>
            </a:r>
            <a:endParaRPr lang="en-US" sz="6000" dirty="0">
              <a:solidFill>
                <a:srgbClr val="55A51C"/>
              </a:solidFill>
            </a:endParaRPr>
          </a:p>
        </p:txBody>
      </p:sp>
      <p:sp>
        <p:nvSpPr>
          <p:cNvPr id="22" name="Rectangle 21"/>
          <p:cNvSpPr/>
          <p:nvPr/>
        </p:nvSpPr>
        <p:spPr bwMode="auto">
          <a:xfrm>
            <a:off x="5715000" y="2057400"/>
            <a:ext cx="3124200" cy="365564"/>
          </a:xfrm>
          <a:prstGeom prst="rect">
            <a:avLst/>
          </a:prstGeom>
          <a:solidFill>
            <a:srgbClr val="55A51C">
              <a:alpha val="20000"/>
            </a:srgbClr>
          </a:solidFill>
          <a:ln w="19050" cap="flat" cmpd="sng" algn="ctr">
            <a:noFill/>
            <a:prstDash val="solid"/>
            <a:headEnd type="none" w="med" len="med"/>
            <a:tailEnd type="none" w="med" len="med"/>
          </a:ln>
          <a:effectLst/>
        </p:spPr>
        <p:txBody>
          <a:bodyPr lIns="0" tIns="0" rIns="45720" bIns="0" anchor="ctr" anchorCtr="0"/>
          <a:lstStyle/>
          <a:p>
            <a:pPr marL="119063" algn="r" fontAlgn="auto">
              <a:spcBef>
                <a:spcPts val="600"/>
              </a:spcBef>
              <a:spcAft>
                <a:spcPts val="0"/>
              </a:spcAft>
              <a:defRPr/>
            </a:pPr>
            <a:r>
              <a:rPr lang="en-US" sz="1050" b="1" i="1" kern="0" dirty="0" err="1" smtClean="0">
                <a:solidFill>
                  <a:sysClr val="windowText" lastClr="000000"/>
                </a:solidFill>
                <a:latin typeface="Calibri"/>
              </a:rPr>
              <a:t>Farid</a:t>
            </a:r>
            <a:r>
              <a:rPr lang="en-US" sz="1050" b="1" i="1" kern="0" dirty="0" smtClean="0">
                <a:solidFill>
                  <a:sysClr val="windowText" lastClr="000000"/>
                </a:solidFill>
                <a:latin typeface="Calibri"/>
              </a:rPr>
              <a:t> Dana</a:t>
            </a:r>
          </a:p>
          <a:p>
            <a:pPr marL="119063" algn="r" fontAlgn="auto">
              <a:spcBef>
                <a:spcPts val="600"/>
              </a:spcBef>
              <a:spcAft>
                <a:spcPts val="0"/>
              </a:spcAft>
              <a:defRPr/>
            </a:pPr>
            <a:r>
              <a:rPr lang="en-US" sz="1050" b="1" i="1" kern="0" dirty="0" smtClean="0">
                <a:solidFill>
                  <a:sysClr val="windowText" lastClr="000000"/>
                </a:solidFill>
                <a:latin typeface="Calibri"/>
              </a:rPr>
              <a:t>Director, IT, Global Infrastructure Services, AMD</a:t>
            </a:r>
          </a:p>
        </p:txBody>
      </p:sp>
      <p:sp>
        <p:nvSpPr>
          <p:cNvPr id="23" name="Rectangle 22"/>
          <p:cNvSpPr/>
          <p:nvPr/>
        </p:nvSpPr>
        <p:spPr>
          <a:xfrm>
            <a:off x="5356860" y="3352800"/>
            <a:ext cx="3474720" cy="990600"/>
          </a:xfrm>
          <a:prstGeom prst="rect">
            <a:avLst/>
          </a:prstGeom>
          <a:solidFill>
            <a:schemeClr val="accent3">
              <a:lumMod val="40000"/>
              <a:lumOff val="60000"/>
              <a:alpha val="30000"/>
            </a:schemeClr>
          </a:solidFill>
          <a:ln w="19050" cap="flat" cmpd="sng" algn="ctr">
            <a:noFill/>
            <a:prstDash val="solid"/>
            <a:headEnd type="none" w="med" len="med"/>
            <a:tailEnd type="none" w="med" len="med"/>
          </a:ln>
          <a:effectLst/>
        </p:spPr>
        <p:txBody>
          <a:bodyPr lIns="0" tIns="0" rIns="45720" bIns="0" anchor="ctr" anchorCtr="0"/>
          <a:lstStyle/>
          <a:p>
            <a:pPr marL="57150" algn="just" eaLnBrk="0" fontAlgn="auto" hangingPunct="0">
              <a:spcBef>
                <a:spcPts val="600"/>
              </a:spcBef>
              <a:spcAft>
                <a:spcPts val="0"/>
              </a:spcAft>
              <a:defRPr/>
            </a:pPr>
            <a:r>
              <a:rPr lang="en-US" sz="1100" kern="0" dirty="0" smtClean="0">
                <a:solidFill>
                  <a:sysClr val="windowText" lastClr="000000"/>
                </a:solidFill>
                <a:latin typeface="Calibri"/>
              </a:rPr>
              <a:t>Through our new network strategy for the enterprise, Juniper embodies the practice of reducing complexity and maximizing economics for our customers. </a:t>
            </a:r>
            <a:r>
              <a:rPr lang="en-US" sz="1100" kern="0" dirty="0" err="1" smtClean="0">
                <a:solidFill>
                  <a:sysClr val="windowText" lastClr="000000"/>
                </a:solidFill>
                <a:latin typeface="Calibri"/>
              </a:rPr>
              <a:t>Hynix’s</a:t>
            </a:r>
            <a:r>
              <a:rPr lang="en-US" sz="1100" kern="0" dirty="0" smtClean="0">
                <a:solidFill>
                  <a:sysClr val="windowText" lastClr="000000"/>
                </a:solidFill>
                <a:latin typeface="Calibri"/>
              </a:rPr>
              <a:t> success will serve as a strong role model for other companies looking to boost performance by leveraging next-generation network technology.</a:t>
            </a:r>
            <a:endParaRPr lang="en-US" sz="1100" kern="0" dirty="0">
              <a:solidFill>
                <a:sysClr val="windowText" lastClr="000000"/>
              </a:solidFill>
              <a:latin typeface="Calibri"/>
            </a:endParaRPr>
          </a:p>
        </p:txBody>
      </p:sp>
      <p:sp>
        <p:nvSpPr>
          <p:cNvPr id="24" name="TextBox 23"/>
          <p:cNvSpPr txBox="1"/>
          <p:nvPr/>
        </p:nvSpPr>
        <p:spPr>
          <a:xfrm>
            <a:off x="5105400" y="3124200"/>
            <a:ext cx="467139" cy="923330"/>
          </a:xfrm>
          <a:prstGeom prst="rect">
            <a:avLst/>
          </a:prstGeom>
          <a:noFill/>
        </p:spPr>
        <p:txBody>
          <a:bodyPr wrap="square" lIns="0" tIns="0" rIns="0" bIns="0" rtlCol="0">
            <a:spAutoFit/>
          </a:bodyPr>
          <a:lstStyle/>
          <a:p>
            <a:r>
              <a:rPr lang="en-US" sz="6000" dirty="0" smtClean="0">
                <a:solidFill>
                  <a:srgbClr val="55A51C"/>
                </a:solidFill>
              </a:rPr>
              <a:t>“</a:t>
            </a:r>
            <a:endParaRPr lang="en-US" sz="6000" dirty="0">
              <a:solidFill>
                <a:srgbClr val="55A51C"/>
              </a:solidFill>
            </a:endParaRPr>
          </a:p>
        </p:txBody>
      </p:sp>
      <p:sp>
        <p:nvSpPr>
          <p:cNvPr id="25" name="Rectangle 24"/>
          <p:cNvSpPr/>
          <p:nvPr/>
        </p:nvSpPr>
        <p:spPr>
          <a:xfrm>
            <a:off x="8715375" y="4089737"/>
            <a:ext cx="441146" cy="1015663"/>
          </a:xfrm>
          <a:prstGeom prst="rect">
            <a:avLst/>
          </a:prstGeom>
        </p:spPr>
        <p:txBody>
          <a:bodyPr wrap="none">
            <a:spAutoFit/>
          </a:bodyPr>
          <a:lstStyle/>
          <a:p>
            <a:r>
              <a:rPr lang="en-US" sz="6000" dirty="0" smtClean="0">
                <a:solidFill>
                  <a:srgbClr val="55A51C"/>
                </a:solidFill>
              </a:rPr>
              <a:t>”</a:t>
            </a:r>
            <a:endParaRPr lang="en-US" sz="6000" dirty="0">
              <a:solidFill>
                <a:srgbClr val="55A51C"/>
              </a:solidFill>
            </a:endParaRPr>
          </a:p>
        </p:txBody>
      </p:sp>
      <p:sp>
        <p:nvSpPr>
          <p:cNvPr id="26" name="Rectangle 25"/>
          <p:cNvSpPr/>
          <p:nvPr/>
        </p:nvSpPr>
        <p:spPr bwMode="auto">
          <a:xfrm>
            <a:off x="5715000" y="4343400"/>
            <a:ext cx="3124200" cy="365564"/>
          </a:xfrm>
          <a:prstGeom prst="rect">
            <a:avLst/>
          </a:prstGeom>
          <a:solidFill>
            <a:srgbClr val="55A51C">
              <a:alpha val="20000"/>
            </a:srgbClr>
          </a:solidFill>
          <a:ln w="19050" cap="flat" cmpd="sng" algn="ctr">
            <a:noFill/>
            <a:prstDash val="solid"/>
            <a:headEnd type="none" w="med" len="med"/>
            <a:tailEnd type="none" w="med" len="med"/>
          </a:ln>
          <a:effectLst/>
        </p:spPr>
        <p:txBody>
          <a:bodyPr lIns="0" tIns="0" rIns="45720" bIns="0" anchor="ctr" anchorCtr="0"/>
          <a:lstStyle/>
          <a:p>
            <a:pPr marL="119063" algn="r" fontAlgn="auto">
              <a:spcBef>
                <a:spcPts val="600"/>
              </a:spcBef>
              <a:spcAft>
                <a:spcPts val="0"/>
              </a:spcAft>
              <a:defRPr/>
            </a:pPr>
            <a:r>
              <a:rPr lang="en-US" sz="1050" b="1" i="1" kern="0" dirty="0" smtClean="0">
                <a:solidFill>
                  <a:sysClr val="windowText" lastClr="000000"/>
                </a:solidFill>
                <a:latin typeface="Calibri"/>
              </a:rPr>
              <a:t>Tim Kang</a:t>
            </a:r>
          </a:p>
          <a:p>
            <a:pPr marL="119063" algn="r" fontAlgn="auto">
              <a:spcBef>
                <a:spcPts val="600"/>
              </a:spcBef>
              <a:spcAft>
                <a:spcPts val="0"/>
              </a:spcAft>
              <a:defRPr/>
            </a:pPr>
            <a:r>
              <a:rPr lang="en-US" sz="1050" b="1" i="1" kern="0" dirty="0" smtClean="0">
                <a:solidFill>
                  <a:sysClr val="windowText" lastClr="000000"/>
                </a:solidFill>
                <a:latin typeface="Calibri"/>
              </a:rPr>
              <a:t>Vice President, Juniper Network Korea</a:t>
            </a:r>
          </a:p>
        </p:txBody>
      </p:sp>
      <p:sp>
        <p:nvSpPr>
          <p:cNvPr id="27" name="Rounded Rectangle 26"/>
          <p:cNvSpPr/>
          <p:nvPr/>
        </p:nvSpPr>
        <p:spPr>
          <a:xfrm>
            <a:off x="45720" y="5201478"/>
            <a:ext cx="5029200" cy="990600"/>
          </a:xfrm>
          <a:prstGeom prst="round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0" tIns="0" rIns="0" bIns="0" numCol="1" anchor="ctr" anchorCtr="0" compatLnSpc="1">
            <a:prstTxWarp prst="textNoShape">
              <a:avLst/>
            </a:prstTxWarp>
          </a:bodyPr>
          <a:lstStyle/>
          <a:p>
            <a:pPr marL="111125" indent="-111125" algn="just" eaLnBrk="0" hangingPunct="0">
              <a:buFont typeface="Wingdings" pitchFamily="2" charset="2"/>
              <a:buChar char="§"/>
              <a:defRPr/>
            </a:pPr>
            <a:r>
              <a:rPr lang="en-US" sz="1100" dirty="0">
                <a:solidFill>
                  <a:schemeClr val="tx1"/>
                </a:solidFill>
                <a:latin typeface="+mj-lt"/>
              </a:rPr>
              <a:t>Maxim Integrated moved more of its legacy systems into the </a:t>
            </a:r>
            <a:r>
              <a:rPr lang="en-US" sz="1100" dirty="0" err="1">
                <a:solidFill>
                  <a:schemeClr val="tx1"/>
                </a:solidFill>
                <a:latin typeface="+mj-lt"/>
              </a:rPr>
              <a:t>Salesforce</a:t>
            </a:r>
            <a:r>
              <a:rPr lang="en-US" sz="1100" dirty="0">
                <a:solidFill>
                  <a:schemeClr val="tx1"/>
                </a:solidFill>
                <a:latin typeface="+mj-lt"/>
              </a:rPr>
              <a:t> Cloud / Platform. It was able to accomplish all the integrations with </a:t>
            </a:r>
            <a:r>
              <a:rPr lang="en-US" sz="1100" dirty="0" err="1">
                <a:solidFill>
                  <a:schemeClr val="tx1"/>
                </a:solidFill>
                <a:latin typeface="+mj-lt"/>
              </a:rPr>
              <a:t>Salesforce</a:t>
            </a:r>
            <a:r>
              <a:rPr lang="en-US" sz="1100" dirty="0">
                <a:solidFill>
                  <a:schemeClr val="tx1"/>
                </a:solidFill>
                <a:latin typeface="+mj-lt"/>
              </a:rPr>
              <a:t> using </a:t>
            </a:r>
            <a:r>
              <a:rPr lang="en-US" sz="1100" dirty="0" err="1">
                <a:solidFill>
                  <a:schemeClr val="tx1"/>
                </a:solidFill>
                <a:latin typeface="+mj-lt"/>
              </a:rPr>
              <a:t>Salesforce.com’s</a:t>
            </a:r>
            <a:r>
              <a:rPr lang="en-US" sz="1100" dirty="0">
                <a:solidFill>
                  <a:schemeClr val="tx1"/>
                </a:solidFill>
                <a:latin typeface="+mj-lt"/>
              </a:rPr>
              <a:t> API and PHP.</a:t>
            </a:r>
          </a:p>
        </p:txBody>
      </p:sp>
      <p:sp>
        <p:nvSpPr>
          <p:cNvPr id="28" name="TextBox 27"/>
          <p:cNvSpPr txBox="1"/>
          <p:nvPr/>
        </p:nvSpPr>
        <p:spPr>
          <a:xfrm>
            <a:off x="76200" y="4876800"/>
            <a:ext cx="4876800" cy="274320"/>
          </a:xfrm>
          <a:prstGeom prst="rect">
            <a:avLst/>
          </a:prstGeom>
          <a:solidFill>
            <a:srgbClr val="00B0F0"/>
          </a:solidFill>
          <a:ln w="9525">
            <a:noFill/>
            <a:round/>
            <a:headEnd/>
            <a:tailEnd/>
          </a:ln>
        </p:spPr>
        <p:txBody>
          <a:bodyPr wrap="square" anchor="ctr"/>
          <a:lstStyle/>
          <a:p>
            <a:pPr algn="ctr">
              <a:defRPr/>
            </a:pPr>
            <a:r>
              <a:rPr lang="en-US" sz="1600" b="1" dirty="0">
                <a:solidFill>
                  <a:schemeClr val="bg1"/>
                </a:solidFill>
                <a:latin typeface="+mj-lt"/>
              </a:rPr>
              <a:t>Maxim Integrated Products</a:t>
            </a:r>
          </a:p>
        </p:txBody>
      </p:sp>
      <p:sp>
        <p:nvSpPr>
          <p:cNvPr id="29" name="Rectangle 28"/>
          <p:cNvSpPr/>
          <p:nvPr/>
        </p:nvSpPr>
        <p:spPr>
          <a:xfrm>
            <a:off x="5356860" y="5165467"/>
            <a:ext cx="3474720" cy="854334"/>
          </a:xfrm>
          <a:prstGeom prst="rect">
            <a:avLst/>
          </a:prstGeom>
          <a:solidFill>
            <a:schemeClr val="accent3">
              <a:lumMod val="40000"/>
              <a:lumOff val="60000"/>
              <a:alpha val="30000"/>
            </a:schemeClr>
          </a:solidFill>
          <a:ln w="19050" cap="flat" cmpd="sng" algn="ctr">
            <a:noFill/>
            <a:prstDash val="solid"/>
            <a:headEnd type="none" w="med" len="med"/>
            <a:tailEnd type="none" w="med" len="med"/>
          </a:ln>
          <a:effectLst/>
        </p:spPr>
        <p:txBody>
          <a:bodyPr lIns="0" tIns="0" rIns="45720" bIns="0" anchor="ctr" anchorCtr="0"/>
          <a:lstStyle/>
          <a:p>
            <a:pPr marL="57150" lvl="0" algn="just" eaLnBrk="0" fontAlgn="auto" hangingPunct="0">
              <a:spcBef>
                <a:spcPts val="600"/>
              </a:spcBef>
              <a:spcAft>
                <a:spcPts val="0"/>
              </a:spcAft>
              <a:defRPr/>
            </a:pPr>
            <a:r>
              <a:rPr lang="en-US" sz="1100" kern="0" dirty="0" smtClean="0">
                <a:solidFill>
                  <a:sysClr val="windowText" lastClr="000000"/>
                </a:solidFill>
                <a:latin typeface="Calibri"/>
              </a:rPr>
              <a:t>That's the great thing about the Force.com community: everybody is willing to help. If you ask a question on the development forum, you usually get a response within 24 hours</a:t>
            </a:r>
          </a:p>
        </p:txBody>
      </p:sp>
      <p:sp>
        <p:nvSpPr>
          <p:cNvPr id="30" name="TextBox 29"/>
          <p:cNvSpPr txBox="1"/>
          <p:nvPr/>
        </p:nvSpPr>
        <p:spPr>
          <a:xfrm>
            <a:off x="5105400" y="4876800"/>
            <a:ext cx="467139" cy="923330"/>
          </a:xfrm>
          <a:prstGeom prst="rect">
            <a:avLst/>
          </a:prstGeom>
          <a:noFill/>
        </p:spPr>
        <p:txBody>
          <a:bodyPr wrap="square" lIns="0" tIns="0" rIns="0" bIns="0" rtlCol="0">
            <a:spAutoFit/>
          </a:bodyPr>
          <a:lstStyle/>
          <a:p>
            <a:r>
              <a:rPr lang="en-US" sz="6000" dirty="0" smtClean="0">
                <a:solidFill>
                  <a:srgbClr val="55A51C"/>
                </a:solidFill>
              </a:rPr>
              <a:t>“</a:t>
            </a:r>
            <a:endParaRPr lang="en-US" sz="6000" dirty="0">
              <a:solidFill>
                <a:srgbClr val="55A51C"/>
              </a:solidFill>
            </a:endParaRPr>
          </a:p>
        </p:txBody>
      </p:sp>
      <p:sp>
        <p:nvSpPr>
          <p:cNvPr id="32" name="Rectangle 31"/>
          <p:cNvSpPr/>
          <p:nvPr/>
        </p:nvSpPr>
        <p:spPr bwMode="auto">
          <a:xfrm>
            <a:off x="5715000" y="6020107"/>
            <a:ext cx="3124200" cy="365564"/>
          </a:xfrm>
          <a:prstGeom prst="rect">
            <a:avLst/>
          </a:prstGeom>
          <a:solidFill>
            <a:srgbClr val="55A51C">
              <a:alpha val="20000"/>
            </a:srgbClr>
          </a:solidFill>
          <a:ln w="19050" cap="flat" cmpd="sng" algn="ctr">
            <a:noFill/>
            <a:prstDash val="solid"/>
            <a:headEnd type="none" w="med" len="med"/>
            <a:tailEnd type="none" w="med" len="med"/>
          </a:ln>
          <a:effectLst/>
        </p:spPr>
        <p:txBody>
          <a:bodyPr lIns="0" tIns="0" rIns="45720" bIns="0" anchor="ctr" anchorCtr="0"/>
          <a:lstStyle/>
          <a:p>
            <a:pPr marL="119063" algn="r" fontAlgn="auto">
              <a:spcBef>
                <a:spcPts val="600"/>
              </a:spcBef>
              <a:spcAft>
                <a:spcPts val="0"/>
              </a:spcAft>
              <a:defRPr/>
            </a:pPr>
            <a:r>
              <a:rPr lang="en-US" sz="1050" b="1" i="1" kern="0" dirty="0" smtClean="0">
                <a:solidFill>
                  <a:sysClr val="windowText" lastClr="000000"/>
                </a:solidFill>
                <a:latin typeface="Calibri"/>
              </a:rPr>
              <a:t>Michael Symonds </a:t>
            </a:r>
          </a:p>
          <a:p>
            <a:pPr marL="119063" algn="r" fontAlgn="auto">
              <a:spcBef>
                <a:spcPts val="600"/>
              </a:spcBef>
              <a:spcAft>
                <a:spcPts val="0"/>
              </a:spcAft>
              <a:defRPr/>
            </a:pPr>
            <a:r>
              <a:rPr lang="en-US" sz="1050" b="1" i="1" kern="0" dirty="0" smtClean="0">
                <a:solidFill>
                  <a:sysClr val="windowText" lastClr="000000"/>
                </a:solidFill>
                <a:latin typeface="Calibri"/>
              </a:rPr>
              <a:t>Developer &amp; Analyst, Maxim</a:t>
            </a:r>
          </a:p>
        </p:txBody>
      </p:sp>
      <p:sp>
        <p:nvSpPr>
          <p:cNvPr id="33" name="Isosceles Triangle 32"/>
          <p:cNvSpPr/>
          <p:nvPr/>
        </p:nvSpPr>
        <p:spPr>
          <a:xfrm rot="5400000" flipH="1">
            <a:off x="5105400" y="5715000"/>
            <a:ext cx="228600" cy="22860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lide Number Placeholder 3"/>
          <p:cNvSpPr>
            <a:spLocks noGrp="1"/>
          </p:cNvSpPr>
          <p:nvPr>
            <p:ph type="sldNum" sz="quarter" idx="11"/>
          </p:nvPr>
        </p:nvSpPr>
        <p:spPr>
          <a:xfrm>
            <a:off x="4572000" y="6356350"/>
            <a:ext cx="365760" cy="365125"/>
          </a:xfrm>
        </p:spPr>
        <p:txBody>
          <a:bodyPr/>
          <a:lstStyle/>
          <a:p>
            <a:pPr>
              <a:defRPr/>
            </a:pPr>
            <a:fld id="{8D1E9401-7AC1-4196-A3DF-07ED4BB854DD}" type="slidenum">
              <a:rPr lang="en-US" smtClean="0"/>
              <a:pPr>
                <a:defRPr/>
              </a:pPr>
              <a:t>59</a:t>
            </a:fld>
            <a:endParaRPr lang="en-US" dirty="0"/>
          </a:p>
        </p:txBody>
      </p:sp>
      <p:sp>
        <p:nvSpPr>
          <p:cNvPr id="36"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pPr>
                <a:defRPr/>
              </a:pPr>
              <a:t>6</a:t>
            </a:fld>
            <a:endParaRPr lang="en-US" dirty="0"/>
          </a:p>
        </p:txBody>
      </p:sp>
      <p:sp>
        <p:nvSpPr>
          <p:cNvPr id="6" name="Rectangle 5"/>
          <p:cNvSpPr/>
          <p:nvPr/>
        </p:nvSpPr>
        <p:spPr>
          <a:xfrm>
            <a:off x="457200" y="1600200"/>
            <a:ext cx="822960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semiconductors &amp; semiconductor equipment industry value forecast: $ billion, 2011–16 </a:t>
            </a:r>
          </a:p>
        </p:txBody>
      </p:sp>
      <p:sp>
        <p:nvSpPr>
          <p:cNvPr id="14343" name="Title 1"/>
          <p:cNvSpPr>
            <a:spLocks noGrp="1"/>
          </p:cNvSpPr>
          <p:nvPr>
            <p:ph type="title"/>
          </p:nvPr>
        </p:nvSpPr>
        <p:spPr>
          <a:xfrm>
            <a:off x="1219200" y="0"/>
            <a:ext cx="7010400" cy="762000"/>
          </a:xfrm>
        </p:spPr>
        <p:txBody>
          <a:bodyPr/>
          <a:lstStyle/>
          <a:p>
            <a:r>
              <a:rPr sz="2000" b="1" smtClean="0">
                <a:latin typeface="Myriad Pro"/>
              </a:rPr>
              <a:t>Global Semiconductor MI: Market Scenario</a:t>
            </a:r>
            <a:br>
              <a:rPr sz="2000" b="1" smtClean="0">
                <a:latin typeface="Myriad Pro"/>
              </a:rPr>
            </a:br>
            <a:r>
              <a:rPr sz="1800" smtClean="0">
                <a:latin typeface="Myriad Pro"/>
              </a:rPr>
              <a:t>Global Semiconductors &amp; Semiconductor Equipment </a:t>
            </a:r>
          </a:p>
        </p:txBody>
      </p:sp>
      <p:sp>
        <p:nvSpPr>
          <p:cNvPr id="14"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Forecast</a:t>
            </a:r>
          </a:p>
        </p:txBody>
      </p:sp>
      <p:sp>
        <p:nvSpPr>
          <p:cNvPr id="15" name="AutoShape 7"/>
          <p:cNvSpPr>
            <a:spLocks noChangeArrowheads="1"/>
          </p:cNvSpPr>
          <p:nvPr/>
        </p:nvSpPr>
        <p:spPr bwMode="auto">
          <a:xfrm>
            <a:off x="228600" y="5029200"/>
            <a:ext cx="8686800" cy="9144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71450" indent="-171450" algn="just">
              <a:lnSpc>
                <a:spcPct val="120000"/>
              </a:lnSpc>
              <a:buFont typeface="Arial" pitchFamily="34" charset="0"/>
              <a:buChar char="•"/>
            </a:pPr>
            <a:r>
              <a:rPr lang="en-US" sz="1200" dirty="0" smtClean="0">
                <a:latin typeface="+mj-lt"/>
              </a:rPr>
              <a:t>In </a:t>
            </a:r>
            <a:r>
              <a:rPr lang="en-US" sz="1200" b="1" dirty="0" smtClean="0">
                <a:latin typeface="+mj-lt"/>
              </a:rPr>
              <a:t>2016</a:t>
            </a:r>
            <a:r>
              <a:rPr lang="en-US" sz="1200" dirty="0" smtClean="0">
                <a:latin typeface="+mj-lt"/>
              </a:rPr>
              <a:t>, the global semiconductors &amp; semiconductor equipment industry is forecast to have a value of </a:t>
            </a:r>
            <a:r>
              <a:rPr lang="en-US" sz="1200" b="1" dirty="0" smtClean="0">
                <a:latin typeface="+mj-lt"/>
              </a:rPr>
              <a:t>$549.9 billion, </a:t>
            </a:r>
            <a:r>
              <a:rPr lang="en-US" sz="1200" dirty="0" smtClean="0">
                <a:latin typeface="+mj-lt"/>
              </a:rPr>
              <a:t>an increase of </a:t>
            </a:r>
            <a:r>
              <a:rPr lang="en-US" sz="1200" b="1" dirty="0" smtClean="0">
                <a:latin typeface="+mj-lt"/>
              </a:rPr>
              <a:t>30.2% </a:t>
            </a:r>
            <a:r>
              <a:rPr lang="en-US" sz="1200" dirty="0" smtClean="0">
                <a:latin typeface="+mj-lt"/>
              </a:rPr>
              <a:t>since 2011. </a:t>
            </a:r>
          </a:p>
          <a:p>
            <a:pPr marL="171450" indent="-171450" algn="just">
              <a:lnSpc>
                <a:spcPct val="120000"/>
              </a:lnSpc>
              <a:buFont typeface="Arial" pitchFamily="34" charset="0"/>
              <a:buChar char="•"/>
            </a:pPr>
            <a:r>
              <a:rPr lang="en-US" sz="1200" dirty="0" smtClean="0">
                <a:latin typeface="+mj-lt"/>
              </a:rPr>
              <a:t>The industry is expected to see </a:t>
            </a:r>
            <a:r>
              <a:rPr lang="en-US" sz="1200" b="1" dirty="0" smtClean="0">
                <a:latin typeface="+mj-lt"/>
              </a:rPr>
              <a:t>highest growth </a:t>
            </a:r>
            <a:r>
              <a:rPr lang="en-US" sz="1200" dirty="0" smtClean="0">
                <a:latin typeface="+mj-lt"/>
              </a:rPr>
              <a:t>in the year of </a:t>
            </a:r>
            <a:r>
              <a:rPr lang="en-US" sz="1200" b="1" dirty="0" smtClean="0">
                <a:latin typeface="+mj-lt"/>
              </a:rPr>
              <a:t>2015</a:t>
            </a:r>
          </a:p>
        </p:txBody>
      </p:sp>
      <p:graphicFrame>
        <p:nvGraphicFramePr>
          <p:cNvPr id="12" name="Table 11"/>
          <p:cNvGraphicFramePr>
            <a:graphicFrameLocks noGrp="1"/>
          </p:cNvGraphicFramePr>
          <p:nvPr/>
        </p:nvGraphicFramePr>
        <p:xfrm>
          <a:off x="5105400" y="2057400"/>
          <a:ext cx="3810000" cy="2590800"/>
        </p:xfrm>
        <a:graphic>
          <a:graphicData uri="http://schemas.openxmlformats.org/drawingml/2006/table">
            <a:tbl>
              <a:tblPr firstRow="1" bandRow="1">
                <a:tableStyleId>{7DF18680-E054-41AD-8BC1-D1AEF772440D}</a:tableStyleId>
              </a:tblPr>
              <a:tblGrid>
                <a:gridCol w="1270000"/>
                <a:gridCol w="1270000"/>
                <a:gridCol w="1270000"/>
              </a:tblGrid>
              <a:tr h="323850">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23850">
                <a:tc>
                  <a:txBody>
                    <a:bodyPr/>
                    <a:lstStyle/>
                    <a:p>
                      <a:pPr algn="ctr"/>
                      <a:r>
                        <a:rPr lang="en-US" sz="1200" b="1" dirty="0" smtClean="0"/>
                        <a:t>2011</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422.2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4.4%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2012</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434.7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3.0%</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2013</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455.4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4.8%</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484.2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6.3%</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2015</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518.9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7.2%</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2016</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549.9</a:t>
                      </a:r>
                      <a:r>
                        <a:rPr lang="en-US" sz="1200" baseline="0" dirty="0" smtClean="0"/>
                        <a:t> </a:t>
                      </a:r>
                      <a:endParaRPr lang="en-US" sz="1200" dirty="0" smtClean="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6.0%</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gridSpan="2">
                  <a:txBody>
                    <a:bodyPr/>
                    <a:lstStyle/>
                    <a:p>
                      <a:pPr algn="ctr"/>
                      <a:r>
                        <a:rPr lang="en-US" sz="1200" b="1" dirty="0" smtClean="0"/>
                        <a:t>CAGR: 2011–16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5.4%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9"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graphicFrame>
        <p:nvGraphicFramePr>
          <p:cNvPr id="10" name="Chart 9"/>
          <p:cNvGraphicFramePr/>
          <p:nvPr/>
        </p:nvGraphicFramePr>
        <p:xfrm>
          <a:off x="337811" y="1905001"/>
          <a:ext cx="4343400" cy="312420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rot="16200000">
            <a:off x="-182247" y="2849247"/>
            <a:ext cx="930905" cy="261610"/>
          </a:xfrm>
          <a:prstGeom prst="rect">
            <a:avLst/>
          </a:prstGeom>
          <a:noFill/>
        </p:spPr>
        <p:txBody>
          <a:bodyPr wrap="square" rtlCol="0">
            <a:spAutoFit/>
          </a:bodyPr>
          <a:lstStyle/>
          <a:p>
            <a:r>
              <a:rPr lang="en-US" sz="1100" b="1" dirty="0" smtClean="0">
                <a:latin typeface="+mj-lt"/>
              </a:rPr>
              <a:t>$ billion (e)</a:t>
            </a:r>
            <a:endParaRPr lang="en-US" sz="1100" b="1" dirty="0">
              <a:latin typeface="+mj-lt"/>
            </a:endParaRPr>
          </a:p>
        </p:txBody>
      </p:sp>
      <p:sp>
        <p:nvSpPr>
          <p:cNvPr id="13" name="TextBox 12"/>
          <p:cNvSpPr txBox="1"/>
          <p:nvPr/>
        </p:nvSpPr>
        <p:spPr>
          <a:xfrm rot="16200000">
            <a:off x="4380001" y="2879094"/>
            <a:ext cx="838200"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16" name="TextBox 15"/>
          <p:cNvSpPr txBox="1"/>
          <p:nvPr/>
        </p:nvSpPr>
        <p:spPr>
          <a:xfrm>
            <a:off x="2209800" y="446279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5720" y="1391478"/>
            <a:ext cx="5029200" cy="1524000"/>
          </a:xfrm>
          <a:prstGeom prst="round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0" tIns="0" rIns="0" bIns="0" numCol="1" anchor="ctr" anchorCtr="0" compatLnSpc="1">
            <a:prstTxWarp prst="textNoShape">
              <a:avLst/>
            </a:prstTxWarp>
          </a:bodyPr>
          <a:lstStyle/>
          <a:p>
            <a:pPr marL="57150" algn="just" eaLnBrk="0" hangingPunct="0">
              <a:defRPr/>
            </a:pPr>
            <a:r>
              <a:rPr lang="en-US" sz="1100" dirty="0">
                <a:solidFill>
                  <a:schemeClr val="tx1"/>
                </a:solidFill>
                <a:latin typeface="+mj-lt"/>
              </a:rPr>
              <a:t>Renesas has established a dedicated ODC at KPIT Cummins to strengthen its development and design capabilities. Mainly to outsource design work for developing sophisticated multi-function System-on-Chips (SoCs) with a high level of design capability. In November 2004, Renesas started  outsourcing semiconductor software and hardware design to KPIT Cummins. Since then, KPIT Cummins has executed design work for Renesas in a number of areas, including SoC products for use in digital consumer electronics, analog circuit designs employing high- level technology, and embedded software.  </a:t>
            </a:r>
          </a:p>
        </p:txBody>
      </p:sp>
      <p:sp>
        <p:nvSpPr>
          <p:cNvPr id="44036"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Semiconductor MI: Market Drivers </a:t>
            </a:r>
            <a:br>
              <a:rPr sz="2000" b="1" smtClean="0">
                <a:solidFill>
                  <a:srgbClr val="FFFFFF"/>
                </a:solidFill>
                <a:latin typeface="Myriad Pro"/>
              </a:rPr>
            </a:br>
            <a:r>
              <a:rPr sz="1800" smtClean="0">
                <a:solidFill>
                  <a:srgbClr val="FFFFFF"/>
                </a:solidFill>
                <a:latin typeface="Myriad Pro"/>
              </a:rPr>
              <a:t>Few IT Implementation Examples in the Semiconductor Industry</a:t>
            </a:r>
            <a:endParaRPr sz="1800" smtClean="0">
              <a:latin typeface="Myriad Pro"/>
            </a:endParaRPr>
          </a:p>
        </p:txBody>
      </p:sp>
      <p:sp>
        <p:nvSpPr>
          <p:cNvPr id="9" name="Rectangle 8"/>
          <p:cNvSpPr/>
          <p:nvPr/>
        </p:nvSpPr>
        <p:spPr>
          <a:xfrm>
            <a:off x="5356860" y="1600200"/>
            <a:ext cx="3474720" cy="914400"/>
          </a:xfrm>
          <a:prstGeom prst="rect">
            <a:avLst/>
          </a:prstGeom>
          <a:solidFill>
            <a:schemeClr val="accent3">
              <a:lumMod val="40000"/>
              <a:lumOff val="60000"/>
              <a:alpha val="30000"/>
            </a:schemeClr>
          </a:solidFill>
          <a:ln w="19050" cap="flat" cmpd="sng" algn="ctr">
            <a:noFill/>
            <a:prstDash val="solid"/>
            <a:headEnd type="none" w="med" len="med"/>
            <a:tailEnd type="none" w="med" len="med"/>
          </a:ln>
          <a:effectLst/>
        </p:spPr>
        <p:txBody>
          <a:bodyPr lIns="0" tIns="0" rIns="45720" bIns="0" anchor="ctr" anchorCtr="0"/>
          <a:lstStyle/>
          <a:p>
            <a:pPr marL="57150" lvl="0" algn="just" eaLnBrk="0" fontAlgn="auto" hangingPunct="0">
              <a:spcBef>
                <a:spcPts val="600"/>
              </a:spcBef>
              <a:spcAft>
                <a:spcPts val="0"/>
              </a:spcAft>
              <a:defRPr/>
            </a:pPr>
            <a:r>
              <a:rPr lang="en-US" sz="1100" kern="0" dirty="0" smtClean="0">
                <a:solidFill>
                  <a:sysClr val="windowText" lastClr="000000"/>
                </a:solidFill>
                <a:latin typeface="Calibri"/>
              </a:rPr>
              <a:t>With this ODC we will be securing the services of a team of excellent engineers and improving the design setting in which they work. In addition, we are making it possible for KPIT to perform strategic, high-quality hardware and software design work for Renesas in a secure environment</a:t>
            </a:r>
          </a:p>
        </p:txBody>
      </p:sp>
      <p:sp>
        <p:nvSpPr>
          <p:cNvPr id="12" name="Rounded Rectangle 11"/>
          <p:cNvSpPr/>
          <p:nvPr/>
        </p:nvSpPr>
        <p:spPr>
          <a:xfrm>
            <a:off x="45720" y="3810000"/>
            <a:ext cx="5029200" cy="1676400"/>
          </a:xfrm>
          <a:prstGeom prst="round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0" tIns="0" rIns="0" bIns="0" numCol="1" anchor="ctr" anchorCtr="0" compatLnSpc="1">
            <a:prstTxWarp prst="textNoShape">
              <a:avLst/>
            </a:prstTxWarp>
          </a:bodyPr>
          <a:lstStyle/>
          <a:p>
            <a:pPr marL="111125" indent="-111125" algn="just" eaLnBrk="0" hangingPunct="0">
              <a:buFont typeface="Wingdings" pitchFamily="2" charset="2"/>
              <a:buChar char="§"/>
              <a:defRPr/>
            </a:pPr>
            <a:r>
              <a:rPr lang="en-US" sz="1100" dirty="0">
                <a:solidFill>
                  <a:schemeClr val="tx1"/>
                </a:solidFill>
                <a:latin typeface="+mj-lt"/>
              </a:rPr>
              <a:t> Fairchild has worked with IBM and with i2, an IBM strategic alliance partner, to develop and deploy a comprehensive solution for supply chain management. Advanced Planning Solution (APS) initiative centralized Fairchild’s planning and forecasting organized as a cross functional enterprise wide effort.</a:t>
            </a:r>
          </a:p>
          <a:p>
            <a:pPr marL="111125" indent="-111125" algn="just" eaLnBrk="0" hangingPunct="0">
              <a:buFont typeface="Wingdings" pitchFamily="2" charset="2"/>
              <a:buChar char="§"/>
              <a:defRPr/>
            </a:pPr>
            <a:r>
              <a:rPr lang="en-US" sz="1100" dirty="0">
                <a:solidFill>
                  <a:schemeClr val="tx1"/>
                </a:solidFill>
                <a:latin typeface="+mj-lt"/>
              </a:rPr>
              <a:t> Fairchild implemented JDA® Order Promiser and JDA® Supply Chain Planner. The solutions help companies to respond to demand variability, to profitably manage their supply and to satisfy their customers better than the competition. Fairchild is using JDA solutions to normalize its business processes, to identify and satisfy customer demand, to reduce inventory and to improve its turn business.</a:t>
            </a:r>
          </a:p>
        </p:txBody>
      </p:sp>
      <p:sp>
        <p:nvSpPr>
          <p:cNvPr id="14" name="TextBox 13"/>
          <p:cNvSpPr txBox="1"/>
          <p:nvPr/>
        </p:nvSpPr>
        <p:spPr>
          <a:xfrm>
            <a:off x="152400" y="1066800"/>
            <a:ext cx="4876800" cy="274320"/>
          </a:xfrm>
          <a:prstGeom prst="rect">
            <a:avLst/>
          </a:prstGeom>
          <a:solidFill>
            <a:srgbClr val="00B0F0"/>
          </a:solidFill>
          <a:ln w="9525">
            <a:noFill/>
            <a:round/>
            <a:headEnd/>
            <a:tailEnd/>
          </a:ln>
        </p:spPr>
        <p:txBody>
          <a:bodyPr wrap="square" anchor="ctr"/>
          <a:lstStyle/>
          <a:p>
            <a:pPr algn="ctr">
              <a:defRPr/>
            </a:pPr>
            <a:r>
              <a:rPr lang="en-US" sz="1600" b="1" dirty="0">
                <a:solidFill>
                  <a:schemeClr val="bg1"/>
                </a:solidFill>
                <a:latin typeface="+mj-lt"/>
              </a:rPr>
              <a:t>Renesas Technology Corporation</a:t>
            </a:r>
          </a:p>
        </p:txBody>
      </p:sp>
      <p:sp>
        <p:nvSpPr>
          <p:cNvPr id="15" name="TextBox 14"/>
          <p:cNvSpPr txBox="1"/>
          <p:nvPr/>
        </p:nvSpPr>
        <p:spPr>
          <a:xfrm>
            <a:off x="76200" y="3459480"/>
            <a:ext cx="5029200" cy="274320"/>
          </a:xfrm>
          <a:prstGeom prst="rect">
            <a:avLst/>
          </a:prstGeom>
          <a:solidFill>
            <a:srgbClr val="00B0F0"/>
          </a:solidFill>
          <a:ln w="9525">
            <a:noFill/>
            <a:round/>
            <a:headEnd/>
            <a:tailEnd/>
          </a:ln>
        </p:spPr>
        <p:txBody>
          <a:bodyPr wrap="square" anchor="ctr"/>
          <a:lstStyle/>
          <a:p>
            <a:pPr algn="ctr">
              <a:defRPr/>
            </a:pPr>
            <a:r>
              <a:rPr lang="en-US" sz="1600" b="1" dirty="0">
                <a:solidFill>
                  <a:schemeClr val="bg1"/>
                </a:solidFill>
                <a:latin typeface="+mj-lt"/>
              </a:rPr>
              <a:t>Fairchild Semiconductor</a:t>
            </a:r>
          </a:p>
        </p:txBody>
      </p:sp>
      <p:sp>
        <p:nvSpPr>
          <p:cNvPr id="19" name="Isosceles Triangle 18"/>
          <p:cNvSpPr/>
          <p:nvPr/>
        </p:nvSpPr>
        <p:spPr>
          <a:xfrm rot="5400000" flipH="1">
            <a:off x="5105400" y="2057400"/>
            <a:ext cx="228600" cy="22860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5400000" flipH="1">
            <a:off x="5105400" y="4495800"/>
            <a:ext cx="228600" cy="22860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105400" y="1286470"/>
            <a:ext cx="467139" cy="923330"/>
          </a:xfrm>
          <a:prstGeom prst="rect">
            <a:avLst/>
          </a:prstGeom>
          <a:noFill/>
        </p:spPr>
        <p:txBody>
          <a:bodyPr wrap="square" lIns="0" tIns="0" rIns="0" bIns="0" rtlCol="0">
            <a:spAutoFit/>
          </a:bodyPr>
          <a:lstStyle/>
          <a:p>
            <a:r>
              <a:rPr lang="en-US" sz="6000" dirty="0" smtClean="0">
                <a:solidFill>
                  <a:srgbClr val="55A51C"/>
                </a:solidFill>
              </a:rPr>
              <a:t>“</a:t>
            </a:r>
            <a:endParaRPr lang="en-US" sz="6000" dirty="0">
              <a:solidFill>
                <a:srgbClr val="55A51C"/>
              </a:solidFill>
            </a:endParaRPr>
          </a:p>
        </p:txBody>
      </p:sp>
      <p:sp>
        <p:nvSpPr>
          <p:cNvPr id="18" name="Rectangle 17"/>
          <p:cNvSpPr/>
          <p:nvPr/>
        </p:nvSpPr>
        <p:spPr>
          <a:xfrm>
            <a:off x="8715375" y="2184737"/>
            <a:ext cx="441146" cy="1015663"/>
          </a:xfrm>
          <a:prstGeom prst="rect">
            <a:avLst/>
          </a:prstGeom>
        </p:spPr>
        <p:txBody>
          <a:bodyPr wrap="none">
            <a:spAutoFit/>
          </a:bodyPr>
          <a:lstStyle/>
          <a:p>
            <a:r>
              <a:rPr lang="en-US" sz="6000" dirty="0" smtClean="0">
                <a:solidFill>
                  <a:srgbClr val="55A51C"/>
                </a:solidFill>
              </a:rPr>
              <a:t>”</a:t>
            </a:r>
            <a:endParaRPr lang="en-US" sz="6000" dirty="0">
              <a:solidFill>
                <a:srgbClr val="55A51C"/>
              </a:solidFill>
            </a:endParaRPr>
          </a:p>
        </p:txBody>
      </p:sp>
      <p:sp>
        <p:nvSpPr>
          <p:cNvPr id="22" name="Rectangle 21"/>
          <p:cNvSpPr/>
          <p:nvPr/>
        </p:nvSpPr>
        <p:spPr bwMode="auto">
          <a:xfrm>
            <a:off x="5715000" y="2530036"/>
            <a:ext cx="3124200" cy="365564"/>
          </a:xfrm>
          <a:prstGeom prst="rect">
            <a:avLst/>
          </a:prstGeom>
          <a:solidFill>
            <a:srgbClr val="55A51C">
              <a:alpha val="20000"/>
            </a:srgbClr>
          </a:solidFill>
          <a:ln w="19050" cap="flat" cmpd="sng" algn="ctr">
            <a:noFill/>
            <a:prstDash val="solid"/>
            <a:headEnd type="none" w="med" len="med"/>
            <a:tailEnd type="none" w="med" len="med"/>
          </a:ln>
          <a:effectLst/>
        </p:spPr>
        <p:txBody>
          <a:bodyPr lIns="0" tIns="0" rIns="45720" bIns="0" anchor="ctr" anchorCtr="0"/>
          <a:lstStyle/>
          <a:p>
            <a:pPr marL="119063" algn="r" fontAlgn="auto">
              <a:spcBef>
                <a:spcPts val="600"/>
              </a:spcBef>
              <a:spcAft>
                <a:spcPts val="0"/>
              </a:spcAft>
              <a:defRPr/>
            </a:pPr>
            <a:r>
              <a:rPr lang="en-US" sz="1050" b="1" i="1" kern="0" dirty="0" smtClean="0">
                <a:solidFill>
                  <a:sysClr val="windowText" lastClr="000000"/>
                </a:solidFill>
                <a:latin typeface="Calibri"/>
              </a:rPr>
              <a:t>Atsushi Asari</a:t>
            </a:r>
          </a:p>
          <a:p>
            <a:pPr marL="119063" algn="r" fontAlgn="auto">
              <a:spcBef>
                <a:spcPts val="600"/>
              </a:spcBef>
              <a:spcAft>
                <a:spcPts val="0"/>
              </a:spcAft>
              <a:defRPr/>
            </a:pPr>
            <a:r>
              <a:rPr lang="en-US" sz="1050" b="1" i="1" kern="0" dirty="0" smtClean="0">
                <a:solidFill>
                  <a:sysClr val="windowText" lastClr="000000"/>
                </a:solidFill>
                <a:latin typeface="Calibri"/>
              </a:rPr>
              <a:t>Board Director, Renesas Technology</a:t>
            </a:r>
          </a:p>
        </p:txBody>
      </p:sp>
      <p:sp>
        <p:nvSpPr>
          <p:cNvPr id="23" name="Rectangle 22"/>
          <p:cNvSpPr/>
          <p:nvPr/>
        </p:nvSpPr>
        <p:spPr>
          <a:xfrm>
            <a:off x="5356860" y="4089736"/>
            <a:ext cx="3474720" cy="1015663"/>
          </a:xfrm>
          <a:prstGeom prst="rect">
            <a:avLst/>
          </a:prstGeom>
          <a:solidFill>
            <a:schemeClr val="accent3">
              <a:lumMod val="40000"/>
              <a:lumOff val="60000"/>
              <a:alpha val="30000"/>
            </a:schemeClr>
          </a:solidFill>
          <a:ln w="19050" cap="flat" cmpd="sng" algn="ctr">
            <a:noFill/>
            <a:prstDash val="solid"/>
            <a:headEnd type="none" w="med" len="med"/>
            <a:tailEnd type="none" w="med" len="med"/>
          </a:ln>
          <a:effectLst/>
        </p:spPr>
        <p:txBody>
          <a:bodyPr lIns="0" tIns="0" rIns="45720" bIns="0" anchor="ctr" anchorCtr="0"/>
          <a:lstStyle/>
          <a:p>
            <a:pPr marL="57150" lvl="0" algn="just" eaLnBrk="0" fontAlgn="auto" hangingPunct="0">
              <a:spcBef>
                <a:spcPts val="600"/>
              </a:spcBef>
              <a:spcAft>
                <a:spcPts val="0"/>
              </a:spcAft>
              <a:defRPr/>
            </a:pPr>
            <a:r>
              <a:rPr lang="en-US" sz="1100" kern="0" dirty="0" smtClean="0">
                <a:solidFill>
                  <a:sysClr val="windowText" lastClr="000000"/>
                </a:solidFill>
                <a:latin typeface="Calibri"/>
              </a:rPr>
              <a:t>There is absolute alignment between S&amp;OP forecasts and other high level plans and what happens in downstream </a:t>
            </a:r>
            <a:r>
              <a:rPr lang="en-US" sz="1100" kern="0" dirty="0" err="1" smtClean="0">
                <a:solidFill>
                  <a:sysClr val="windowText" lastClr="000000"/>
                </a:solidFill>
                <a:latin typeface="Calibri"/>
              </a:rPr>
              <a:t>fabs</a:t>
            </a:r>
            <a:r>
              <a:rPr lang="en-US" sz="1100" kern="0" dirty="0" smtClean="0">
                <a:solidFill>
                  <a:sysClr val="windowText" lastClr="000000"/>
                </a:solidFill>
                <a:latin typeface="Calibri"/>
              </a:rPr>
              <a:t> and assembly operations, to the point where customer priorities and service policy segmentations at higher levels of the company's planning are exactly reflected in Fairchild's detailed manufacturing plan</a:t>
            </a:r>
          </a:p>
        </p:txBody>
      </p:sp>
      <p:sp>
        <p:nvSpPr>
          <p:cNvPr id="24" name="TextBox 23"/>
          <p:cNvSpPr txBox="1"/>
          <p:nvPr/>
        </p:nvSpPr>
        <p:spPr>
          <a:xfrm>
            <a:off x="5105400" y="3801070"/>
            <a:ext cx="467139" cy="923330"/>
          </a:xfrm>
          <a:prstGeom prst="rect">
            <a:avLst/>
          </a:prstGeom>
          <a:noFill/>
        </p:spPr>
        <p:txBody>
          <a:bodyPr wrap="square" lIns="0" tIns="0" rIns="0" bIns="0" rtlCol="0">
            <a:spAutoFit/>
          </a:bodyPr>
          <a:lstStyle/>
          <a:p>
            <a:r>
              <a:rPr lang="en-US" sz="6000" dirty="0" smtClean="0">
                <a:solidFill>
                  <a:srgbClr val="55A51C"/>
                </a:solidFill>
              </a:rPr>
              <a:t>“</a:t>
            </a:r>
            <a:endParaRPr lang="en-US" sz="6000" dirty="0">
              <a:solidFill>
                <a:srgbClr val="55A51C"/>
              </a:solidFill>
            </a:endParaRPr>
          </a:p>
        </p:txBody>
      </p:sp>
      <p:sp>
        <p:nvSpPr>
          <p:cNvPr id="25" name="Rectangle 24"/>
          <p:cNvSpPr/>
          <p:nvPr/>
        </p:nvSpPr>
        <p:spPr>
          <a:xfrm>
            <a:off x="8715375" y="4775537"/>
            <a:ext cx="441146" cy="1015663"/>
          </a:xfrm>
          <a:prstGeom prst="rect">
            <a:avLst/>
          </a:prstGeom>
        </p:spPr>
        <p:txBody>
          <a:bodyPr wrap="none">
            <a:spAutoFit/>
          </a:bodyPr>
          <a:lstStyle/>
          <a:p>
            <a:r>
              <a:rPr lang="en-US" sz="6000" dirty="0" smtClean="0">
                <a:solidFill>
                  <a:srgbClr val="55A51C"/>
                </a:solidFill>
              </a:rPr>
              <a:t>”</a:t>
            </a:r>
            <a:endParaRPr lang="en-US" sz="6000" dirty="0">
              <a:solidFill>
                <a:srgbClr val="55A51C"/>
              </a:solidFill>
            </a:endParaRPr>
          </a:p>
        </p:txBody>
      </p:sp>
      <p:sp>
        <p:nvSpPr>
          <p:cNvPr id="26" name="Rectangle 25"/>
          <p:cNvSpPr/>
          <p:nvPr/>
        </p:nvSpPr>
        <p:spPr bwMode="auto">
          <a:xfrm>
            <a:off x="5715000" y="5120836"/>
            <a:ext cx="3124200" cy="365564"/>
          </a:xfrm>
          <a:prstGeom prst="rect">
            <a:avLst/>
          </a:prstGeom>
          <a:solidFill>
            <a:srgbClr val="55A51C">
              <a:alpha val="20000"/>
            </a:srgbClr>
          </a:solidFill>
          <a:ln w="19050" cap="flat" cmpd="sng" algn="ctr">
            <a:noFill/>
            <a:prstDash val="solid"/>
            <a:headEnd type="none" w="med" len="med"/>
            <a:tailEnd type="none" w="med" len="med"/>
          </a:ln>
          <a:effectLst/>
        </p:spPr>
        <p:txBody>
          <a:bodyPr lIns="0" tIns="0" rIns="45720" bIns="0" anchor="ctr" anchorCtr="0"/>
          <a:lstStyle/>
          <a:p>
            <a:pPr marL="119063" algn="r" fontAlgn="auto">
              <a:spcBef>
                <a:spcPts val="600"/>
              </a:spcBef>
              <a:spcAft>
                <a:spcPts val="0"/>
              </a:spcAft>
              <a:defRPr/>
            </a:pPr>
            <a:r>
              <a:rPr lang="en-US" sz="1050" b="1" i="1" kern="0" dirty="0" smtClean="0">
                <a:solidFill>
                  <a:sysClr val="windowText" lastClr="000000"/>
                </a:solidFill>
                <a:latin typeface="Calibri"/>
              </a:rPr>
              <a:t>Kevin Chynoweth </a:t>
            </a:r>
          </a:p>
          <a:p>
            <a:pPr marL="119063" algn="r" fontAlgn="auto">
              <a:spcBef>
                <a:spcPts val="600"/>
              </a:spcBef>
              <a:spcAft>
                <a:spcPts val="0"/>
              </a:spcAft>
              <a:defRPr/>
            </a:pPr>
            <a:r>
              <a:rPr lang="en-US" sz="1050" b="1" i="1" kern="0" dirty="0" smtClean="0">
                <a:solidFill>
                  <a:sysClr val="windowText" lastClr="000000"/>
                </a:solidFill>
                <a:latin typeface="Calibri"/>
              </a:rPr>
              <a:t>Supply Chain Head, Fairchild Semiconductor</a:t>
            </a:r>
          </a:p>
        </p:txBody>
      </p:sp>
      <p:sp>
        <p:nvSpPr>
          <p:cNvPr id="27" name="Slide Number Placeholder 3"/>
          <p:cNvSpPr>
            <a:spLocks noGrp="1"/>
          </p:cNvSpPr>
          <p:nvPr>
            <p:ph type="sldNum" sz="quarter" idx="11"/>
          </p:nvPr>
        </p:nvSpPr>
        <p:spPr>
          <a:xfrm>
            <a:off x="4572000" y="6356350"/>
            <a:ext cx="365760" cy="365125"/>
          </a:xfrm>
        </p:spPr>
        <p:txBody>
          <a:bodyPr/>
          <a:lstStyle/>
          <a:p>
            <a:pPr>
              <a:defRPr/>
            </a:pPr>
            <a:fld id="{8D1E9401-7AC1-4196-A3DF-07ED4BB854DD}" type="slidenum">
              <a:rPr lang="en-US" smtClean="0"/>
              <a:pPr>
                <a:defRPr/>
              </a:pPr>
              <a:t>60</a:t>
            </a:fld>
            <a:endParaRPr lang="en-US" dirty="0"/>
          </a:p>
        </p:txBody>
      </p:sp>
      <p:sp>
        <p:nvSpPr>
          <p:cNvPr id="28"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61</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sz="2200" b="1" smtClean="0">
                <a:latin typeface="Myriad Pro"/>
              </a:rPr>
              <a:t>Global Semiconductor MI</a:t>
            </a:r>
          </a:p>
        </p:txBody>
      </p:sp>
      <p:sp>
        <p:nvSpPr>
          <p:cNvPr id="79" name="Rounded Rectangle 78"/>
          <p:cNvSpPr/>
          <p:nvPr/>
        </p:nvSpPr>
        <p:spPr>
          <a:xfrm>
            <a:off x="533400" y="5638800"/>
            <a:ext cx="8077200" cy="609600"/>
          </a:xfrm>
          <a:prstGeom prst="roundRect">
            <a:avLst/>
          </a:prstGeom>
          <a:solidFill>
            <a:srgbClr val="FDF7D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i="1" dirty="0" smtClean="0">
                <a:solidFill>
                  <a:srgbClr val="000000"/>
                </a:solidFill>
                <a:latin typeface="+mj-lt"/>
                <a:cs typeface="Times New Roman" pitchFamily="18" charset="0"/>
              </a:rPr>
              <a:t>Disclaimer: </a:t>
            </a:r>
          </a:p>
          <a:p>
            <a:pPr marL="117475" lvl="0" indent="-117475">
              <a:spcBef>
                <a:spcPts val="400"/>
              </a:spcBef>
              <a:defRPr/>
            </a:pPr>
            <a:r>
              <a:rPr lang="en-US" sz="1100" i="1" dirty="0" smtClean="0">
                <a:solidFill>
                  <a:srgbClr val="000000"/>
                </a:solidFill>
                <a:latin typeface="+mj-lt"/>
              </a:rPr>
              <a:t>The information presented in this report is based on data available in the public domain. If you find that it is incorrect, please let us know.</a:t>
            </a:r>
          </a:p>
        </p:txBody>
      </p:sp>
      <p:sp>
        <p:nvSpPr>
          <p:cNvPr id="19" name="Rectangle 18">
            <a:hlinkClick r:id="rId3" action="ppaction://hlinksldjump"/>
          </p:cNvPr>
          <p:cNvSpPr/>
          <p:nvPr/>
        </p:nvSpPr>
        <p:spPr>
          <a:xfrm>
            <a:off x="4495800" y="3733800"/>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Intel</a:t>
            </a:r>
          </a:p>
        </p:txBody>
      </p:sp>
      <p:sp>
        <p:nvSpPr>
          <p:cNvPr id="21" name="Rectangle 20">
            <a:hlinkClick r:id="rId3" action="ppaction://hlinksldjump"/>
          </p:cNvPr>
          <p:cNvSpPr/>
          <p:nvPr/>
        </p:nvSpPr>
        <p:spPr>
          <a:xfrm>
            <a:off x="4495800" y="4131366"/>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Texas Instruments</a:t>
            </a:r>
          </a:p>
        </p:txBody>
      </p:sp>
      <p:sp>
        <p:nvSpPr>
          <p:cNvPr id="22" name="Rectangle 21">
            <a:hlinkClick r:id="rId3" action="ppaction://hlinksldjump"/>
          </p:cNvPr>
          <p:cNvSpPr/>
          <p:nvPr/>
        </p:nvSpPr>
        <p:spPr>
          <a:xfrm>
            <a:off x="4495800" y="4532244"/>
            <a:ext cx="2834640" cy="365760"/>
          </a:xfrm>
          <a:prstGeom prst="rect">
            <a:avLst/>
          </a:prstGeom>
          <a:solidFill>
            <a:srgbClr val="CCE5BA">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rPr>
              <a:t>TSMC</a:t>
            </a:r>
          </a:p>
        </p:txBody>
      </p:sp>
      <p:sp>
        <p:nvSpPr>
          <p:cNvPr id="18"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23" name="Rectangle 16">
            <a:hlinkClick r:id="rId5" action="ppaction://hlinksldjump"/>
          </p:cNvPr>
          <p:cNvSpPr>
            <a:spLocks noChangeArrowheads="1"/>
          </p:cNvSpPr>
          <p:nvPr/>
        </p:nvSpPr>
        <p:spPr bwMode="auto">
          <a:xfrm>
            <a:off x="968375" y="1406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Overview </a:t>
            </a:r>
          </a:p>
        </p:txBody>
      </p:sp>
      <p:sp>
        <p:nvSpPr>
          <p:cNvPr id="24" name="Rectangle 20">
            <a:hlinkClick r:id="rId6" action="ppaction://hlinksldjump"/>
          </p:cNvPr>
          <p:cNvSpPr>
            <a:spLocks noChangeArrowheads="1"/>
          </p:cNvSpPr>
          <p:nvPr/>
        </p:nvSpPr>
        <p:spPr bwMode="auto">
          <a:xfrm>
            <a:off x="968375" y="1915557"/>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Competitive </a:t>
            </a:r>
            <a:r>
              <a:rPr lang="en-US" sz="1200" b="1" dirty="0" smtClean="0">
                <a:solidFill>
                  <a:schemeClr val="bg1">
                    <a:lumMod val="85000"/>
                  </a:schemeClr>
                </a:solidFill>
                <a:latin typeface="Calibri" pitchFamily="34" charset="0"/>
              </a:rPr>
              <a:t>Landscape</a:t>
            </a:r>
            <a:endParaRPr lang="en-US" sz="1200" b="1" dirty="0">
              <a:solidFill>
                <a:schemeClr val="bg1">
                  <a:lumMod val="85000"/>
                </a:schemeClr>
              </a:solidFill>
              <a:latin typeface="Calibri" pitchFamily="34" charset="0"/>
            </a:endParaRPr>
          </a:p>
        </p:txBody>
      </p:sp>
      <p:sp>
        <p:nvSpPr>
          <p:cNvPr id="25" name="Rectangle 21">
            <a:hlinkClick r:id="rId7" action="ppaction://hlinksldjump"/>
          </p:cNvPr>
          <p:cNvSpPr>
            <a:spLocks noChangeArrowheads="1"/>
          </p:cNvSpPr>
          <p:nvPr/>
        </p:nvSpPr>
        <p:spPr bwMode="auto">
          <a:xfrm>
            <a:off x="968375" y="2426489"/>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rPr>
              <a:t>Contract Analysis</a:t>
            </a:r>
            <a:endParaRPr lang="en-US" sz="1200" b="1" dirty="0">
              <a:solidFill>
                <a:schemeClr val="bg1">
                  <a:lumMod val="85000"/>
                </a:schemeClr>
              </a:solidFill>
              <a:latin typeface="Calibri" pitchFamily="34" charset="0"/>
            </a:endParaRPr>
          </a:p>
        </p:txBody>
      </p:sp>
      <p:sp>
        <p:nvSpPr>
          <p:cNvPr id="26" name="Rectangle 22">
            <a:hlinkClick r:id="rId8" action="ppaction://hlinksldjump"/>
          </p:cNvPr>
          <p:cNvSpPr>
            <a:spLocks noChangeArrowheads="1"/>
          </p:cNvSpPr>
          <p:nvPr/>
        </p:nvSpPr>
        <p:spPr bwMode="auto">
          <a:xfrm>
            <a:off x="968375" y="2930824"/>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Business Trends</a:t>
            </a:r>
            <a:endParaRPr lang="en-US" sz="1200" b="1" dirty="0">
              <a:solidFill>
                <a:schemeClr val="bg1">
                  <a:lumMod val="85000"/>
                </a:schemeClr>
              </a:solidFill>
              <a:latin typeface="Calibri" pitchFamily="34" charset="0"/>
            </a:endParaRPr>
          </a:p>
        </p:txBody>
      </p:sp>
      <p:sp>
        <p:nvSpPr>
          <p:cNvPr id="27" name="Rectangle 37">
            <a:hlinkClick r:id="rId9" action="ppaction://hlinksldjump"/>
          </p:cNvPr>
          <p:cNvSpPr>
            <a:spLocks noChangeArrowheads="1"/>
          </p:cNvSpPr>
          <p:nvPr/>
        </p:nvSpPr>
        <p:spPr bwMode="auto">
          <a:xfrm>
            <a:off x="968375" y="3435943"/>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rPr>
              <a:t>Technology Trends</a:t>
            </a:r>
            <a:endParaRPr lang="en-US" sz="1200" b="1" dirty="0">
              <a:solidFill>
                <a:schemeClr val="bg1">
                  <a:lumMod val="85000"/>
                </a:schemeClr>
              </a:solidFill>
              <a:latin typeface="Calibri" pitchFamily="34" charset="0"/>
            </a:endParaRPr>
          </a:p>
        </p:txBody>
      </p:sp>
      <p:sp>
        <p:nvSpPr>
          <p:cNvPr id="28" name="Rectangle 16">
            <a:hlinkClick r:id="rId10" action="ppaction://hlinksldjump"/>
          </p:cNvPr>
          <p:cNvSpPr>
            <a:spLocks noChangeArrowheads="1"/>
          </p:cNvSpPr>
          <p:nvPr/>
        </p:nvSpPr>
        <p:spPr bwMode="auto">
          <a:xfrm>
            <a:off x="968375" y="3933335"/>
            <a:ext cx="2765425"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a:solidFill>
                  <a:schemeClr val="bg1">
                    <a:lumMod val="85000"/>
                  </a:schemeClr>
                </a:solidFill>
                <a:latin typeface="Calibri" pitchFamily="34" charset="0"/>
              </a:rPr>
              <a:t>Market </a:t>
            </a:r>
            <a:r>
              <a:rPr lang="en-US" sz="1200" b="1" dirty="0" smtClean="0">
                <a:solidFill>
                  <a:schemeClr val="bg1">
                    <a:lumMod val="85000"/>
                  </a:schemeClr>
                </a:solidFill>
                <a:latin typeface="Calibri" pitchFamily="34" charset="0"/>
              </a:rPr>
              <a:t>Drivers</a:t>
            </a:r>
            <a:endParaRPr lang="en-US" sz="1200" b="1" dirty="0">
              <a:solidFill>
                <a:schemeClr val="bg1">
                  <a:lumMod val="85000"/>
                </a:schemeClr>
              </a:solidFill>
              <a:latin typeface="Calibri" pitchFamily="34" charset="0"/>
            </a:endParaRPr>
          </a:p>
        </p:txBody>
      </p:sp>
      <p:sp>
        <p:nvSpPr>
          <p:cNvPr id="30" name="Rectangle 21">
            <a:hlinkClick r:id="rId11" action="ppaction://hlinksldjump"/>
          </p:cNvPr>
          <p:cNvSpPr>
            <a:spLocks noChangeArrowheads="1"/>
          </p:cNvSpPr>
          <p:nvPr/>
        </p:nvSpPr>
        <p:spPr bwMode="auto">
          <a:xfrm>
            <a:off x="968375" y="4439478"/>
            <a:ext cx="2765425" cy="457200"/>
          </a:xfrm>
          <a:prstGeom prst="rect">
            <a:avLst/>
          </a:prstGeom>
          <a:solidFill>
            <a:srgbClr val="C4ECFB"/>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rgbClr val="111111"/>
                </a:solidFill>
                <a:latin typeface="+mj-lt"/>
              </a:rPr>
              <a:t>Top 3 Market Players</a:t>
            </a:r>
            <a:endParaRPr lang="en-US" sz="1600" b="1" kern="0" dirty="0">
              <a:solidFill>
                <a:srgbClr val="111111"/>
              </a:solidFill>
              <a:latin typeface="+mj-lt"/>
            </a:endParaRPr>
          </a:p>
        </p:txBody>
      </p:sp>
      <p:sp>
        <p:nvSpPr>
          <p:cNvPr id="31" name="Oval 30"/>
          <p:cNvSpPr/>
          <p:nvPr/>
        </p:nvSpPr>
        <p:spPr>
          <a:xfrm>
            <a:off x="892316" y="4587240"/>
            <a:ext cx="137160" cy="137160"/>
          </a:xfrm>
          <a:prstGeom prst="ellipse">
            <a:avLst/>
          </a:prstGeom>
          <a:solidFill>
            <a:srgbClr val="6DCFF6"/>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E9E0237B-F5CF-4F40-BCC8-EE34F4DAB19E}" type="slidenum">
              <a:rPr lang="en-US" smtClean="0"/>
              <a:pPr>
                <a:defRPr/>
              </a:pPr>
              <a:t>62</a:t>
            </a:fld>
            <a:endParaRPr lang="en-US" dirty="0"/>
          </a:p>
        </p:txBody>
      </p:sp>
      <p:sp>
        <p:nvSpPr>
          <p:cNvPr id="41989"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Semiconductor MI: Top 3 Market Players</a:t>
            </a:r>
            <a:br>
              <a:rPr sz="2000" b="1" smtClean="0">
                <a:solidFill>
                  <a:srgbClr val="FFFFFF"/>
                </a:solidFill>
                <a:latin typeface="Myriad Pro"/>
              </a:rPr>
            </a:br>
            <a:r>
              <a:rPr sz="2000" smtClean="0">
                <a:solidFill>
                  <a:srgbClr val="FFFFFF"/>
                </a:solidFill>
                <a:latin typeface="Myriad Pro"/>
              </a:rPr>
              <a:t>Intel</a:t>
            </a:r>
            <a:endParaRPr sz="1800" smtClean="0">
              <a:latin typeface="Myriad Pro"/>
            </a:endParaRPr>
          </a:p>
        </p:txBody>
      </p:sp>
      <p:sp>
        <p:nvSpPr>
          <p:cNvPr id="7" name="Text Placeholder 2"/>
          <p:cNvSpPr>
            <a:spLocks noGrp="1"/>
          </p:cNvSpPr>
          <p:nvPr>
            <p:ph type="body" sz="quarter" idx="10"/>
          </p:nvPr>
        </p:nvSpPr>
        <p:spPr>
          <a:xfrm>
            <a:off x="1828800" y="838200"/>
            <a:ext cx="7162800" cy="18288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a:lnSpc>
                <a:spcPct val="150000"/>
              </a:lnSpc>
              <a:spcBef>
                <a:spcPts val="600"/>
              </a:spcBef>
              <a:defRPr/>
            </a:pPr>
            <a:r>
              <a:rPr sz="1100">
                <a:solidFill>
                  <a:schemeClr val="tx1"/>
                </a:solidFill>
                <a:latin typeface="+mj-lt"/>
              </a:rPr>
              <a:t>Intel Corporation (Intel) is a </a:t>
            </a:r>
            <a:r>
              <a:rPr sz="1100" b="1">
                <a:solidFill>
                  <a:schemeClr val="tx1"/>
                </a:solidFill>
                <a:latin typeface="+mj-lt"/>
              </a:rPr>
              <a:t>US based semiconductor chip manufacturer</a:t>
            </a:r>
            <a:endParaRPr sz="1100" b="1" smtClean="0">
              <a:solidFill>
                <a:schemeClr val="tx1"/>
              </a:solidFill>
              <a:latin typeface="+mj-lt"/>
            </a:endParaRPr>
          </a:p>
          <a:p>
            <a:pPr marL="111125" indent="-111125" algn="just">
              <a:lnSpc>
                <a:spcPct val="150000"/>
              </a:lnSpc>
              <a:spcBef>
                <a:spcPts val="600"/>
              </a:spcBef>
              <a:defRPr/>
            </a:pPr>
            <a:r>
              <a:rPr sz="1100" b="1">
                <a:solidFill>
                  <a:schemeClr val="tx1"/>
                </a:solidFill>
                <a:latin typeface="+mj-lt"/>
              </a:rPr>
              <a:t> </a:t>
            </a:r>
            <a:r>
              <a:rPr sz="1100" b="1" smtClean="0">
                <a:solidFill>
                  <a:schemeClr val="tx1"/>
                </a:solidFill>
                <a:latin typeface="+mj-lt"/>
              </a:rPr>
              <a:t>Incorporated </a:t>
            </a:r>
            <a:r>
              <a:rPr sz="1100" b="1">
                <a:solidFill>
                  <a:schemeClr val="tx1"/>
                </a:solidFill>
                <a:latin typeface="+mj-lt"/>
              </a:rPr>
              <a:t>in 1968</a:t>
            </a:r>
            <a:r>
              <a:rPr sz="1100" smtClean="0">
                <a:solidFill>
                  <a:schemeClr val="tx1"/>
                </a:solidFill>
                <a:latin typeface="+mj-lt"/>
              </a:rPr>
              <a:t>, Intel </a:t>
            </a:r>
            <a:r>
              <a:rPr sz="1100">
                <a:solidFill>
                  <a:schemeClr val="tx1"/>
                </a:solidFill>
                <a:latin typeface="+mj-lt"/>
              </a:rPr>
              <a:t>designs and manufactures integrated digital technology </a:t>
            </a:r>
            <a:r>
              <a:rPr sz="1100" smtClean="0">
                <a:solidFill>
                  <a:schemeClr val="tx1"/>
                </a:solidFill>
                <a:latin typeface="+mj-lt"/>
              </a:rPr>
              <a:t>platforms</a:t>
            </a:r>
          </a:p>
          <a:p>
            <a:pPr marL="111125" indent="-111125" algn="just">
              <a:lnSpc>
                <a:spcPct val="150000"/>
              </a:lnSpc>
              <a:spcBef>
                <a:spcPts val="600"/>
              </a:spcBef>
              <a:defRPr/>
            </a:pPr>
            <a:r>
              <a:rPr sz="1100">
                <a:solidFill>
                  <a:schemeClr val="tx1"/>
                </a:solidFill>
                <a:latin typeface="+mj-lt"/>
              </a:rPr>
              <a:t>The Company sells these platforms primarily to </a:t>
            </a:r>
            <a:r>
              <a:rPr sz="1100" b="1">
                <a:solidFill>
                  <a:schemeClr val="tx1"/>
                </a:solidFill>
                <a:latin typeface="+mj-lt"/>
              </a:rPr>
              <a:t>original equipment manufacturers (OEMs), original design manufacturers (ODMs), and industrial and communications equipment manufacturers in the computing and communications </a:t>
            </a:r>
            <a:r>
              <a:rPr sz="1100" b="1" smtClean="0">
                <a:solidFill>
                  <a:schemeClr val="tx1"/>
                </a:solidFill>
                <a:latin typeface="+mj-lt"/>
              </a:rPr>
              <a:t>industries</a:t>
            </a:r>
          </a:p>
          <a:p>
            <a:pPr marL="111125" indent="-111125" algn="just">
              <a:lnSpc>
                <a:spcPct val="150000"/>
              </a:lnSpc>
              <a:spcBef>
                <a:spcPts val="600"/>
              </a:spcBef>
              <a:defRPr/>
            </a:pPr>
            <a:r>
              <a:rPr lang="en-US" sz="1100" dirty="0" smtClean="0">
                <a:solidFill>
                  <a:schemeClr val="tx1"/>
                </a:solidFill>
                <a:latin typeface="+mj-lt"/>
              </a:rPr>
              <a:t>I</a:t>
            </a:r>
            <a:r>
              <a:rPr sz="1100" smtClean="0">
                <a:solidFill>
                  <a:schemeClr val="tx1"/>
                </a:solidFill>
                <a:latin typeface="+mj-lt"/>
              </a:rPr>
              <a:t>t operates across </a:t>
            </a:r>
            <a:r>
              <a:rPr sz="1100" b="1">
                <a:solidFill>
                  <a:schemeClr val="tx1"/>
                </a:solidFill>
                <a:latin typeface="+mj-lt"/>
              </a:rPr>
              <a:t>North America, Latin America, Asia Pacific, Europe, Middle East and Africa.</a:t>
            </a:r>
            <a:endParaRPr sz="1100" b="1" smtClean="0">
              <a:solidFill>
                <a:schemeClr val="tx1"/>
              </a:solidFill>
              <a:latin typeface="+mj-lt"/>
            </a:endParaRPr>
          </a:p>
        </p:txBody>
      </p:sp>
      <p:sp>
        <p:nvSpPr>
          <p:cNvPr id="10" name="Rectangle 9"/>
          <p:cNvSpPr/>
          <p:nvPr/>
        </p:nvSpPr>
        <p:spPr>
          <a:xfrm>
            <a:off x="228600" y="1371600"/>
            <a:ext cx="1371600" cy="685800"/>
          </a:xfrm>
          <a:prstGeom prst="rect">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Company Profile</a:t>
            </a:r>
            <a:endParaRPr lang="en-US" sz="1600" b="1" dirty="0">
              <a:solidFill>
                <a:schemeClr val="bg1"/>
              </a:solidFill>
              <a:latin typeface="+mj-lt"/>
            </a:endParaRPr>
          </a:p>
        </p:txBody>
      </p:sp>
      <p:sp>
        <p:nvSpPr>
          <p:cNvPr id="11" name="Text Placeholder 2"/>
          <p:cNvSpPr txBox="1">
            <a:spLocks/>
          </p:cNvSpPr>
          <p:nvPr/>
        </p:nvSpPr>
        <p:spPr bwMode="auto">
          <a:xfrm>
            <a:off x="1828800" y="2895600"/>
            <a:ext cx="7162800" cy="3505200"/>
          </a:xfrm>
          <a:prstGeom prst="rect">
            <a:avLst/>
          </a:prstGeom>
          <a:solidFill>
            <a:schemeClr val="bg1"/>
          </a:solidFill>
          <a:ln w="38100" cmpd="dbl" algn="ctr">
            <a:solidFill>
              <a:srgbClr val="92D050"/>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noAutofit/>
          </a:bodyPr>
          <a:lstStyle/>
          <a:p>
            <a:pPr marL="111125" lvl="0" indent="-111125" algn="just" eaLnBrk="0" hangingPunct="0">
              <a:lnSpc>
                <a:spcPct val="150000"/>
              </a:lnSpc>
              <a:spcBef>
                <a:spcPts val="600"/>
              </a:spcBef>
              <a:buFont typeface="Wingdings" pitchFamily="2" charset="2"/>
              <a:buChar char="§"/>
              <a:defRPr/>
            </a:pPr>
            <a:r>
              <a:rPr lang="en-US" sz="1100" dirty="0" smtClean="0">
                <a:latin typeface="+mj-lt"/>
              </a:rPr>
              <a:t>Intel has </a:t>
            </a:r>
            <a:r>
              <a:rPr lang="en-US" sz="1100" b="1" dirty="0" smtClean="0">
                <a:latin typeface="+mj-lt"/>
              </a:rPr>
              <a:t>attained</a:t>
            </a:r>
            <a:r>
              <a:rPr lang="en-US" sz="1100" dirty="0" smtClean="0">
                <a:latin typeface="+mj-lt"/>
              </a:rPr>
              <a:t> </a:t>
            </a:r>
            <a:r>
              <a:rPr lang="en-US" sz="1100" b="1" dirty="0" smtClean="0">
                <a:latin typeface="+mj-lt"/>
              </a:rPr>
              <a:t>its highest annual market share in more than 10 years, </a:t>
            </a:r>
            <a:r>
              <a:rPr lang="en-US" sz="1100" dirty="0" smtClean="0">
                <a:latin typeface="+mj-lt"/>
              </a:rPr>
              <a:t>according to a report from information and analytics provider IHS </a:t>
            </a:r>
            <a:r>
              <a:rPr lang="en-US" sz="1100" dirty="0" err="1" smtClean="0">
                <a:latin typeface="+mj-lt"/>
              </a:rPr>
              <a:t>iSuppli</a:t>
            </a:r>
            <a:r>
              <a:rPr lang="en-US" sz="1100" dirty="0" smtClean="0">
                <a:latin typeface="+mj-lt"/>
              </a:rPr>
              <a:t>.</a:t>
            </a:r>
          </a:p>
          <a:p>
            <a:pPr marL="111125" indent="-111125" algn="just" eaLnBrk="0" hangingPunct="0">
              <a:lnSpc>
                <a:spcPct val="150000"/>
              </a:lnSpc>
              <a:spcBef>
                <a:spcPts val="600"/>
              </a:spcBef>
              <a:buFont typeface="Wingdings" pitchFamily="2" charset="2"/>
              <a:buChar char="§"/>
              <a:defRPr/>
            </a:pPr>
            <a:r>
              <a:rPr lang="en-US" sz="1100" dirty="0" smtClean="0">
                <a:latin typeface="+mj-lt"/>
              </a:rPr>
              <a:t>Intel increased its </a:t>
            </a:r>
            <a:r>
              <a:rPr lang="en-US" sz="1100" b="1" dirty="0" smtClean="0">
                <a:latin typeface="+mj-lt"/>
              </a:rPr>
              <a:t>overall semiconductor market share </a:t>
            </a:r>
            <a:r>
              <a:rPr lang="en-US" sz="1100" dirty="0" smtClean="0">
                <a:latin typeface="+mj-lt"/>
              </a:rPr>
              <a:t>to </a:t>
            </a:r>
            <a:r>
              <a:rPr lang="en-US" sz="1100" b="1" dirty="0" smtClean="0">
                <a:latin typeface="+mj-lt"/>
              </a:rPr>
              <a:t>15.6% in 2011 </a:t>
            </a:r>
            <a:r>
              <a:rPr lang="en-US" sz="1100" dirty="0" smtClean="0">
                <a:latin typeface="+mj-lt"/>
              </a:rPr>
              <a:t>– a year on year increase of </a:t>
            </a:r>
            <a:r>
              <a:rPr lang="en-US" sz="1100" b="1" dirty="0" smtClean="0">
                <a:latin typeface="+mj-lt"/>
              </a:rPr>
              <a:t>2.5%.</a:t>
            </a:r>
          </a:p>
          <a:p>
            <a:pPr marL="111125" indent="-111125" algn="just" eaLnBrk="0" hangingPunct="0">
              <a:lnSpc>
                <a:spcPct val="150000"/>
              </a:lnSpc>
              <a:spcBef>
                <a:spcPts val="600"/>
              </a:spcBef>
              <a:buFont typeface="Wingdings" pitchFamily="2" charset="2"/>
              <a:buChar char="§"/>
              <a:defRPr/>
            </a:pPr>
            <a:r>
              <a:rPr lang="en-US" sz="1100" dirty="0" smtClean="0">
                <a:latin typeface="+mj-lt"/>
              </a:rPr>
              <a:t>The company's rise was spurred by </a:t>
            </a:r>
            <a:r>
              <a:rPr lang="en-US" sz="1100" b="1" dirty="0" smtClean="0">
                <a:latin typeface="+mj-lt"/>
              </a:rPr>
              <a:t>soaring demand for its pc oriented microprocessors </a:t>
            </a:r>
            <a:r>
              <a:rPr lang="en-US" sz="1100" dirty="0" smtClean="0">
                <a:latin typeface="+mj-lt"/>
              </a:rPr>
              <a:t>and for its </a:t>
            </a:r>
            <a:r>
              <a:rPr lang="en-US" sz="1100" b="1" dirty="0" smtClean="0">
                <a:latin typeface="+mj-lt"/>
              </a:rPr>
              <a:t>NAND flash memory</a:t>
            </a:r>
            <a:r>
              <a:rPr lang="en-US" sz="1100" dirty="0" smtClean="0">
                <a:latin typeface="+mj-lt"/>
              </a:rPr>
              <a:t> used in consumer and wireless products</a:t>
            </a:r>
          </a:p>
          <a:p>
            <a:pPr marL="111125" indent="-111125" algn="just" eaLnBrk="0" hangingPunct="0">
              <a:lnSpc>
                <a:spcPct val="150000"/>
              </a:lnSpc>
              <a:spcBef>
                <a:spcPts val="600"/>
              </a:spcBef>
              <a:buFont typeface="Wingdings" pitchFamily="2" charset="2"/>
              <a:buChar char="§"/>
              <a:defRPr/>
            </a:pPr>
            <a:r>
              <a:rPr lang="en-US" sz="1100" dirty="0" smtClean="0">
                <a:latin typeface="+mj-lt"/>
              </a:rPr>
              <a:t>The company's strong rise helped it to stave off the rising challenge mounted by number two semiconductor supplier Samsung Electronics, which had been whittling away at Intel's lead in recent years</a:t>
            </a:r>
          </a:p>
          <a:p>
            <a:pPr marL="111125" indent="-111125" algn="just" eaLnBrk="0" hangingPunct="0">
              <a:lnSpc>
                <a:spcPct val="150000"/>
              </a:lnSpc>
              <a:spcBef>
                <a:spcPts val="600"/>
              </a:spcBef>
              <a:buFont typeface="Wingdings" pitchFamily="2" charset="2"/>
              <a:buChar char="§"/>
              <a:defRPr/>
            </a:pPr>
            <a:r>
              <a:rPr lang="en-US" sz="1100" b="1" dirty="0" smtClean="0">
                <a:latin typeface="+mj-lt"/>
              </a:rPr>
              <a:t>Recent </a:t>
            </a:r>
            <a:r>
              <a:rPr lang="en-US" sz="1100" b="1" dirty="0" err="1" smtClean="0">
                <a:latin typeface="+mj-lt"/>
              </a:rPr>
              <a:t>Acquistion</a:t>
            </a:r>
            <a:r>
              <a:rPr lang="en-US" sz="1100" b="1" dirty="0" smtClean="0">
                <a:latin typeface="+mj-lt"/>
              </a:rPr>
              <a:t>-  </a:t>
            </a:r>
            <a:r>
              <a:rPr lang="en-US" sz="1100" dirty="0" smtClean="0">
                <a:latin typeface="+mj-lt"/>
              </a:rPr>
              <a:t> In last two years Intel has gone through some strategic mergers and acquisition which have helped them to retain the top spot and get the highest market share in the industry in last 10 years- </a:t>
            </a:r>
            <a:r>
              <a:rPr lang="en-US" sz="1100" b="1" dirty="0" err="1" smtClean="0">
                <a:latin typeface="+mj-lt"/>
              </a:rPr>
              <a:t>Qlogic</a:t>
            </a:r>
            <a:r>
              <a:rPr lang="en-US" sz="1100" b="1" dirty="0" smtClean="0">
                <a:latin typeface="+mj-lt"/>
              </a:rPr>
              <a:t>, </a:t>
            </a:r>
            <a:r>
              <a:rPr lang="en-US" sz="1100" b="1" dirty="0" err="1" smtClean="0">
                <a:latin typeface="+mj-lt"/>
              </a:rPr>
              <a:t>RealNetworks</a:t>
            </a:r>
            <a:r>
              <a:rPr lang="en-US" sz="1100" b="1" dirty="0" smtClean="0">
                <a:latin typeface="+mj-lt"/>
              </a:rPr>
              <a:t>, </a:t>
            </a:r>
            <a:r>
              <a:rPr lang="en-US" sz="1100" b="1" dirty="0" err="1" smtClean="0">
                <a:latin typeface="+mj-lt"/>
              </a:rPr>
              <a:t>Olawork</a:t>
            </a:r>
            <a:r>
              <a:rPr lang="en-US" sz="1100" b="1" dirty="0" smtClean="0">
                <a:latin typeface="+mj-lt"/>
              </a:rPr>
              <a:t> Inc, </a:t>
            </a:r>
            <a:r>
              <a:rPr lang="en-US" sz="1100" b="1" dirty="0" err="1" smtClean="0">
                <a:latin typeface="+mj-lt"/>
              </a:rPr>
              <a:t>Telmap</a:t>
            </a:r>
            <a:r>
              <a:rPr lang="en-US" sz="1100" b="1" dirty="0" smtClean="0">
                <a:latin typeface="+mj-lt"/>
              </a:rPr>
              <a:t> Ltd, Nitro Security Inc, </a:t>
            </a:r>
            <a:r>
              <a:rPr lang="en-US" sz="1100" b="1" dirty="0" err="1" smtClean="0">
                <a:latin typeface="+mj-lt"/>
              </a:rPr>
              <a:t>Siport</a:t>
            </a:r>
            <a:r>
              <a:rPr lang="en-US" sz="1100" b="1" dirty="0" smtClean="0">
                <a:latin typeface="+mj-lt"/>
              </a:rPr>
              <a:t> Inc, </a:t>
            </a:r>
            <a:r>
              <a:rPr lang="en-US" sz="1100" b="1" dirty="0" err="1" smtClean="0">
                <a:latin typeface="+mj-lt"/>
              </a:rPr>
              <a:t>Sentrigo</a:t>
            </a:r>
            <a:r>
              <a:rPr lang="en-US" sz="1100" b="1" dirty="0" smtClean="0">
                <a:latin typeface="+mj-lt"/>
              </a:rPr>
              <a:t> Inc, McAfee Inc,  Infineon tech</a:t>
            </a:r>
          </a:p>
          <a:p>
            <a:pPr marL="111125" indent="-111125" algn="just" eaLnBrk="0" hangingPunct="0">
              <a:lnSpc>
                <a:spcPct val="150000"/>
              </a:lnSpc>
              <a:spcBef>
                <a:spcPts val="600"/>
              </a:spcBef>
              <a:buFont typeface="Wingdings" pitchFamily="2" charset="2"/>
              <a:buChar char="§"/>
              <a:defRPr/>
            </a:pPr>
            <a:r>
              <a:rPr lang="en-US" sz="1100" b="1" dirty="0" smtClean="0">
                <a:latin typeface="+mj-lt"/>
              </a:rPr>
              <a:t>Expansion-  </a:t>
            </a:r>
            <a:r>
              <a:rPr lang="en-US" sz="1100" dirty="0" smtClean="0">
                <a:latin typeface="+mj-lt"/>
              </a:rPr>
              <a:t>Intel will build a new microprocessor factory at </a:t>
            </a:r>
            <a:r>
              <a:rPr lang="en-US" sz="1100" b="1" dirty="0" smtClean="0">
                <a:latin typeface="+mj-lt"/>
              </a:rPr>
              <a:t>Chandler, Arizona</a:t>
            </a:r>
            <a:r>
              <a:rPr lang="en-US" sz="1100" dirty="0" smtClean="0">
                <a:latin typeface="+mj-lt"/>
              </a:rPr>
              <a:t>, which is expected to be completed in 2013, at a cost of </a:t>
            </a:r>
            <a:r>
              <a:rPr lang="en-US" sz="1100" b="1" dirty="0" smtClean="0">
                <a:latin typeface="+mj-lt"/>
              </a:rPr>
              <a:t>$5 billion</a:t>
            </a:r>
            <a:r>
              <a:rPr lang="en-US" sz="1100" dirty="0" smtClean="0">
                <a:latin typeface="+mj-lt"/>
              </a:rPr>
              <a:t>. It will accommodate 4,000 employees</a:t>
            </a:r>
          </a:p>
        </p:txBody>
      </p:sp>
      <p:sp>
        <p:nvSpPr>
          <p:cNvPr id="12" name="Rectangle 11"/>
          <p:cNvSpPr/>
          <p:nvPr/>
        </p:nvSpPr>
        <p:spPr>
          <a:xfrm>
            <a:off x="228600" y="4038600"/>
            <a:ext cx="1371600" cy="685800"/>
          </a:xfrm>
          <a:prstGeom prst="rect">
            <a:avLst/>
          </a:prstGeom>
          <a:solidFill>
            <a:srgbClr val="92D050"/>
          </a:solidFill>
          <a:ln w="9525">
            <a:noFill/>
            <a:round/>
            <a:headEnd/>
            <a:tailEnd/>
          </a:ln>
        </p:spPr>
        <p:txBody>
          <a:bodyPr wrap="square" anchor="ctr"/>
          <a:lstStyle/>
          <a:p>
            <a:pPr algn="ctr"/>
            <a:r>
              <a:rPr lang="en-US" sz="1600" b="1" dirty="0" smtClean="0">
                <a:solidFill>
                  <a:schemeClr val="bg1"/>
                </a:solidFill>
                <a:latin typeface="+mj-lt"/>
              </a:rPr>
              <a:t>Recent Development</a:t>
            </a:r>
            <a:endParaRPr lang="en-US" sz="1600" b="1" dirty="0">
              <a:solidFill>
                <a:schemeClr val="bg1"/>
              </a:solidFill>
              <a:latin typeface="+mj-lt"/>
            </a:endParaRPr>
          </a:p>
        </p:txBody>
      </p:sp>
      <p:sp>
        <p:nvSpPr>
          <p:cNvPr id="8"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E9E0237B-F5CF-4F40-BCC8-EE34F4DAB19E}" type="slidenum">
              <a:rPr lang="en-US" smtClean="0"/>
              <a:pPr>
                <a:defRPr/>
              </a:pPr>
              <a:t>63</a:t>
            </a:fld>
            <a:endParaRPr lang="en-US" dirty="0"/>
          </a:p>
        </p:txBody>
      </p:sp>
      <p:sp>
        <p:nvSpPr>
          <p:cNvPr id="41989"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Semiconductor MI: Top 3 Market Players</a:t>
            </a:r>
            <a:br>
              <a:rPr sz="2000" b="1" smtClean="0">
                <a:solidFill>
                  <a:srgbClr val="FFFFFF"/>
                </a:solidFill>
                <a:latin typeface="Myriad Pro"/>
              </a:rPr>
            </a:br>
            <a:r>
              <a:rPr sz="2000" smtClean="0">
                <a:solidFill>
                  <a:srgbClr val="FFFFFF"/>
                </a:solidFill>
                <a:latin typeface="Myriad Pro"/>
              </a:rPr>
              <a:t>Intel</a:t>
            </a:r>
            <a:endParaRPr sz="1800" smtClean="0">
              <a:latin typeface="Myriad Pro"/>
            </a:endParaRPr>
          </a:p>
        </p:txBody>
      </p:sp>
      <p:sp>
        <p:nvSpPr>
          <p:cNvPr id="7" name="Text Placeholder 2"/>
          <p:cNvSpPr>
            <a:spLocks noGrp="1"/>
          </p:cNvSpPr>
          <p:nvPr>
            <p:ph type="body" sz="quarter" idx="10"/>
          </p:nvPr>
        </p:nvSpPr>
        <p:spPr>
          <a:xfrm>
            <a:off x="304800" y="4800600"/>
            <a:ext cx="8458200" cy="16002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a:lnSpc>
                <a:spcPct val="120000"/>
              </a:lnSpc>
              <a:spcBef>
                <a:spcPts val="600"/>
              </a:spcBef>
              <a:defRPr/>
            </a:pPr>
            <a:r>
              <a:rPr sz="1100">
                <a:solidFill>
                  <a:schemeClr val="tx1"/>
                </a:solidFill>
                <a:latin typeface="+mj-lt"/>
              </a:rPr>
              <a:t>Intel in </a:t>
            </a:r>
            <a:r>
              <a:rPr sz="1100" b="1">
                <a:solidFill>
                  <a:schemeClr val="tx1"/>
                </a:solidFill>
                <a:latin typeface="+mj-lt"/>
              </a:rPr>
              <a:t>2011</a:t>
            </a:r>
            <a:r>
              <a:rPr sz="1100">
                <a:solidFill>
                  <a:schemeClr val="tx1"/>
                </a:solidFill>
                <a:latin typeface="+mj-lt"/>
              </a:rPr>
              <a:t> saw its revenue jump </a:t>
            </a:r>
            <a:r>
              <a:rPr sz="1100" b="1">
                <a:solidFill>
                  <a:schemeClr val="tx1"/>
                </a:solidFill>
                <a:latin typeface="+mj-lt"/>
              </a:rPr>
              <a:t>by </a:t>
            </a:r>
            <a:r>
              <a:rPr sz="1100" b="1" smtClean="0">
                <a:solidFill>
                  <a:schemeClr val="tx1"/>
                </a:solidFill>
                <a:latin typeface="+mj-lt"/>
              </a:rPr>
              <a:t>23.7%. </a:t>
            </a:r>
            <a:r>
              <a:rPr sz="1100">
                <a:solidFill>
                  <a:schemeClr val="tx1"/>
                </a:solidFill>
                <a:latin typeface="+mj-lt"/>
              </a:rPr>
              <a:t>This </a:t>
            </a:r>
            <a:r>
              <a:rPr sz="1100" b="1">
                <a:solidFill>
                  <a:schemeClr val="tx1"/>
                </a:solidFill>
                <a:latin typeface="+mj-lt"/>
              </a:rPr>
              <a:t>outpaced every other semiconductor supplier in the Top 20 </a:t>
            </a:r>
            <a:r>
              <a:rPr sz="1100">
                <a:solidFill>
                  <a:schemeClr val="tx1"/>
                </a:solidFill>
                <a:latin typeface="+mj-lt"/>
              </a:rPr>
              <a:t>with the </a:t>
            </a:r>
            <a:r>
              <a:rPr sz="1100" b="1">
                <a:solidFill>
                  <a:schemeClr val="tx1"/>
                </a:solidFill>
                <a:latin typeface="+mj-lt"/>
              </a:rPr>
              <a:t>exception of Qualcomm and ON Semiconductor</a:t>
            </a:r>
            <a:r>
              <a:rPr sz="1100">
                <a:solidFill>
                  <a:schemeClr val="tx1"/>
                </a:solidFill>
                <a:latin typeface="+mj-lt"/>
              </a:rPr>
              <a:t>, both of which also saw exceptionally high levels of growth based on a combination of organic expansion and key acquisitions.  </a:t>
            </a:r>
            <a:endParaRPr sz="1100" smtClean="0">
              <a:solidFill>
                <a:schemeClr val="tx1"/>
              </a:solidFill>
              <a:latin typeface="+mj-lt"/>
            </a:endParaRPr>
          </a:p>
          <a:p>
            <a:pPr marL="111125" indent="-111125" algn="just">
              <a:lnSpc>
                <a:spcPct val="120000"/>
              </a:lnSpc>
              <a:spcBef>
                <a:spcPts val="600"/>
              </a:spcBef>
              <a:defRPr/>
            </a:pPr>
            <a:r>
              <a:rPr sz="1100" b="1" smtClean="0">
                <a:solidFill>
                  <a:schemeClr val="tx1"/>
                </a:solidFill>
                <a:latin typeface="+mj-lt"/>
              </a:rPr>
              <a:t>Return on Sales </a:t>
            </a:r>
            <a:r>
              <a:rPr sz="1100" smtClean="0">
                <a:solidFill>
                  <a:schemeClr val="tx1"/>
                </a:solidFill>
                <a:latin typeface="+mj-lt"/>
              </a:rPr>
              <a:t>for the last two years (</a:t>
            </a:r>
            <a:r>
              <a:rPr sz="1100" b="1" smtClean="0">
                <a:solidFill>
                  <a:schemeClr val="tx1"/>
                </a:solidFill>
                <a:latin typeface="+mj-lt"/>
              </a:rPr>
              <a:t>2010 and 2011</a:t>
            </a:r>
            <a:r>
              <a:rPr sz="1100" smtClean="0">
                <a:solidFill>
                  <a:schemeClr val="tx1"/>
                </a:solidFill>
                <a:latin typeface="+mj-lt"/>
              </a:rPr>
              <a:t>) have been the </a:t>
            </a:r>
            <a:r>
              <a:rPr sz="1100" b="1" smtClean="0">
                <a:solidFill>
                  <a:schemeClr val="tx1"/>
                </a:solidFill>
                <a:latin typeface="+mj-lt"/>
              </a:rPr>
              <a:t>highest</a:t>
            </a:r>
            <a:r>
              <a:rPr sz="1100" smtClean="0">
                <a:solidFill>
                  <a:schemeClr val="tx1"/>
                </a:solidFill>
                <a:latin typeface="+mj-lt"/>
              </a:rPr>
              <a:t> in the </a:t>
            </a:r>
            <a:r>
              <a:rPr sz="1100" b="1" smtClean="0">
                <a:solidFill>
                  <a:schemeClr val="tx1"/>
                </a:solidFill>
                <a:latin typeface="+mj-lt"/>
              </a:rPr>
              <a:t>last decade</a:t>
            </a:r>
            <a:endParaRPr sz="1100" b="1">
              <a:solidFill>
                <a:schemeClr val="tx1"/>
              </a:solidFill>
              <a:latin typeface="+mj-lt"/>
            </a:endParaRPr>
          </a:p>
        </p:txBody>
      </p:sp>
      <p:graphicFrame>
        <p:nvGraphicFramePr>
          <p:cNvPr id="8" name="Chart 7"/>
          <p:cNvGraphicFramePr>
            <a:graphicFrameLocks/>
          </p:cNvGraphicFramePr>
          <p:nvPr/>
        </p:nvGraphicFramePr>
        <p:xfrm>
          <a:off x="1066800" y="990600"/>
          <a:ext cx="6600825" cy="3429000"/>
        </p:xfrm>
        <a:graphic>
          <a:graphicData uri="http://schemas.openxmlformats.org/drawingml/2006/chart">
            <c:chart xmlns:c="http://schemas.openxmlformats.org/drawingml/2006/chart" xmlns:r="http://schemas.openxmlformats.org/officeDocument/2006/relationships" r:id="rId3"/>
          </a:graphicData>
        </a:graphic>
      </p:graphicFrame>
      <p:sp>
        <p:nvSpPr>
          <p:cNvPr id="6"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E9E0237B-F5CF-4F40-BCC8-EE34F4DAB19E}" type="slidenum">
              <a:rPr lang="en-US" smtClean="0"/>
              <a:pPr>
                <a:defRPr/>
              </a:pPr>
              <a:t>64</a:t>
            </a:fld>
            <a:endParaRPr lang="en-US" dirty="0"/>
          </a:p>
        </p:txBody>
      </p:sp>
      <p:sp>
        <p:nvSpPr>
          <p:cNvPr id="41989"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Semiconductor MI: Top 3 Market Players</a:t>
            </a:r>
            <a:br>
              <a:rPr sz="2000" b="1" smtClean="0">
                <a:solidFill>
                  <a:srgbClr val="FFFFFF"/>
                </a:solidFill>
                <a:latin typeface="Myriad Pro"/>
              </a:rPr>
            </a:br>
            <a:r>
              <a:rPr sz="2000" smtClean="0">
                <a:solidFill>
                  <a:srgbClr val="FFFFFF"/>
                </a:solidFill>
                <a:latin typeface="Myriad Pro"/>
              </a:rPr>
              <a:t> Texas Instruments</a:t>
            </a:r>
            <a:endParaRPr sz="1800" smtClean="0">
              <a:latin typeface="Myriad Pro"/>
            </a:endParaRPr>
          </a:p>
        </p:txBody>
      </p:sp>
      <p:sp>
        <p:nvSpPr>
          <p:cNvPr id="7" name="Text Placeholder 2"/>
          <p:cNvSpPr>
            <a:spLocks noGrp="1"/>
          </p:cNvSpPr>
          <p:nvPr>
            <p:ph type="body" sz="quarter" idx="10"/>
          </p:nvPr>
        </p:nvSpPr>
        <p:spPr>
          <a:xfrm>
            <a:off x="1828800" y="838200"/>
            <a:ext cx="7162800" cy="17526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a:lnSpc>
                <a:spcPct val="120000"/>
              </a:lnSpc>
              <a:spcBef>
                <a:spcPts val="600"/>
              </a:spcBef>
              <a:defRPr/>
            </a:pPr>
            <a:r>
              <a:rPr sz="1100">
                <a:solidFill>
                  <a:schemeClr val="tx1"/>
                </a:solidFill>
                <a:latin typeface="+mj-lt"/>
              </a:rPr>
              <a:t>Texas Instruments Inc. (TI) </a:t>
            </a:r>
            <a:r>
              <a:rPr sz="1100" b="1">
                <a:solidFill>
                  <a:schemeClr val="tx1"/>
                </a:solidFill>
                <a:latin typeface="+mj-lt"/>
              </a:rPr>
              <a:t>designs and makes semiconductors</a:t>
            </a:r>
            <a:r>
              <a:rPr sz="1100">
                <a:solidFill>
                  <a:schemeClr val="tx1"/>
                </a:solidFill>
                <a:latin typeface="+mj-lt"/>
              </a:rPr>
              <a:t>, which it sells to electronics designers and manufacturers globally. </a:t>
            </a:r>
            <a:endParaRPr sz="1100" smtClean="0">
              <a:solidFill>
                <a:schemeClr val="tx1"/>
              </a:solidFill>
              <a:latin typeface="+mj-lt"/>
            </a:endParaRPr>
          </a:p>
          <a:p>
            <a:pPr marL="111125" indent="-111125" algn="just">
              <a:lnSpc>
                <a:spcPct val="120000"/>
              </a:lnSpc>
              <a:spcBef>
                <a:spcPts val="600"/>
              </a:spcBef>
              <a:defRPr/>
            </a:pPr>
            <a:r>
              <a:rPr sz="1100">
                <a:solidFill>
                  <a:schemeClr val="tx1"/>
                </a:solidFill>
                <a:latin typeface="+mj-lt"/>
              </a:rPr>
              <a:t>T</a:t>
            </a:r>
            <a:r>
              <a:rPr sz="1100" smtClean="0">
                <a:solidFill>
                  <a:schemeClr val="tx1"/>
                </a:solidFill>
                <a:latin typeface="+mj-lt"/>
              </a:rPr>
              <a:t>he </a:t>
            </a:r>
            <a:r>
              <a:rPr sz="1100">
                <a:solidFill>
                  <a:schemeClr val="tx1"/>
                </a:solidFill>
                <a:latin typeface="+mj-lt"/>
              </a:rPr>
              <a:t>Company </a:t>
            </a:r>
            <a:r>
              <a:rPr sz="1100" smtClean="0">
                <a:solidFill>
                  <a:schemeClr val="tx1"/>
                </a:solidFill>
                <a:latin typeface="+mj-lt"/>
              </a:rPr>
              <a:t>has </a:t>
            </a:r>
            <a:r>
              <a:rPr sz="1100">
                <a:solidFill>
                  <a:schemeClr val="tx1"/>
                </a:solidFill>
                <a:latin typeface="+mj-lt"/>
              </a:rPr>
              <a:t>design, manufacturing or sales operations in </a:t>
            </a:r>
            <a:r>
              <a:rPr sz="1100" b="1">
                <a:solidFill>
                  <a:schemeClr val="tx1"/>
                </a:solidFill>
                <a:latin typeface="+mj-lt"/>
              </a:rPr>
              <a:t>more</a:t>
            </a:r>
            <a:r>
              <a:rPr sz="1100">
                <a:solidFill>
                  <a:schemeClr val="tx1"/>
                </a:solidFill>
                <a:latin typeface="+mj-lt"/>
              </a:rPr>
              <a:t> </a:t>
            </a:r>
            <a:r>
              <a:rPr sz="1100" b="1">
                <a:solidFill>
                  <a:schemeClr val="tx1"/>
                </a:solidFill>
                <a:latin typeface="+mj-lt"/>
              </a:rPr>
              <a:t>than 35 countries</a:t>
            </a:r>
            <a:r>
              <a:rPr sz="1100" b="1" smtClean="0">
                <a:solidFill>
                  <a:schemeClr val="tx1"/>
                </a:solidFill>
                <a:latin typeface="+mj-lt"/>
              </a:rPr>
              <a:t>.</a:t>
            </a:r>
          </a:p>
          <a:p>
            <a:pPr marL="111125" indent="-111125" algn="just">
              <a:lnSpc>
                <a:spcPct val="120000"/>
              </a:lnSpc>
              <a:spcBef>
                <a:spcPts val="600"/>
              </a:spcBef>
              <a:defRPr/>
            </a:pPr>
            <a:r>
              <a:rPr sz="1100">
                <a:solidFill>
                  <a:schemeClr val="tx1"/>
                </a:solidFill>
                <a:latin typeface="+mj-lt"/>
              </a:rPr>
              <a:t>The Company operates in four segments: </a:t>
            </a:r>
            <a:r>
              <a:rPr sz="1100" b="1">
                <a:solidFill>
                  <a:schemeClr val="tx1"/>
                </a:solidFill>
                <a:latin typeface="+mj-lt"/>
              </a:rPr>
              <a:t>Analog, Embedded Processing, Wireless and Other. </a:t>
            </a:r>
            <a:endParaRPr sz="1100" b="1" smtClean="0">
              <a:solidFill>
                <a:schemeClr val="tx1"/>
              </a:solidFill>
              <a:latin typeface="+mj-lt"/>
            </a:endParaRPr>
          </a:p>
          <a:p>
            <a:pPr marL="111125" indent="-111125" algn="just">
              <a:lnSpc>
                <a:spcPct val="120000"/>
              </a:lnSpc>
              <a:spcBef>
                <a:spcPts val="600"/>
              </a:spcBef>
              <a:defRPr/>
            </a:pPr>
            <a:r>
              <a:rPr sz="1100" smtClean="0">
                <a:solidFill>
                  <a:schemeClr val="tx1"/>
                </a:solidFill>
                <a:latin typeface="+mj-lt"/>
              </a:rPr>
              <a:t>The </a:t>
            </a:r>
            <a:r>
              <a:rPr sz="1100">
                <a:solidFill>
                  <a:schemeClr val="tx1"/>
                </a:solidFill>
                <a:latin typeface="+mj-lt"/>
              </a:rPr>
              <a:t>Company </a:t>
            </a:r>
            <a:r>
              <a:rPr sz="1100" b="1">
                <a:solidFill>
                  <a:schemeClr val="tx1"/>
                </a:solidFill>
                <a:latin typeface="+mj-lt"/>
              </a:rPr>
              <a:t>sells custom and catalog semiconductor products. </a:t>
            </a:r>
            <a:r>
              <a:rPr sz="1100">
                <a:solidFill>
                  <a:schemeClr val="tx1"/>
                </a:solidFill>
                <a:latin typeface="+mj-lt"/>
              </a:rPr>
              <a:t>Custom products are designed for a specific customer for a specific application, are sold only to that customer and are sold to the customer. </a:t>
            </a:r>
            <a:endParaRPr sz="1100" smtClean="0">
              <a:solidFill>
                <a:schemeClr val="tx1"/>
              </a:solidFill>
              <a:latin typeface="+mj-lt"/>
            </a:endParaRPr>
          </a:p>
        </p:txBody>
      </p:sp>
      <p:sp>
        <p:nvSpPr>
          <p:cNvPr id="10" name="Rectangle 9"/>
          <p:cNvSpPr/>
          <p:nvPr/>
        </p:nvSpPr>
        <p:spPr>
          <a:xfrm>
            <a:off x="228600" y="1371600"/>
            <a:ext cx="1371600" cy="685800"/>
          </a:xfrm>
          <a:prstGeom prst="rect">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Company Profile</a:t>
            </a:r>
            <a:endParaRPr lang="en-US" sz="1600" b="1" dirty="0">
              <a:solidFill>
                <a:schemeClr val="bg1"/>
              </a:solidFill>
              <a:latin typeface="+mj-lt"/>
            </a:endParaRPr>
          </a:p>
        </p:txBody>
      </p:sp>
      <p:sp>
        <p:nvSpPr>
          <p:cNvPr id="11" name="Text Placeholder 2"/>
          <p:cNvSpPr txBox="1">
            <a:spLocks/>
          </p:cNvSpPr>
          <p:nvPr/>
        </p:nvSpPr>
        <p:spPr bwMode="auto">
          <a:xfrm>
            <a:off x="1828800" y="3124200"/>
            <a:ext cx="7162800" cy="2286000"/>
          </a:xfrm>
          <a:prstGeom prst="rect">
            <a:avLst/>
          </a:prstGeom>
          <a:solidFill>
            <a:schemeClr val="bg1"/>
          </a:solidFill>
          <a:ln w="38100" cmpd="dbl" algn="ctr">
            <a:solidFill>
              <a:srgbClr val="92D050"/>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noAutofit/>
          </a:bodyPr>
          <a:lstStyle/>
          <a:p>
            <a:pPr marL="111125" indent="-111125" algn="just" eaLnBrk="0" hangingPunct="0">
              <a:lnSpc>
                <a:spcPct val="150000"/>
              </a:lnSpc>
              <a:spcBef>
                <a:spcPts val="600"/>
              </a:spcBef>
              <a:buFont typeface="Wingdings" pitchFamily="2" charset="2"/>
              <a:buChar char="§"/>
              <a:defRPr/>
            </a:pPr>
            <a:r>
              <a:rPr lang="en-US" sz="1100" b="1" dirty="0" smtClean="0">
                <a:latin typeface="+mj-lt"/>
              </a:rPr>
              <a:t>Recent Acquisition- National Semiconductor, </a:t>
            </a:r>
            <a:r>
              <a:rPr lang="en-US" sz="1100" dirty="0" smtClean="0">
                <a:latin typeface="+mj-lt"/>
              </a:rPr>
              <a:t>the acquisition made Texas Instruments the </a:t>
            </a:r>
            <a:r>
              <a:rPr lang="en-US" sz="1100" b="1" dirty="0" smtClean="0">
                <a:latin typeface="+mj-lt"/>
              </a:rPr>
              <a:t>world's third largest semiconductor company.</a:t>
            </a:r>
          </a:p>
          <a:p>
            <a:pPr marL="111125" indent="-111125" algn="just" eaLnBrk="0" hangingPunct="0">
              <a:lnSpc>
                <a:spcPct val="150000"/>
              </a:lnSpc>
              <a:spcBef>
                <a:spcPts val="600"/>
              </a:spcBef>
              <a:buFont typeface="Wingdings" pitchFamily="2" charset="2"/>
              <a:buChar char="§"/>
              <a:defRPr/>
            </a:pPr>
            <a:r>
              <a:rPr lang="en-US" sz="1100" b="1" dirty="0" smtClean="0">
                <a:latin typeface="+mj-lt"/>
              </a:rPr>
              <a:t>The  acquisition also expanded Texas Instruments' leadership in the global market for analog integrated circuits.</a:t>
            </a:r>
          </a:p>
        </p:txBody>
      </p:sp>
      <p:sp>
        <p:nvSpPr>
          <p:cNvPr id="12" name="Rectangle 11"/>
          <p:cNvSpPr/>
          <p:nvPr/>
        </p:nvSpPr>
        <p:spPr>
          <a:xfrm>
            <a:off x="228600" y="4038600"/>
            <a:ext cx="1371600" cy="685800"/>
          </a:xfrm>
          <a:prstGeom prst="rect">
            <a:avLst/>
          </a:prstGeom>
          <a:solidFill>
            <a:srgbClr val="92D050"/>
          </a:solidFill>
          <a:ln w="9525">
            <a:noFill/>
            <a:round/>
            <a:headEnd/>
            <a:tailEnd/>
          </a:ln>
        </p:spPr>
        <p:txBody>
          <a:bodyPr wrap="square" anchor="ctr"/>
          <a:lstStyle/>
          <a:p>
            <a:pPr algn="ctr"/>
            <a:r>
              <a:rPr lang="en-US" sz="1600" b="1" dirty="0" smtClean="0">
                <a:solidFill>
                  <a:schemeClr val="bg1"/>
                </a:solidFill>
                <a:latin typeface="+mj-lt"/>
              </a:rPr>
              <a:t>Recent Development</a:t>
            </a:r>
            <a:endParaRPr lang="en-US" sz="1600" b="1" dirty="0">
              <a:solidFill>
                <a:schemeClr val="bg1"/>
              </a:solidFill>
              <a:latin typeface="+mj-lt"/>
            </a:endParaRPr>
          </a:p>
        </p:txBody>
      </p:sp>
      <p:sp>
        <p:nvSpPr>
          <p:cNvPr id="8"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E9E0237B-F5CF-4F40-BCC8-EE34F4DAB19E}" type="slidenum">
              <a:rPr lang="en-US" smtClean="0"/>
              <a:pPr>
                <a:defRPr/>
              </a:pPr>
              <a:t>65</a:t>
            </a:fld>
            <a:endParaRPr lang="en-US" dirty="0"/>
          </a:p>
        </p:txBody>
      </p:sp>
      <p:sp>
        <p:nvSpPr>
          <p:cNvPr id="41989"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Semiconductor MI: Top 3 Market Players</a:t>
            </a:r>
            <a:br>
              <a:rPr sz="2000" b="1" smtClean="0">
                <a:solidFill>
                  <a:srgbClr val="FFFFFF"/>
                </a:solidFill>
                <a:latin typeface="Myriad Pro"/>
              </a:rPr>
            </a:br>
            <a:r>
              <a:rPr sz="2000" smtClean="0">
                <a:solidFill>
                  <a:srgbClr val="FFFFFF"/>
                </a:solidFill>
                <a:latin typeface="Myriad Pro"/>
              </a:rPr>
              <a:t>Texas Instruments</a:t>
            </a:r>
            <a:endParaRPr sz="1800" smtClean="0">
              <a:latin typeface="Myriad Pro"/>
            </a:endParaRPr>
          </a:p>
        </p:txBody>
      </p:sp>
      <p:sp>
        <p:nvSpPr>
          <p:cNvPr id="7" name="Text Placeholder 2"/>
          <p:cNvSpPr>
            <a:spLocks noGrp="1"/>
          </p:cNvSpPr>
          <p:nvPr>
            <p:ph type="body" sz="quarter" idx="10"/>
          </p:nvPr>
        </p:nvSpPr>
        <p:spPr>
          <a:xfrm>
            <a:off x="304800" y="4800600"/>
            <a:ext cx="8458200" cy="16002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a:lnSpc>
                <a:spcPct val="120000"/>
              </a:lnSpc>
              <a:spcBef>
                <a:spcPts val="600"/>
              </a:spcBef>
              <a:defRPr/>
            </a:pPr>
            <a:r>
              <a:rPr sz="1100" b="1" smtClean="0">
                <a:solidFill>
                  <a:schemeClr val="tx1"/>
                </a:solidFill>
                <a:latin typeface="+mj-lt"/>
              </a:rPr>
              <a:t>The return on sales figure is lowest compared to the top 3 players</a:t>
            </a:r>
          </a:p>
          <a:p>
            <a:pPr marL="111125" indent="-111125" algn="just">
              <a:lnSpc>
                <a:spcPct val="120000"/>
              </a:lnSpc>
              <a:spcBef>
                <a:spcPts val="600"/>
              </a:spcBef>
              <a:defRPr/>
            </a:pPr>
            <a:r>
              <a:rPr sz="1100" b="1" smtClean="0">
                <a:solidFill>
                  <a:schemeClr val="tx1"/>
                </a:solidFill>
                <a:latin typeface="+mj-lt"/>
              </a:rPr>
              <a:t>For all of the T</a:t>
            </a:r>
            <a:r>
              <a:rPr lang="en-US" sz="1100" b="1" dirty="0" smtClean="0">
                <a:solidFill>
                  <a:schemeClr val="tx1"/>
                </a:solidFill>
                <a:latin typeface="+mj-lt"/>
              </a:rPr>
              <a:t>o</a:t>
            </a:r>
            <a:r>
              <a:rPr sz="1100" b="1" smtClean="0">
                <a:solidFill>
                  <a:schemeClr val="tx1"/>
                </a:solidFill>
                <a:latin typeface="+mj-lt"/>
              </a:rPr>
              <a:t>p 3 industry players the Return on Sales had improved remarkably in 2010 then it dropped in 2011, but maintained higher retun on sales than the 2008-2009 figure</a:t>
            </a:r>
            <a:endParaRPr sz="1100" b="1">
              <a:solidFill>
                <a:schemeClr val="tx1"/>
              </a:solidFill>
              <a:latin typeface="+mj-lt"/>
            </a:endParaRPr>
          </a:p>
        </p:txBody>
      </p:sp>
      <p:graphicFrame>
        <p:nvGraphicFramePr>
          <p:cNvPr id="8" name="Chart 7"/>
          <p:cNvGraphicFramePr>
            <a:graphicFrameLocks/>
          </p:cNvGraphicFramePr>
          <p:nvPr/>
        </p:nvGraphicFramePr>
        <p:xfrm>
          <a:off x="1447800" y="1143000"/>
          <a:ext cx="6143625" cy="3171825"/>
        </p:xfrm>
        <a:graphic>
          <a:graphicData uri="http://schemas.openxmlformats.org/drawingml/2006/chart">
            <c:chart xmlns:c="http://schemas.openxmlformats.org/drawingml/2006/chart" xmlns:r="http://schemas.openxmlformats.org/officeDocument/2006/relationships" r:id="rId3"/>
          </a:graphicData>
        </a:graphic>
      </p:graphicFrame>
      <p:sp>
        <p:nvSpPr>
          <p:cNvPr id="6"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E9E0237B-F5CF-4F40-BCC8-EE34F4DAB19E}" type="slidenum">
              <a:rPr lang="en-US" smtClean="0"/>
              <a:pPr>
                <a:defRPr/>
              </a:pPr>
              <a:t>66</a:t>
            </a:fld>
            <a:endParaRPr lang="en-US" dirty="0"/>
          </a:p>
        </p:txBody>
      </p:sp>
      <p:sp>
        <p:nvSpPr>
          <p:cNvPr id="41989"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Semiconductor MI: Top 3 Market Players</a:t>
            </a:r>
            <a:br>
              <a:rPr sz="2000" b="1" smtClean="0">
                <a:solidFill>
                  <a:srgbClr val="FFFFFF"/>
                </a:solidFill>
                <a:latin typeface="Myriad Pro"/>
              </a:rPr>
            </a:br>
            <a:r>
              <a:rPr sz="2000" smtClean="0">
                <a:solidFill>
                  <a:srgbClr val="FFFFFF"/>
                </a:solidFill>
                <a:latin typeface="Myriad Pro"/>
              </a:rPr>
              <a:t>TSMC</a:t>
            </a:r>
            <a:endParaRPr sz="1800" smtClean="0">
              <a:latin typeface="Myriad Pro"/>
            </a:endParaRPr>
          </a:p>
        </p:txBody>
      </p:sp>
      <p:sp>
        <p:nvSpPr>
          <p:cNvPr id="7" name="Text Placeholder 2"/>
          <p:cNvSpPr>
            <a:spLocks noGrp="1"/>
          </p:cNvSpPr>
          <p:nvPr>
            <p:ph type="body" sz="quarter" idx="10"/>
          </p:nvPr>
        </p:nvSpPr>
        <p:spPr>
          <a:xfrm>
            <a:off x="1828800" y="838200"/>
            <a:ext cx="7162800" cy="26670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a:lnSpc>
                <a:spcPct val="120000"/>
              </a:lnSpc>
              <a:spcBef>
                <a:spcPts val="600"/>
              </a:spcBef>
              <a:defRPr/>
            </a:pPr>
            <a:r>
              <a:rPr sz="1100">
                <a:solidFill>
                  <a:schemeClr val="tx1"/>
                </a:solidFill>
                <a:latin typeface="+mj-lt"/>
              </a:rPr>
              <a:t>Taiwan Semiconductor Manufacturing Co., Ltd. is a </a:t>
            </a:r>
            <a:r>
              <a:rPr sz="1100" b="1">
                <a:solidFill>
                  <a:schemeClr val="tx1"/>
                </a:solidFill>
                <a:latin typeface="+mj-lt"/>
              </a:rPr>
              <a:t>Taiwan-based company principally engaged in the research, development, manufacture and distribution of integrated circuit (IC) </a:t>
            </a:r>
            <a:r>
              <a:rPr sz="1100">
                <a:solidFill>
                  <a:schemeClr val="tx1"/>
                </a:solidFill>
                <a:latin typeface="+mj-lt"/>
              </a:rPr>
              <a:t>related </a:t>
            </a:r>
            <a:r>
              <a:rPr sz="1100" smtClean="0">
                <a:solidFill>
                  <a:schemeClr val="tx1"/>
                </a:solidFill>
                <a:latin typeface="+mj-lt"/>
              </a:rPr>
              <a:t>products</a:t>
            </a:r>
          </a:p>
          <a:p>
            <a:pPr marL="111125" indent="-111125" algn="just">
              <a:lnSpc>
                <a:spcPct val="120000"/>
              </a:lnSpc>
              <a:spcBef>
                <a:spcPts val="600"/>
              </a:spcBef>
              <a:defRPr/>
            </a:pPr>
            <a:r>
              <a:rPr sz="1100">
                <a:solidFill>
                  <a:schemeClr val="tx1"/>
                </a:solidFill>
                <a:latin typeface="+mj-lt"/>
              </a:rPr>
              <a:t>The Company operates its businesses through </a:t>
            </a:r>
            <a:r>
              <a:rPr sz="1100" b="1" smtClean="0">
                <a:solidFill>
                  <a:schemeClr val="tx1"/>
                </a:solidFill>
                <a:latin typeface="+mj-lt"/>
              </a:rPr>
              <a:t>wafer manufacture, mask production, wafer testing and packaging components</a:t>
            </a:r>
          </a:p>
          <a:p>
            <a:pPr marL="111125" indent="-111125" algn="just">
              <a:lnSpc>
                <a:spcPct val="120000"/>
              </a:lnSpc>
              <a:spcBef>
                <a:spcPts val="600"/>
              </a:spcBef>
              <a:defRPr/>
            </a:pPr>
            <a:r>
              <a:rPr sz="1100" b="1">
                <a:solidFill>
                  <a:schemeClr val="tx1"/>
                </a:solidFill>
                <a:latin typeface="+mj-lt"/>
              </a:rPr>
              <a:t>The Company also involves in the provision of production </a:t>
            </a:r>
            <a:r>
              <a:rPr sz="1100" b="1" smtClean="0">
                <a:solidFill>
                  <a:schemeClr val="tx1"/>
                </a:solidFill>
                <a:latin typeface="+mj-lt"/>
              </a:rPr>
              <a:t>management</a:t>
            </a:r>
            <a:r>
              <a:rPr sz="1100" b="1">
                <a:solidFill>
                  <a:schemeClr val="tx1"/>
                </a:solidFill>
                <a:latin typeface="+mj-lt"/>
              </a:rPr>
              <a:t>, customer services and design </a:t>
            </a:r>
            <a:r>
              <a:rPr sz="1100" b="1" smtClean="0">
                <a:solidFill>
                  <a:schemeClr val="tx1"/>
                </a:solidFill>
                <a:latin typeface="+mj-lt"/>
              </a:rPr>
              <a:t>services</a:t>
            </a:r>
          </a:p>
          <a:p>
            <a:pPr marL="111125" indent="-111125" algn="just">
              <a:lnSpc>
                <a:spcPct val="120000"/>
              </a:lnSpc>
              <a:spcBef>
                <a:spcPts val="600"/>
              </a:spcBef>
              <a:defRPr/>
            </a:pPr>
            <a:r>
              <a:rPr sz="1100" b="1" smtClean="0">
                <a:solidFill>
                  <a:schemeClr val="tx1"/>
                </a:solidFill>
                <a:latin typeface="+mj-lt"/>
              </a:rPr>
              <a:t>Custoemrs- </a:t>
            </a:r>
            <a:r>
              <a:rPr sz="1100" smtClean="0">
                <a:solidFill>
                  <a:schemeClr val="tx1"/>
                </a:solidFill>
                <a:latin typeface="+mj-lt"/>
              </a:rPr>
              <a:t>semiconductor </a:t>
            </a:r>
            <a:r>
              <a:rPr sz="1100">
                <a:solidFill>
                  <a:schemeClr val="tx1"/>
                </a:solidFill>
                <a:latin typeface="+mj-lt"/>
              </a:rPr>
              <a:t>companies, ranging from fabless semiconductor and systems companies, </a:t>
            </a:r>
            <a:r>
              <a:rPr sz="1100" b="1">
                <a:solidFill>
                  <a:schemeClr val="tx1"/>
                </a:solidFill>
                <a:latin typeface="+mj-lt"/>
              </a:rPr>
              <a:t>such as Advanced Micro Devices, Inc., Altera Corporation, Broadcom Corporation, Marvell Semiconductor Inc., MediaTek Inc., nVidia Corporation and Qualcomm Incorporated, </a:t>
            </a:r>
            <a:r>
              <a:rPr sz="1100">
                <a:solidFill>
                  <a:schemeClr val="tx1"/>
                </a:solidFill>
                <a:latin typeface="+mj-lt"/>
              </a:rPr>
              <a:t>to integrated device manufacturers, such as </a:t>
            </a:r>
            <a:r>
              <a:rPr sz="1100" b="1">
                <a:solidFill>
                  <a:schemeClr val="tx1"/>
                </a:solidFill>
                <a:latin typeface="+mj-lt"/>
              </a:rPr>
              <a:t>LSI Corporation, STMicroelectronics and Texas Instruments Inc. </a:t>
            </a:r>
            <a:r>
              <a:rPr sz="1100">
                <a:solidFill>
                  <a:schemeClr val="tx1"/>
                </a:solidFill>
                <a:latin typeface="+mj-lt"/>
              </a:rPr>
              <a:t>Fabless semiconductor and system companies accounted for approximately </a:t>
            </a:r>
            <a:r>
              <a:rPr sz="1100" b="1">
                <a:solidFill>
                  <a:schemeClr val="tx1"/>
                </a:solidFill>
                <a:latin typeface="+mj-lt"/>
              </a:rPr>
              <a:t>80%, </a:t>
            </a:r>
            <a:r>
              <a:rPr sz="1100">
                <a:solidFill>
                  <a:schemeClr val="tx1"/>
                </a:solidFill>
                <a:latin typeface="+mj-lt"/>
              </a:rPr>
              <a:t>and integrated device manufacturers accounted for approximately </a:t>
            </a:r>
            <a:r>
              <a:rPr sz="1100" b="1">
                <a:solidFill>
                  <a:schemeClr val="tx1"/>
                </a:solidFill>
                <a:latin typeface="+mj-lt"/>
              </a:rPr>
              <a:t>20% of its net sales as of December 31, 2009. </a:t>
            </a:r>
            <a:endParaRPr sz="1100" b="1" smtClean="0">
              <a:solidFill>
                <a:schemeClr val="tx1"/>
              </a:solidFill>
              <a:latin typeface="+mj-lt"/>
            </a:endParaRPr>
          </a:p>
        </p:txBody>
      </p:sp>
      <p:sp>
        <p:nvSpPr>
          <p:cNvPr id="10" name="Rectangle 9"/>
          <p:cNvSpPr/>
          <p:nvPr/>
        </p:nvSpPr>
        <p:spPr>
          <a:xfrm>
            <a:off x="228600" y="1371600"/>
            <a:ext cx="1371600" cy="685800"/>
          </a:xfrm>
          <a:prstGeom prst="rect">
            <a:avLst/>
          </a:prstGeom>
          <a:solidFill>
            <a:srgbClr val="00B0F0"/>
          </a:solidFill>
          <a:ln w="9525">
            <a:noFill/>
            <a:round/>
            <a:headEnd/>
            <a:tailEnd/>
          </a:ln>
        </p:spPr>
        <p:txBody>
          <a:bodyPr wrap="square" anchor="ctr"/>
          <a:lstStyle/>
          <a:p>
            <a:pPr algn="ctr"/>
            <a:r>
              <a:rPr lang="en-US" sz="1600" b="1" dirty="0" smtClean="0">
                <a:solidFill>
                  <a:schemeClr val="bg1"/>
                </a:solidFill>
                <a:latin typeface="+mj-lt"/>
              </a:rPr>
              <a:t>Company Profile</a:t>
            </a:r>
            <a:endParaRPr lang="en-US" sz="1600" b="1" dirty="0">
              <a:solidFill>
                <a:schemeClr val="bg1"/>
              </a:solidFill>
              <a:latin typeface="+mj-lt"/>
            </a:endParaRPr>
          </a:p>
        </p:txBody>
      </p:sp>
      <p:sp>
        <p:nvSpPr>
          <p:cNvPr id="11" name="Text Placeholder 2"/>
          <p:cNvSpPr txBox="1">
            <a:spLocks/>
          </p:cNvSpPr>
          <p:nvPr/>
        </p:nvSpPr>
        <p:spPr bwMode="auto">
          <a:xfrm>
            <a:off x="1828800" y="3886200"/>
            <a:ext cx="7162800" cy="1600200"/>
          </a:xfrm>
          <a:prstGeom prst="rect">
            <a:avLst/>
          </a:prstGeom>
          <a:solidFill>
            <a:schemeClr val="bg1"/>
          </a:solidFill>
          <a:ln w="38100" cmpd="dbl" algn="ctr">
            <a:solidFill>
              <a:srgbClr val="92D050"/>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noAutofit/>
          </a:bodyPr>
          <a:lstStyle/>
          <a:p>
            <a:pPr marL="111125" indent="-111125" algn="just" eaLnBrk="0" hangingPunct="0">
              <a:lnSpc>
                <a:spcPct val="150000"/>
              </a:lnSpc>
              <a:spcBef>
                <a:spcPts val="600"/>
              </a:spcBef>
              <a:buFont typeface="Wingdings" pitchFamily="2" charset="2"/>
              <a:buChar char="§"/>
              <a:defRPr/>
            </a:pPr>
            <a:r>
              <a:rPr lang="en-US" sz="1100" b="1" dirty="0" smtClean="0">
                <a:latin typeface="+mj-lt"/>
              </a:rPr>
              <a:t>May, 2012- Taiwan Semiconductor Manufacturing Co., Ltd. (TSMC) and </a:t>
            </a:r>
            <a:r>
              <a:rPr lang="en-US" sz="1100" b="1" dirty="0" err="1" smtClean="0">
                <a:solidFill>
                  <a:prstClr val="black"/>
                </a:solidFill>
                <a:latin typeface="Calibri"/>
              </a:rPr>
              <a:t>Renesas</a:t>
            </a:r>
            <a:r>
              <a:rPr lang="en-US" sz="1100" b="1" dirty="0" smtClean="0">
                <a:solidFill>
                  <a:prstClr val="black"/>
                </a:solidFill>
                <a:latin typeface="Calibri"/>
              </a:rPr>
              <a:t> Electronics Corp </a:t>
            </a:r>
            <a:r>
              <a:rPr lang="en-US" sz="1100" dirty="0" smtClean="0">
                <a:solidFill>
                  <a:prstClr val="black"/>
                </a:solidFill>
                <a:latin typeface="Calibri"/>
              </a:rPr>
              <a:t>agreed </a:t>
            </a:r>
            <a:r>
              <a:rPr lang="en-US" sz="1100" dirty="0" smtClean="0">
                <a:latin typeface="+mj-lt"/>
              </a:rPr>
              <a:t>to extend their microcontroller (MCU) technology collaboration to 40 nanometer (nm) embedded flash (</a:t>
            </a:r>
            <a:r>
              <a:rPr lang="en-US" sz="1100" dirty="0" err="1" smtClean="0">
                <a:latin typeface="+mj-lt"/>
              </a:rPr>
              <a:t>eFlash</a:t>
            </a:r>
            <a:r>
              <a:rPr lang="en-US" sz="1100" dirty="0" smtClean="0">
                <a:latin typeface="+mj-lt"/>
              </a:rPr>
              <a:t>) process technology for manufacturing MCU products used in automotive and consumer applications such as home appliances. </a:t>
            </a:r>
          </a:p>
        </p:txBody>
      </p:sp>
      <p:sp>
        <p:nvSpPr>
          <p:cNvPr id="12" name="Rectangle 11"/>
          <p:cNvSpPr/>
          <p:nvPr/>
        </p:nvSpPr>
        <p:spPr>
          <a:xfrm>
            <a:off x="228600" y="4038600"/>
            <a:ext cx="1371600" cy="685800"/>
          </a:xfrm>
          <a:prstGeom prst="rect">
            <a:avLst/>
          </a:prstGeom>
          <a:solidFill>
            <a:srgbClr val="92D050"/>
          </a:solidFill>
          <a:ln w="9525">
            <a:noFill/>
            <a:round/>
            <a:headEnd/>
            <a:tailEnd/>
          </a:ln>
        </p:spPr>
        <p:txBody>
          <a:bodyPr wrap="square" anchor="ctr"/>
          <a:lstStyle/>
          <a:p>
            <a:pPr algn="ctr"/>
            <a:r>
              <a:rPr lang="en-US" sz="1600" b="1" dirty="0" smtClean="0">
                <a:solidFill>
                  <a:schemeClr val="bg1"/>
                </a:solidFill>
                <a:latin typeface="+mj-lt"/>
              </a:rPr>
              <a:t>Recent Development</a:t>
            </a:r>
            <a:endParaRPr lang="en-US" sz="1600" b="1" dirty="0">
              <a:solidFill>
                <a:schemeClr val="bg1"/>
              </a:solidFill>
              <a:latin typeface="+mj-lt"/>
            </a:endParaRPr>
          </a:p>
        </p:txBody>
      </p:sp>
      <p:sp>
        <p:nvSpPr>
          <p:cNvPr id="8"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E9E0237B-F5CF-4F40-BCC8-EE34F4DAB19E}" type="slidenum">
              <a:rPr lang="en-US" smtClean="0"/>
              <a:pPr>
                <a:defRPr/>
              </a:pPr>
              <a:t>67</a:t>
            </a:fld>
            <a:endParaRPr lang="en-US" dirty="0"/>
          </a:p>
        </p:txBody>
      </p:sp>
      <p:sp>
        <p:nvSpPr>
          <p:cNvPr id="41989"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Semiconductor MI: Top 3 Market Players</a:t>
            </a:r>
            <a:br>
              <a:rPr sz="2000" b="1" smtClean="0">
                <a:solidFill>
                  <a:srgbClr val="FFFFFF"/>
                </a:solidFill>
                <a:latin typeface="Myriad Pro"/>
              </a:rPr>
            </a:br>
            <a:r>
              <a:rPr sz="2000" smtClean="0">
                <a:solidFill>
                  <a:srgbClr val="FFFFFF"/>
                </a:solidFill>
                <a:latin typeface="Myriad Pro"/>
              </a:rPr>
              <a:t>TSMC</a:t>
            </a:r>
            <a:endParaRPr sz="1800" smtClean="0">
              <a:latin typeface="Myriad Pro"/>
            </a:endParaRPr>
          </a:p>
        </p:txBody>
      </p:sp>
      <p:sp>
        <p:nvSpPr>
          <p:cNvPr id="7" name="Text Placeholder 2"/>
          <p:cNvSpPr>
            <a:spLocks noGrp="1"/>
          </p:cNvSpPr>
          <p:nvPr>
            <p:ph type="body" sz="quarter" idx="10"/>
          </p:nvPr>
        </p:nvSpPr>
        <p:spPr>
          <a:xfrm>
            <a:off x="304800" y="4800600"/>
            <a:ext cx="8458200" cy="1143000"/>
          </a:xfr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vert="horz" wrap="square" lIns="91440" tIns="0" rIns="91440" bIns="0" numCol="1" anchor="ctr" anchorCtr="0" compatLnSpc="1">
            <a:prstTxWarp prst="textNoShape">
              <a:avLst/>
            </a:prstTxWarp>
          </a:bodyPr>
          <a:lstStyle/>
          <a:p>
            <a:pPr marL="111125" indent="-111125" algn="just">
              <a:lnSpc>
                <a:spcPct val="120000"/>
              </a:lnSpc>
              <a:spcBef>
                <a:spcPts val="600"/>
              </a:spcBef>
              <a:defRPr/>
            </a:pPr>
            <a:r>
              <a:rPr sz="1100" smtClean="0">
                <a:solidFill>
                  <a:schemeClr val="tx1"/>
                </a:solidFill>
                <a:latin typeface="+mj-lt"/>
              </a:rPr>
              <a:t>The </a:t>
            </a:r>
            <a:r>
              <a:rPr sz="1100" b="1" smtClean="0">
                <a:solidFill>
                  <a:schemeClr val="tx1"/>
                </a:solidFill>
                <a:latin typeface="+mj-lt"/>
              </a:rPr>
              <a:t>return on sales of TSMC is best among all the top 3 players</a:t>
            </a:r>
          </a:p>
          <a:p>
            <a:pPr marL="111125" indent="-111125" algn="just">
              <a:lnSpc>
                <a:spcPct val="120000"/>
              </a:lnSpc>
              <a:spcBef>
                <a:spcPts val="600"/>
              </a:spcBef>
              <a:defRPr/>
            </a:pPr>
            <a:r>
              <a:rPr sz="1100" b="1" smtClean="0">
                <a:solidFill>
                  <a:schemeClr val="tx1"/>
                </a:solidFill>
                <a:latin typeface="+mj-lt"/>
              </a:rPr>
              <a:t>In 2010 the total revenue growth was record high of 48.74% and in 2010 the total revenue was  $13319 million</a:t>
            </a:r>
          </a:p>
        </p:txBody>
      </p:sp>
      <p:sp>
        <p:nvSpPr>
          <p:cNvPr id="8"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graphicFrame>
        <p:nvGraphicFramePr>
          <p:cNvPr id="9" name="Chart 8"/>
          <p:cNvGraphicFramePr>
            <a:graphicFrameLocks/>
          </p:cNvGraphicFramePr>
          <p:nvPr/>
        </p:nvGraphicFramePr>
        <p:xfrm>
          <a:off x="1524000" y="990600"/>
          <a:ext cx="6143625" cy="317182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65150" y="3657600"/>
            <a:ext cx="8197850" cy="1066800"/>
          </a:xfrm>
          <a:prstGeom prst="rect">
            <a:avLst/>
          </a:prstGeom>
        </p:spPr>
        <p:txBody>
          <a:bodyPr/>
          <a:lstStyle/>
          <a:p>
            <a:pPr lvl="0">
              <a:spcBef>
                <a:spcPct val="0"/>
              </a:spcBef>
            </a:pPr>
            <a:r>
              <a:rPr lang="en-US" sz="1600" dirty="0" smtClean="0">
                <a:solidFill>
                  <a:prstClr val="white"/>
                </a:solidFill>
                <a:latin typeface="Myriad Pro" pitchFamily="34" charset="0"/>
              </a:rPr>
              <a:t>For any feedback/ suggestions/ comments/ clarification please contact</a:t>
            </a:r>
          </a:p>
          <a:p>
            <a:pPr lvl="0">
              <a:spcBef>
                <a:spcPct val="0"/>
              </a:spcBef>
            </a:pPr>
            <a:r>
              <a:rPr lang="en-US" sz="1600" dirty="0" smtClean="0">
                <a:solidFill>
                  <a:schemeClr val="bg1"/>
                </a:solidFill>
                <a:latin typeface="Myriad Pro"/>
                <a:ea typeface="+mj-ea"/>
                <a:cs typeface="+mj-cs"/>
                <a:hlinkClick r:id="rId2"/>
              </a:rPr>
              <a:t>a</a:t>
            </a:r>
            <a:r>
              <a:rPr kumimoji="0" lang="en-US" sz="1600" b="0" i="0" u="none" strike="noStrike" kern="1200" cap="none" spc="0" normalizeH="0" baseline="0" noProof="0" dirty="0" smtClean="0">
                <a:ln>
                  <a:noFill/>
                </a:ln>
                <a:solidFill>
                  <a:schemeClr val="bg1"/>
                </a:solidFill>
                <a:effectLst/>
                <a:uLnTx/>
                <a:uFillTx/>
                <a:latin typeface="Myriad Pro"/>
                <a:ea typeface="+mj-ea"/>
                <a:cs typeface="+mj-cs"/>
                <a:hlinkClick r:id="rId2"/>
              </a:rPr>
              <a:t>diti.royghatak@tcs.com</a:t>
            </a:r>
            <a:r>
              <a:rPr kumimoji="0" lang="en-US" sz="1600" b="0" i="0" u="none" strike="noStrike" kern="1200" cap="none" spc="0" normalizeH="0" baseline="0" noProof="0" dirty="0" smtClean="0">
                <a:ln>
                  <a:noFill/>
                </a:ln>
                <a:solidFill>
                  <a:schemeClr val="bg1"/>
                </a:solidFill>
                <a:effectLst/>
                <a:uLnTx/>
                <a:uFillTx/>
                <a:latin typeface="Myriad Pro"/>
                <a:ea typeface="+mj-ea"/>
                <a:cs typeface="+mj-cs"/>
              </a:rPr>
              <a:t> </a:t>
            </a:r>
          </a:p>
          <a:p>
            <a:pPr lvl="0">
              <a:spcBef>
                <a:spcPct val="0"/>
              </a:spcBef>
            </a:pPr>
            <a:r>
              <a:rPr lang="en-US" sz="1600" dirty="0" smtClean="0">
                <a:solidFill>
                  <a:schemeClr val="bg1"/>
                </a:solidFill>
                <a:latin typeface="Myriad Pro"/>
                <a:ea typeface="+mj-ea"/>
                <a:cs typeface="+mj-cs"/>
                <a:hlinkClick r:id="rId3"/>
              </a:rPr>
              <a:t>swati.malaker@tcs.com</a:t>
            </a:r>
            <a:endParaRPr lang="en-US" sz="1600" dirty="0" smtClean="0">
              <a:solidFill>
                <a:schemeClr val="bg1"/>
              </a:solidFill>
              <a:latin typeface="Myriad Pro"/>
              <a:ea typeface="+mj-ea"/>
              <a:cs typeface="+mj-cs"/>
            </a:endParaRPr>
          </a:p>
          <a:p>
            <a:pPr lvl="0">
              <a:spcBef>
                <a:spcPct val="0"/>
              </a:spcBef>
            </a:pPr>
            <a:endParaRPr lang="en-US" sz="1600" dirty="0" smtClean="0">
              <a:solidFill>
                <a:schemeClr val="bg1"/>
              </a:solidFill>
              <a:latin typeface="Myriad Pro"/>
              <a:ea typeface="+mj-ea"/>
              <a:cs typeface="+mj-cs"/>
            </a:endParaRPr>
          </a:p>
        </p:txBody>
      </p:sp>
      <p:sp>
        <p:nvSpPr>
          <p:cNvPr id="5" name="TextBox 4"/>
          <p:cNvSpPr txBox="1"/>
          <p:nvPr/>
        </p:nvSpPr>
        <p:spPr>
          <a:xfrm>
            <a:off x="1066800" y="5962650"/>
            <a:ext cx="7086600" cy="538609"/>
          </a:xfrm>
          <a:prstGeom prst="rect">
            <a:avLst/>
          </a:prstGeom>
          <a:noFill/>
        </p:spPr>
        <p:txBody>
          <a:bodyPr wrap="square" rtlCol="0">
            <a:spAutoFit/>
          </a:bodyPr>
          <a:lstStyle/>
          <a:p>
            <a:pPr algn="ctr"/>
            <a:r>
              <a:rPr lang="en-US" sz="1600" b="1" dirty="0" smtClean="0">
                <a:solidFill>
                  <a:schemeClr val="bg1"/>
                </a:solidFill>
              </a:rPr>
              <a:t>Visit us on Knowmax at: </a:t>
            </a:r>
          </a:p>
          <a:p>
            <a:pPr algn="ctr"/>
            <a:r>
              <a:rPr lang="en-US" sz="1300" b="1" dirty="0" smtClean="0">
                <a:hlinkClick r:id="rId4"/>
              </a:rPr>
              <a:t>https://knowmax.ultimatix.net/sites/mrkt-corpfn/mrktint/default.aspx</a:t>
            </a:r>
            <a:endParaRPr lang="en-US" sz="1300" b="1" dirty="0"/>
          </a:p>
        </p:txBody>
      </p:sp>
      <p:pic>
        <p:nvPicPr>
          <p:cNvPr id="6" name="Picture 2" descr="C:\Documents and Settings\362221\My Documents\TCS\Miscellaneous\Corporate Research Logo.JPG"/>
          <p:cNvPicPr>
            <a:picLocks noChangeAspect="1" noChangeArrowheads="1"/>
          </p:cNvPicPr>
          <p:nvPr/>
        </p:nvPicPr>
        <p:blipFill>
          <a:blip r:embed="rId5" cstate="print"/>
          <a:srcRect/>
          <a:stretch>
            <a:fillRect/>
          </a:stretch>
        </p:blipFill>
        <p:spPr bwMode="auto">
          <a:xfrm>
            <a:off x="4038600" y="4876800"/>
            <a:ext cx="1447800" cy="1112520"/>
          </a:xfrm>
          <a:prstGeom prst="rect">
            <a:avLst/>
          </a:prstGeom>
          <a:noFill/>
        </p:spPr>
      </p:pic>
      <p:sp>
        <p:nvSpPr>
          <p:cNvPr id="7" name="Rectangle 6"/>
          <p:cNvSpPr/>
          <p:nvPr/>
        </p:nvSpPr>
        <p:spPr>
          <a:xfrm>
            <a:off x="0" y="5562600"/>
            <a:ext cx="1905000"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pPr>
                <a:defRPr/>
              </a:pPr>
              <a:t>7</a:t>
            </a:fld>
            <a:endParaRPr lang="en-US" dirty="0"/>
          </a:p>
        </p:txBody>
      </p:sp>
      <p:sp>
        <p:nvSpPr>
          <p:cNvPr id="6" name="Rectangle 5"/>
          <p:cNvSpPr/>
          <p:nvPr/>
        </p:nvSpPr>
        <p:spPr>
          <a:xfrm>
            <a:off x="4724400" y="2667000"/>
            <a:ext cx="4038600" cy="400110"/>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semiconductors &amp; semiconductor equipment industry value: $ billion, 2007–11 	</a:t>
            </a:r>
          </a:p>
        </p:txBody>
      </p:sp>
      <p:sp>
        <p:nvSpPr>
          <p:cNvPr id="14343"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Semiconductor MI: Market Scenario</a:t>
            </a:r>
            <a:br>
              <a:rPr sz="2000" b="1" smtClean="0">
                <a:solidFill>
                  <a:srgbClr val="FFFFFF"/>
                </a:solidFill>
                <a:latin typeface="Myriad Pro"/>
              </a:rPr>
            </a:br>
            <a:r>
              <a:rPr sz="1800" smtClean="0">
                <a:latin typeface="Myriad Pro"/>
              </a:rPr>
              <a:t>Global Semiconductor Equipment</a:t>
            </a:r>
          </a:p>
        </p:txBody>
      </p:sp>
      <p:sp>
        <p:nvSpPr>
          <p:cNvPr id="11" name="AutoShape 7"/>
          <p:cNvSpPr>
            <a:spLocks noChangeArrowheads="1"/>
          </p:cNvSpPr>
          <p:nvPr/>
        </p:nvSpPr>
        <p:spPr bwMode="auto">
          <a:xfrm>
            <a:off x="152400" y="1219200"/>
            <a:ext cx="8763000" cy="11430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2713" indent="-112713" algn="just">
              <a:lnSpc>
                <a:spcPct val="120000"/>
              </a:lnSpc>
              <a:buFont typeface="Arial" pitchFamily="34" charset="0"/>
              <a:buChar char="•"/>
            </a:pPr>
            <a:r>
              <a:rPr lang="en-US" sz="1200" dirty="0" smtClean="0">
                <a:latin typeface="+mj-lt"/>
              </a:rPr>
              <a:t>The</a:t>
            </a:r>
            <a:r>
              <a:rPr lang="en-US" sz="1200" b="1" dirty="0" smtClean="0">
                <a:latin typeface="+mj-lt"/>
              </a:rPr>
              <a:t> global semiconductor equipment </a:t>
            </a:r>
            <a:r>
              <a:rPr lang="en-US" sz="1200" dirty="0" smtClean="0">
                <a:latin typeface="+mj-lt"/>
              </a:rPr>
              <a:t>market is valued as the revenues accrued from the manufacture and sale of </a:t>
            </a:r>
            <a:r>
              <a:rPr lang="en-US" sz="1200" b="1" dirty="0" smtClean="0">
                <a:latin typeface="+mj-lt"/>
              </a:rPr>
              <a:t>equipment used to manufacture semiconductor devices. </a:t>
            </a:r>
          </a:p>
          <a:p>
            <a:pPr marL="112713" indent="-112713" algn="just">
              <a:lnSpc>
                <a:spcPct val="120000"/>
              </a:lnSpc>
              <a:buFont typeface="Arial" pitchFamily="34" charset="0"/>
              <a:buChar char="•"/>
            </a:pPr>
            <a:r>
              <a:rPr lang="en-US" sz="1200" dirty="0" smtClean="0">
                <a:latin typeface="+mj-lt"/>
              </a:rPr>
              <a:t>The market is divided into</a:t>
            </a:r>
            <a:r>
              <a:rPr lang="en-US" sz="1200" b="1" dirty="0" smtClean="0">
                <a:latin typeface="+mj-lt"/>
              </a:rPr>
              <a:t> wafer fabrication equipment, assembly and packaging equipment, test equipment, and other equipment (including </a:t>
            </a:r>
            <a:r>
              <a:rPr lang="en-US" sz="1200" b="1" dirty="0" err="1" smtClean="0">
                <a:latin typeface="+mj-lt"/>
              </a:rPr>
              <a:t>photomask</a:t>
            </a:r>
            <a:r>
              <a:rPr lang="en-US" sz="1200" b="1" dirty="0" smtClean="0">
                <a:latin typeface="+mj-lt"/>
              </a:rPr>
              <a:t> and reticule production) </a:t>
            </a:r>
          </a:p>
        </p:txBody>
      </p:sp>
      <p:sp>
        <p:nvSpPr>
          <p:cNvPr id="14"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Value</a:t>
            </a:r>
          </a:p>
        </p:txBody>
      </p:sp>
      <p:sp>
        <p:nvSpPr>
          <p:cNvPr id="15" name="AutoShape 7"/>
          <p:cNvSpPr>
            <a:spLocks noChangeArrowheads="1"/>
          </p:cNvSpPr>
          <p:nvPr/>
        </p:nvSpPr>
        <p:spPr bwMode="auto">
          <a:xfrm>
            <a:off x="152400" y="2590800"/>
            <a:ext cx="3962400" cy="9144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global semiconductor equipment industry had total revenues of </a:t>
            </a:r>
            <a:r>
              <a:rPr lang="en-US" sz="1200" b="1" dirty="0" smtClean="0">
                <a:latin typeface="+mj-lt"/>
              </a:rPr>
              <a:t>$41.8 billion </a:t>
            </a:r>
            <a:r>
              <a:rPr lang="en-US" sz="1200" dirty="0" smtClean="0">
                <a:latin typeface="+mj-lt"/>
              </a:rPr>
              <a:t>in </a:t>
            </a:r>
            <a:r>
              <a:rPr lang="en-US" sz="1200" b="1" dirty="0" smtClean="0">
                <a:latin typeface="+mj-lt"/>
              </a:rPr>
              <a:t>2011</a:t>
            </a:r>
            <a:r>
              <a:rPr lang="en-US" sz="1200" dirty="0" smtClean="0">
                <a:latin typeface="+mj-lt"/>
              </a:rPr>
              <a:t>, representing a </a:t>
            </a:r>
            <a:r>
              <a:rPr lang="en-US" sz="1200" b="1" dirty="0" smtClean="0">
                <a:latin typeface="+mj-lt"/>
              </a:rPr>
              <a:t>CAGR</a:t>
            </a:r>
            <a:r>
              <a:rPr lang="en-US" sz="1200" dirty="0" smtClean="0">
                <a:latin typeface="+mj-lt"/>
              </a:rPr>
              <a:t> of </a:t>
            </a:r>
            <a:r>
              <a:rPr lang="en-US" sz="1200" b="1" dirty="0" smtClean="0">
                <a:latin typeface="+mj-lt"/>
              </a:rPr>
              <a:t>-0.6% </a:t>
            </a:r>
            <a:r>
              <a:rPr lang="en-US" sz="1200" dirty="0" smtClean="0">
                <a:latin typeface="+mj-lt"/>
              </a:rPr>
              <a:t>between </a:t>
            </a:r>
            <a:r>
              <a:rPr lang="en-US" sz="1200" b="1" dirty="0" smtClean="0">
                <a:latin typeface="+mj-lt"/>
              </a:rPr>
              <a:t>2007 and 2011</a:t>
            </a:r>
            <a:r>
              <a:rPr lang="en-US" sz="1200" dirty="0" smtClean="0">
                <a:latin typeface="+mj-lt"/>
              </a:rPr>
              <a:t> </a:t>
            </a:r>
          </a:p>
        </p:txBody>
      </p:sp>
      <p:sp>
        <p:nvSpPr>
          <p:cNvPr id="18" name="AutoShape 7"/>
          <p:cNvSpPr>
            <a:spLocks noChangeArrowheads="1"/>
          </p:cNvSpPr>
          <p:nvPr/>
        </p:nvSpPr>
        <p:spPr bwMode="auto">
          <a:xfrm>
            <a:off x="152400" y="3581400"/>
            <a:ext cx="3962400" cy="9906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global semiconductors &amp; semiconductor equipment industry experienced </a:t>
            </a:r>
            <a:r>
              <a:rPr lang="en-US" sz="1200" b="1" dirty="0" smtClean="0">
                <a:latin typeface="+mj-lt"/>
              </a:rPr>
              <a:t>significant decline </a:t>
            </a:r>
            <a:r>
              <a:rPr lang="en-US" sz="1200" dirty="0" smtClean="0">
                <a:latin typeface="+mj-lt"/>
              </a:rPr>
              <a:t>in </a:t>
            </a:r>
            <a:r>
              <a:rPr lang="en-US" sz="1200" b="1" dirty="0" smtClean="0">
                <a:latin typeface="+mj-lt"/>
              </a:rPr>
              <a:t>2008 and 2009,</a:t>
            </a:r>
            <a:r>
              <a:rPr lang="en-US" sz="1200" dirty="0" smtClean="0">
                <a:latin typeface="+mj-lt"/>
              </a:rPr>
              <a:t> before </a:t>
            </a:r>
            <a:r>
              <a:rPr lang="en-US" sz="1200" b="1" dirty="0" smtClean="0">
                <a:latin typeface="+mj-lt"/>
              </a:rPr>
              <a:t>recovering with very strong growth </a:t>
            </a:r>
            <a:r>
              <a:rPr lang="en-US" sz="1200" dirty="0" smtClean="0">
                <a:latin typeface="+mj-lt"/>
              </a:rPr>
              <a:t>in </a:t>
            </a:r>
            <a:r>
              <a:rPr lang="en-US" sz="1200" b="1" dirty="0" smtClean="0">
                <a:latin typeface="+mj-lt"/>
              </a:rPr>
              <a:t>2010</a:t>
            </a:r>
            <a:r>
              <a:rPr lang="en-US" sz="1200" dirty="0" smtClean="0">
                <a:latin typeface="+mj-lt"/>
              </a:rPr>
              <a:t> followed by moderate growth in 2011. </a:t>
            </a:r>
          </a:p>
        </p:txBody>
      </p:sp>
      <p:sp>
        <p:nvSpPr>
          <p:cNvPr id="10"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graphicFrame>
        <p:nvGraphicFramePr>
          <p:cNvPr id="12" name="Table 11"/>
          <p:cNvGraphicFramePr>
            <a:graphicFrameLocks noGrp="1"/>
          </p:cNvGraphicFramePr>
          <p:nvPr/>
        </p:nvGraphicFramePr>
        <p:xfrm>
          <a:off x="152400" y="5181602"/>
          <a:ext cx="4038600" cy="1295398"/>
        </p:xfrm>
        <a:graphic>
          <a:graphicData uri="http://schemas.openxmlformats.org/drawingml/2006/table">
            <a:tbl>
              <a:tblPr firstRow="1" bandRow="1">
                <a:tableStyleId>{7DF18680-E054-41AD-8BC1-D1AEF772440D}</a:tableStyleId>
              </a:tblPr>
              <a:tblGrid>
                <a:gridCol w="1346200"/>
                <a:gridCol w="1346200"/>
                <a:gridCol w="1346200"/>
              </a:tblGrid>
              <a:tr h="185056">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185057">
                <a:tc>
                  <a:txBody>
                    <a:bodyPr/>
                    <a:lstStyle/>
                    <a:p>
                      <a:pPr algn="ctr" fontAlgn="ctr"/>
                      <a:r>
                        <a:rPr lang="en-US" sz="1200" b="1" i="0" u="none" strike="noStrike">
                          <a:solidFill>
                            <a:srgbClr val="000000"/>
                          </a:solidFill>
                          <a:latin typeface="Calibri"/>
                        </a:rPr>
                        <a:t>2007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42.8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185057">
                <a:tc>
                  <a:txBody>
                    <a:bodyPr/>
                    <a:lstStyle/>
                    <a:p>
                      <a:pPr algn="ctr" fontAlgn="ctr"/>
                      <a:r>
                        <a:rPr lang="en-US" sz="1200" b="1" i="0" u="none" strike="noStrike">
                          <a:solidFill>
                            <a:srgbClr val="000000"/>
                          </a:solidFill>
                          <a:latin typeface="Calibri"/>
                        </a:rPr>
                        <a:t>2008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30.9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1" i="0" u="none" strike="noStrike" dirty="0">
                          <a:solidFill>
                            <a:srgbClr val="000000"/>
                          </a:solidFill>
                          <a:latin typeface="Calibri"/>
                        </a:rPr>
                        <a:t>-</a:t>
                      </a:r>
                      <a:r>
                        <a:rPr lang="en-US" sz="1200" b="0" i="0" u="none" strike="noStrike" dirty="0">
                          <a:solidFill>
                            <a:srgbClr val="000000"/>
                          </a:solidFill>
                          <a:latin typeface="Calibri"/>
                        </a:rPr>
                        <a:t>27.70%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185057">
                <a:tc>
                  <a:txBody>
                    <a:bodyPr/>
                    <a:lstStyle/>
                    <a:p>
                      <a:pPr algn="ctr" fontAlgn="ctr"/>
                      <a:r>
                        <a:rPr lang="en-US" sz="1200" b="1" i="0" u="none" strike="noStrike">
                          <a:solidFill>
                            <a:srgbClr val="000000"/>
                          </a:solidFill>
                          <a:latin typeface="Calibri"/>
                        </a:rPr>
                        <a:t>2009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15.9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-48.50%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185057">
                <a:tc>
                  <a:txBody>
                    <a:bodyPr/>
                    <a:lstStyle/>
                    <a:p>
                      <a:pPr algn="ctr" fontAlgn="ctr"/>
                      <a:r>
                        <a:rPr lang="en-US" sz="1200" b="1" i="0" u="none" strike="noStrike">
                          <a:solidFill>
                            <a:srgbClr val="000000"/>
                          </a:solidFill>
                          <a:latin typeface="Calibri"/>
                        </a:rPr>
                        <a:t>2010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1" i="0" u="none" strike="noStrike" dirty="0">
                          <a:solidFill>
                            <a:srgbClr val="000000"/>
                          </a:solidFill>
                          <a:latin typeface="Calibri"/>
                        </a:rPr>
                        <a:t>151.20%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185057">
                <a:tc>
                  <a:txBody>
                    <a:bodyPr/>
                    <a:lstStyle/>
                    <a:p>
                      <a:pPr algn="ctr" fontAlgn="ctr"/>
                      <a:r>
                        <a:rPr lang="en-US" sz="1200" b="1" i="0" u="none" strike="noStrike">
                          <a:solidFill>
                            <a:srgbClr val="000000"/>
                          </a:solidFill>
                          <a:latin typeface="Calibri"/>
                        </a:rPr>
                        <a:t>2011 (e)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41.8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4.50%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185057">
                <a:tc gridSpan="2">
                  <a:txBody>
                    <a:bodyPr/>
                    <a:lstStyle/>
                    <a:p>
                      <a:pPr algn="ctr"/>
                      <a:r>
                        <a:rPr lang="en-US" sz="1200" b="1" dirty="0" smtClean="0"/>
                        <a:t>CAGR: 2007-11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-0.6%</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13" name="Rectangle 12"/>
          <p:cNvSpPr/>
          <p:nvPr/>
        </p:nvSpPr>
        <p:spPr>
          <a:xfrm>
            <a:off x="152400" y="4800600"/>
            <a:ext cx="4023360" cy="269304"/>
          </a:xfrm>
          <a:prstGeom prst="rect">
            <a:avLst/>
          </a:prstGeom>
          <a:solidFill>
            <a:srgbClr val="00B0F0"/>
          </a:solidFill>
          <a:ln>
            <a:noFill/>
          </a:ln>
        </p:spPr>
        <p:txBody>
          <a:bodyPr wrap="square">
            <a:spAutoFit/>
          </a:bodyPr>
          <a:lstStyle/>
          <a:p>
            <a:pPr algn="ctr">
              <a:defRPr/>
            </a:pPr>
            <a:r>
              <a:rPr lang="en-US" sz="1150" b="1" dirty="0" smtClean="0">
                <a:solidFill>
                  <a:schemeClr val="bg1"/>
                </a:solidFill>
                <a:latin typeface="+mj-lt"/>
              </a:rPr>
              <a:t>Global computer hardware market value: $ billion, 2007–11(e)</a:t>
            </a:r>
          </a:p>
        </p:txBody>
      </p:sp>
      <p:graphicFrame>
        <p:nvGraphicFramePr>
          <p:cNvPr id="16" name="Chart 15"/>
          <p:cNvGraphicFramePr/>
          <p:nvPr/>
        </p:nvGraphicFramePr>
        <p:xfrm>
          <a:off x="4724400" y="3124200"/>
          <a:ext cx="3948168" cy="3429000"/>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p:cNvSpPr txBox="1"/>
          <p:nvPr/>
        </p:nvSpPr>
        <p:spPr>
          <a:xfrm rot="16200000">
            <a:off x="4250695" y="4267200"/>
            <a:ext cx="685800" cy="261610"/>
          </a:xfrm>
          <a:prstGeom prst="rect">
            <a:avLst/>
          </a:prstGeom>
          <a:noFill/>
        </p:spPr>
        <p:txBody>
          <a:bodyPr wrap="square" rtlCol="0">
            <a:spAutoFit/>
          </a:bodyPr>
          <a:lstStyle/>
          <a:p>
            <a:r>
              <a:rPr lang="en-US" sz="1100" b="1" dirty="0" smtClean="0">
                <a:latin typeface="+mj-lt"/>
              </a:rPr>
              <a:t>$ billion</a:t>
            </a:r>
            <a:endParaRPr lang="en-US" sz="1100" b="1" dirty="0">
              <a:latin typeface="+mj-lt"/>
            </a:endParaRPr>
          </a:p>
        </p:txBody>
      </p:sp>
      <p:sp>
        <p:nvSpPr>
          <p:cNvPr id="19" name="TextBox 18"/>
          <p:cNvSpPr txBox="1"/>
          <p:nvPr/>
        </p:nvSpPr>
        <p:spPr>
          <a:xfrm rot="16200000">
            <a:off x="8314052" y="4202250"/>
            <a:ext cx="854706"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20" name="TextBox 19"/>
          <p:cNvSpPr txBox="1"/>
          <p:nvPr/>
        </p:nvSpPr>
        <p:spPr>
          <a:xfrm>
            <a:off x="6615168" y="591059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pPr>
                <a:defRPr/>
              </a:pPr>
              <a:t>8</a:t>
            </a:fld>
            <a:endParaRPr lang="en-US" dirty="0"/>
          </a:p>
        </p:txBody>
      </p:sp>
      <p:sp>
        <p:nvSpPr>
          <p:cNvPr id="6" name="Rectangle 5"/>
          <p:cNvSpPr/>
          <p:nvPr/>
        </p:nvSpPr>
        <p:spPr>
          <a:xfrm>
            <a:off x="4724400" y="1219200"/>
            <a:ext cx="4038600" cy="400110"/>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semiconductors &amp; semiconductor equipment industry category segmentation: % share, by value, 2011</a:t>
            </a:r>
          </a:p>
        </p:txBody>
      </p:sp>
      <p:sp>
        <p:nvSpPr>
          <p:cNvPr id="14343"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Semiconductor MI: Market Scenario</a:t>
            </a:r>
            <a:br>
              <a:rPr sz="2000" b="1" smtClean="0">
                <a:solidFill>
                  <a:srgbClr val="FFFFFF"/>
                </a:solidFill>
                <a:latin typeface="Myriad Pro"/>
              </a:rPr>
            </a:br>
            <a:r>
              <a:rPr sz="1800" smtClean="0">
                <a:latin typeface="Myriad Pro"/>
              </a:rPr>
              <a:t> Global Semiconductor Equipment</a:t>
            </a:r>
          </a:p>
        </p:txBody>
      </p:sp>
      <p:sp>
        <p:nvSpPr>
          <p:cNvPr id="15" name="AutoShape 7"/>
          <p:cNvSpPr>
            <a:spLocks noChangeArrowheads="1"/>
          </p:cNvSpPr>
          <p:nvPr/>
        </p:nvSpPr>
        <p:spPr bwMode="auto">
          <a:xfrm>
            <a:off x="228600" y="1584960"/>
            <a:ext cx="4267200" cy="100584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1125" indent="-111125" algn="just">
              <a:lnSpc>
                <a:spcPct val="120000"/>
              </a:lnSpc>
              <a:buFont typeface="Arial" pitchFamily="34" charset="0"/>
              <a:buChar char="•"/>
            </a:pPr>
            <a:r>
              <a:rPr lang="en-US" sz="1200" b="1" dirty="0" smtClean="0">
                <a:latin typeface="+mj-lt"/>
              </a:rPr>
              <a:t>Wafer processing is the largest segment </a:t>
            </a:r>
            <a:r>
              <a:rPr lang="en-US" sz="1200" dirty="0" smtClean="0">
                <a:latin typeface="+mj-lt"/>
              </a:rPr>
              <a:t>of the global semiconductor equipment market, accounting for </a:t>
            </a:r>
            <a:r>
              <a:rPr lang="en-US" sz="1200" b="1" dirty="0" smtClean="0">
                <a:latin typeface="+mj-lt"/>
              </a:rPr>
              <a:t>79.2% </a:t>
            </a:r>
            <a:r>
              <a:rPr lang="en-US" sz="1200" dirty="0" smtClean="0">
                <a:latin typeface="+mj-lt"/>
              </a:rPr>
              <a:t>of the market's total value. </a:t>
            </a:r>
          </a:p>
          <a:p>
            <a:pPr marL="111125" indent="-111125" algn="just">
              <a:lnSpc>
                <a:spcPct val="120000"/>
              </a:lnSpc>
              <a:buFont typeface="Arial" pitchFamily="34" charset="0"/>
              <a:buChar char="•"/>
            </a:pPr>
            <a:r>
              <a:rPr lang="en-US" sz="1200" b="1" dirty="0" smtClean="0">
                <a:latin typeface="+mj-lt"/>
              </a:rPr>
              <a:t>The Test segment </a:t>
            </a:r>
            <a:r>
              <a:rPr lang="en-US" sz="1200" dirty="0" smtClean="0">
                <a:latin typeface="+mj-lt"/>
              </a:rPr>
              <a:t>accounts for a further </a:t>
            </a:r>
            <a:r>
              <a:rPr lang="en-US" sz="1200" b="1" dirty="0" smtClean="0">
                <a:latin typeface="+mj-lt"/>
              </a:rPr>
              <a:t>8.8% </a:t>
            </a:r>
            <a:r>
              <a:rPr lang="en-US" sz="1200" dirty="0" smtClean="0">
                <a:latin typeface="+mj-lt"/>
              </a:rPr>
              <a:t>of the market</a:t>
            </a:r>
            <a:r>
              <a:rPr lang="en-US" sz="1200" b="1" dirty="0" smtClean="0">
                <a:latin typeface="+mj-lt"/>
              </a:rPr>
              <a:t>. </a:t>
            </a:r>
          </a:p>
        </p:txBody>
      </p:sp>
      <p:sp>
        <p:nvSpPr>
          <p:cNvPr id="13" name="Rectangle 12"/>
          <p:cNvSpPr/>
          <p:nvPr/>
        </p:nvSpPr>
        <p:spPr>
          <a:xfrm>
            <a:off x="4724400" y="3867090"/>
            <a:ext cx="4038600" cy="400110"/>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semiconductors &amp; semiconductor equipment industry geography segmentation: % share, by value, 2011</a:t>
            </a:r>
          </a:p>
        </p:txBody>
      </p:sp>
      <p:sp>
        <p:nvSpPr>
          <p:cNvPr id="11"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Share</a:t>
            </a:r>
          </a:p>
        </p:txBody>
      </p:sp>
      <p:graphicFrame>
        <p:nvGraphicFramePr>
          <p:cNvPr id="16" name="Table 15"/>
          <p:cNvGraphicFramePr>
            <a:graphicFrameLocks noGrp="1"/>
          </p:cNvGraphicFramePr>
          <p:nvPr/>
        </p:nvGraphicFramePr>
        <p:xfrm>
          <a:off x="228600" y="2667000"/>
          <a:ext cx="4267200" cy="1143000"/>
        </p:xfrm>
        <a:graphic>
          <a:graphicData uri="http://schemas.openxmlformats.org/drawingml/2006/table">
            <a:tbl>
              <a:tblPr firstRow="1" bandRow="1">
                <a:tableStyleId>{7DF18680-E054-41AD-8BC1-D1AEF772440D}</a:tableStyleId>
              </a:tblPr>
              <a:tblGrid>
                <a:gridCol w="1792224"/>
                <a:gridCol w="1365504"/>
                <a:gridCol w="1109472"/>
              </a:tblGrid>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2011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Wafer processing</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33.1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79.2%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28600">
                <a:tc>
                  <a:txBody>
                    <a:bodyPr/>
                    <a:lstStyle/>
                    <a:p>
                      <a:pPr algn="ctr"/>
                      <a:r>
                        <a:rPr lang="en-US" sz="1200" b="1" dirty="0" smtClean="0"/>
                        <a:t>Test</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3.7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8.8%</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Assembly &amp; packaging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3.0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7.2%</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Other</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2.0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4.8%</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sp>
        <p:nvSpPr>
          <p:cNvPr id="17" name="AutoShape 7"/>
          <p:cNvSpPr>
            <a:spLocks noChangeArrowheads="1"/>
          </p:cNvSpPr>
          <p:nvPr/>
        </p:nvSpPr>
        <p:spPr bwMode="auto">
          <a:xfrm>
            <a:off x="228600" y="4277584"/>
            <a:ext cx="4267200" cy="73152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1125" indent="-111125" algn="just">
              <a:lnSpc>
                <a:spcPct val="120000"/>
              </a:lnSpc>
              <a:buFont typeface="Arial" pitchFamily="34" charset="0"/>
              <a:buChar char="•"/>
            </a:pPr>
            <a:r>
              <a:rPr lang="en-US" sz="1200" b="1" dirty="0" smtClean="0">
                <a:latin typeface="+mj-lt"/>
              </a:rPr>
              <a:t>Asia-Pacific </a:t>
            </a:r>
            <a:r>
              <a:rPr lang="en-US" sz="1200" dirty="0" smtClean="0">
                <a:latin typeface="+mj-lt"/>
              </a:rPr>
              <a:t>accounts for </a:t>
            </a:r>
            <a:r>
              <a:rPr lang="en-US" sz="1200" b="1" dirty="0" smtClean="0">
                <a:latin typeface="+mj-lt"/>
              </a:rPr>
              <a:t>70.2% </a:t>
            </a:r>
            <a:r>
              <a:rPr lang="en-US" sz="1200" dirty="0" smtClean="0">
                <a:latin typeface="+mj-lt"/>
              </a:rPr>
              <a:t>of the global semiconductor equipment market value. </a:t>
            </a:r>
          </a:p>
          <a:p>
            <a:pPr marL="111125" indent="-111125" algn="just">
              <a:lnSpc>
                <a:spcPct val="120000"/>
              </a:lnSpc>
              <a:buFont typeface="Arial" pitchFamily="34" charset="0"/>
              <a:buChar char="•"/>
            </a:pPr>
            <a:r>
              <a:rPr lang="en-US" sz="1200" b="1" dirty="0" smtClean="0">
                <a:latin typeface="+mj-lt"/>
              </a:rPr>
              <a:t>Americas </a:t>
            </a:r>
            <a:r>
              <a:rPr lang="en-US" sz="1200" dirty="0" smtClean="0">
                <a:latin typeface="+mj-lt"/>
              </a:rPr>
              <a:t>accounts for a further </a:t>
            </a:r>
            <a:r>
              <a:rPr lang="en-US" sz="1200" b="1" dirty="0" smtClean="0">
                <a:latin typeface="+mj-lt"/>
              </a:rPr>
              <a:t>14.4% </a:t>
            </a:r>
            <a:r>
              <a:rPr lang="en-US" sz="1200" dirty="0" smtClean="0">
                <a:latin typeface="+mj-lt"/>
              </a:rPr>
              <a:t>of the global market.</a:t>
            </a:r>
          </a:p>
        </p:txBody>
      </p:sp>
      <p:graphicFrame>
        <p:nvGraphicFramePr>
          <p:cNvPr id="19" name="Table 18"/>
          <p:cNvGraphicFramePr>
            <a:graphicFrameLocks noGrp="1"/>
          </p:cNvGraphicFramePr>
          <p:nvPr/>
        </p:nvGraphicFramePr>
        <p:xfrm>
          <a:off x="228600" y="5115448"/>
          <a:ext cx="4267200" cy="1143000"/>
        </p:xfrm>
        <a:graphic>
          <a:graphicData uri="http://schemas.openxmlformats.org/drawingml/2006/table">
            <a:tbl>
              <a:tblPr firstRow="1" bandRow="1">
                <a:tableStyleId>{7DF18680-E054-41AD-8BC1-D1AEF772440D}</a:tableStyleId>
              </a:tblPr>
              <a:tblGrid>
                <a:gridCol w="1792224"/>
                <a:gridCol w="1365504"/>
                <a:gridCol w="1109472"/>
              </a:tblGrid>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2011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Asia- Pacific</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29.3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70.2%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28600">
                <a:tc>
                  <a:txBody>
                    <a:bodyPr/>
                    <a:lstStyle/>
                    <a:p>
                      <a:pPr algn="ctr"/>
                      <a:r>
                        <a:rPr lang="en-US" sz="1200" b="1" dirty="0" smtClean="0"/>
                        <a:t>Americas</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6.0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14.4%</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Europe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2.4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5.9%</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286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ROW</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4.0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9.6%</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sp>
        <p:nvSpPr>
          <p:cNvPr id="14"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graphicFrame>
        <p:nvGraphicFramePr>
          <p:cNvPr id="18" name="Chart 17"/>
          <p:cNvGraphicFramePr/>
          <p:nvPr/>
        </p:nvGraphicFramePr>
        <p:xfrm>
          <a:off x="4724400" y="1600201"/>
          <a:ext cx="4143375" cy="2209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p:cNvGraphicFramePr/>
          <p:nvPr/>
        </p:nvGraphicFramePr>
        <p:xfrm>
          <a:off x="4724400" y="4267200"/>
          <a:ext cx="4143375" cy="2371725"/>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cstate="print"/>
          <a:srcRect/>
          <a:stretch>
            <a:fillRect/>
          </a:stretch>
        </p:blipFill>
        <p:spPr bwMode="auto">
          <a:xfrm>
            <a:off x="228600" y="2087880"/>
            <a:ext cx="4693920" cy="2560320"/>
          </a:xfrm>
          <a:prstGeom prst="rect">
            <a:avLst/>
          </a:prstGeom>
          <a:noFill/>
          <a:ln w="9525">
            <a:solidFill>
              <a:srgbClr val="00B0F0"/>
            </a:solidFill>
            <a:miter lim="800000"/>
            <a:headEnd/>
            <a:tailEnd/>
          </a:ln>
          <a:effectLst/>
        </p:spPr>
      </p:pic>
      <p:sp>
        <p:nvSpPr>
          <p:cNvPr id="3" name="Slide Number Placeholder 2"/>
          <p:cNvSpPr>
            <a:spLocks noGrp="1"/>
          </p:cNvSpPr>
          <p:nvPr>
            <p:ph type="sldNum" sz="quarter" idx="11"/>
          </p:nvPr>
        </p:nvSpPr>
        <p:spPr/>
        <p:txBody>
          <a:bodyPr/>
          <a:lstStyle/>
          <a:p>
            <a:pPr>
              <a:defRPr/>
            </a:pPr>
            <a:fld id="{825A85AB-E5FF-45F7-9611-7A0E84C51EAF}" type="slidenum">
              <a:rPr lang="en-US"/>
              <a:pPr>
                <a:defRPr/>
              </a:pPr>
              <a:t>9</a:t>
            </a:fld>
            <a:endParaRPr lang="en-US" dirty="0"/>
          </a:p>
        </p:txBody>
      </p:sp>
      <p:sp>
        <p:nvSpPr>
          <p:cNvPr id="6" name="Rectangle 5"/>
          <p:cNvSpPr/>
          <p:nvPr/>
        </p:nvSpPr>
        <p:spPr>
          <a:xfrm>
            <a:off x="457200" y="1734979"/>
            <a:ext cx="822960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semiconductors &amp; semiconductor equipment industry value forecast: $ billion, 2011–16 </a:t>
            </a:r>
          </a:p>
        </p:txBody>
      </p:sp>
      <p:sp>
        <p:nvSpPr>
          <p:cNvPr id="14343" name="Title 1"/>
          <p:cNvSpPr>
            <a:spLocks noGrp="1"/>
          </p:cNvSpPr>
          <p:nvPr>
            <p:ph type="title"/>
          </p:nvPr>
        </p:nvSpPr>
        <p:spPr>
          <a:xfrm>
            <a:off x="1219200" y="0"/>
            <a:ext cx="7010400" cy="762000"/>
          </a:xfrm>
        </p:spPr>
        <p:txBody>
          <a:bodyPr/>
          <a:lstStyle/>
          <a:p>
            <a:r>
              <a:rPr sz="2000" b="1" smtClean="0">
                <a:latin typeface="Myriad Pro"/>
              </a:rPr>
              <a:t>Global Semiconductor MI: Market Scenario</a:t>
            </a:r>
            <a:br>
              <a:rPr sz="2000" b="1" smtClean="0">
                <a:latin typeface="Myriad Pro"/>
              </a:rPr>
            </a:br>
            <a:r>
              <a:rPr sz="1800" smtClean="0">
                <a:latin typeface="Myriad Pro"/>
              </a:rPr>
              <a:t> Global Semiconductor Equipment</a:t>
            </a:r>
          </a:p>
        </p:txBody>
      </p:sp>
      <p:sp>
        <p:nvSpPr>
          <p:cNvPr id="15" name="AutoShape 7"/>
          <p:cNvSpPr>
            <a:spLocks noChangeArrowheads="1"/>
          </p:cNvSpPr>
          <p:nvPr/>
        </p:nvSpPr>
        <p:spPr bwMode="auto">
          <a:xfrm>
            <a:off x="228600" y="5029200"/>
            <a:ext cx="8686800" cy="9144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71450" indent="-171450" algn="just">
              <a:lnSpc>
                <a:spcPct val="200000"/>
              </a:lnSpc>
              <a:buFont typeface="Arial" pitchFamily="34" charset="0"/>
              <a:buChar char="•"/>
            </a:pPr>
            <a:r>
              <a:rPr lang="en-US" sz="1200" dirty="0" smtClean="0">
                <a:latin typeface="+mj-lt"/>
              </a:rPr>
              <a:t>In </a:t>
            </a:r>
            <a:r>
              <a:rPr lang="en-US" sz="1200" b="1" dirty="0" smtClean="0">
                <a:latin typeface="+mj-lt"/>
              </a:rPr>
              <a:t>2016</a:t>
            </a:r>
            <a:r>
              <a:rPr lang="en-US" sz="1200" dirty="0" smtClean="0">
                <a:latin typeface="+mj-lt"/>
              </a:rPr>
              <a:t>, the global semiconductor equipment industry is forecast to have a value of </a:t>
            </a:r>
            <a:r>
              <a:rPr lang="en-US" sz="1200" b="1" dirty="0" smtClean="0">
                <a:latin typeface="+mj-lt"/>
              </a:rPr>
              <a:t>$53.4 billion, </a:t>
            </a:r>
            <a:r>
              <a:rPr lang="en-US" sz="1200" dirty="0" smtClean="0">
                <a:latin typeface="+mj-lt"/>
              </a:rPr>
              <a:t>an increase of </a:t>
            </a:r>
            <a:r>
              <a:rPr lang="en-US" sz="1200" b="1" dirty="0" smtClean="0">
                <a:latin typeface="+mj-lt"/>
              </a:rPr>
              <a:t>27.7% </a:t>
            </a:r>
            <a:r>
              <a:rPr lang="en-US" sz="1200" dirty="0" smtClean="0">
                <a:latin typeface="+mj-lt"/>
              </a:rPr>
              <a:t>since 2011. </a:t>
            </a:r>
          </a:p>
          <a:p>
            <a:pPr marL="171450" indent="-171450" algn="just">
              <a:lnSpc>
                <a:spcPct val="200000"/>
              </a:lnSpc>
              <a:buFont typeface="Arial" pitchFamily="34" charset="0"/>
              <a:buChar char="•"/>
            </a:pPr>
            <a:r>
              <a:rPr lang="en-US" sz="1200" dirty="0" smtClean="0">
                <a:latin typeface="+mj-lt"/>
              </a:rPr>
              <a:t>The industry is expected to see </a:t>
            </a:r>
            <a:r>
              <a:rPr lang="en-US" sz="1200" b="1" dirty="0" smtClean="0">
                <a:latin typeface="+mj-lt"/>
              </a:rPr>
              <a:t>highest growth </a:t>
            </a:r>
            <a:r>
              <a:rPr lang="en-US" sz="1200" dirty="0" smtClean="0">
                <a:latin typeface="+mj-lt"/>
              </a:rPr>
              <a:t>in the year of </a:t>
            </a:r>
            <a:r>
              <a:rPr lang="en-US" sz="1200" b="1" dirty="0" smtClean="0">
                <a:latin typeface="+mj-lt"/>
              </a:rPr>
              <a:t>2016</a:t>
            </a:r>
          </a:p>
        </p:txBody>
      </p:sp>
      <p:graphicFrame>
        <p:nvGraphicFramePr>
          <p:cNvPr id="12" name="Table 11"/>
          <p:cNvGraphicFramePr>
            <a:graphicFrameLocks noGrp="1"/>
          </p:cNvGraphicFramePr>
          <p:nvPr/>
        </p:nvGraphicFramePr>
        <p:xfrm>
          <a:off x="5105400" y="2057400"/>
          <a:ext cx="3810000" cy="2590800"/>
        </p:xfrm>
        <a:graphic>
          <a:graphicData uri="http://schemas.openxmlformats.org/drawingml/2006/table">
            <a:tbl>
              <a:tblPr firstRow="1" bandRow="1">
                <a:tableStyleId>{7DF18680-E054-41AD-8BC1-D1AEF772440D}</a:tableStyleId>
              </a:tblPr>
              <a:tblGrid>
                <a:gridCol w="1270000"/>
                <a:gridCol w="1270000"/>
                <a:gridCol w="1270000"/>
              </a:tblGrid>
              <a:tr h="323850">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23850">
                <a:tc>
                  <a:txBody>
                    <a:bodyPr/>
                    <a:lstStyle/>
                    <a:p>
                      <a:pPr algn="ctr"/>
                      <a:r>
                        <a:rPr lang="en-US" sz="1200" b="1" dirty="0" smtClean="0"/>
                        <a:t>2011</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41.8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4.5%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2012</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37.3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-10.9%</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2013</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40.1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7.5%</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42.8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6.8%</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2015</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47.4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a:r>
                        <a:rPr lang="en-US" sz="1200" dirty="0" smtClean="0"/>
                        <a:t>10.9%</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2016</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53.4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a:r>
                        <a:rPr lang="en-US" sz="1200" dirty="0" smtClean="0"/>
                        <a:t>12.6%</a:t>
                      </a:r>
                      <a:endParaRPr lang="en-US" sz="1200"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gridSpan="2">
                  <a:txBody>
                    <a:bodyPr/>
                    <a:lstStyle/>
                    <a:p>
                      <a:pPr algn="ctr"/>
                      <a:r>
                        <a:rPr lang="en-US" sz="1200" b="1" dirty="0" smtClean="0"/>
                        <a:t>CAGR: 2011–16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5.0%</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9"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Forecast</a:t>
            </a:r>
          </a:p>
        </p:txBody>
      </p:sp>
      <p:sp>
        <p:nvSpPr>
          <p:cNvPr id="10"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C" val="5"/>
</p:tagLst>
</file>

<file path=ppt/tags/tag11.xml><?xml version="1.0" encoding="utf-8"?>
<p:tagLst xmlns:a="http://schemas.openxmlformats.org/drawingml/2006/main" xmlns:r="http://schemas.openxmlformats.org/officeDocument/2006/relationships" xmlns:p="http://schemas.openxmlformats.org/presentationml/2006/main">
  <p:tag name="THEMEID" val="6"/>
</p:tagLst>
</file>

<file path=ppt/tags/tag12.xml><?xml version="1.0" encoding="utf-8"?>
<p:tagLst xmlns:a="http://schemas.openxmlformats.org/drawingml/2006/main" xmlns:r="http://schemas.openxmlformats.org/officeDocument/2006/relationships" xmlns:p="http://schemas.openxmlformats.org/presentationml/2006/main">
  <p:tag name="THEMEIDC" val="6"/>
</p:tagLst>
</file>

<file path=ppt/tags/tag13.xml><?xml version="1.0" encoding="utf-8"?>
<p:tagLst xmlns:a="http://schemas.openxmlformats.org/drawingml/2006/main" xmlns:r="http://schemas.openxmlformats.org/officeDocument/2006/relationships" xmlns:p="http://schemas.openxmlformats.org/presentationml/2006/main">
  <p:tag name="THEMEID" val="7"/>
</p:tagLst>
</file>

<file path=ppt/tags/tag14.xml><?xml version="1.0" encoding="utf-8"?>
<p:tagLst xmlns:a="http://schemas.openxmlformats.org/drawingml/2006/main" xmlns:r="http://schemas.openxmlformats.org/officeDocument/2006/relationships" xmlns:p="http://schemas.openxmlformats.org/presentationml/2006/main">
  <p:tag name="THEMEIDC" val="7"/>
</p:tagLst>
</file>

<file path=ppt/tags/tag15.xml><?xml version="1.0" encoding="utf-8"?>
<p:tagLst xmlns:a="http://schemas.openxmlformats.org/drawingml/2006/main" xmlns:r="http://schemas.openxmlformats.org/officeDocument/2006/relationships" xmlns:p="http://schemas.openxmlformats.org/presentationml/2006/main">
  <p:tag name="THEMEID" val="8"/>
</p:tagLst>
</file>

<file path=ppt/tags/tag16.xml><?xml version="1.0" encoding="utf-8"?>
<p:tagLst xmlns:a="http://schemas.openxmlformats.org/drawingml/2006/main" xmlns:r="http://schemas.openxmlformats.org/officeDocument/2006/relationships" xmlns:p="http://schemas.openxmlformats.org/presentationml/2006/main">
  <p:tag name="THEMEIDC" val="8"/>
</p:tagLst>
</file>

<file path=ppt/tags/tag17.xml><?xml version="1.0" encoding="utf-8"?>
<p:tagLst xmlns:a="http://schemas.openxmlformats.org/drawingml/2006/main" xmlns:r="http://schemas.openxmlformats.org/officeDocument/2006/relationships" xmlns:p="http://schemas.openxmlformats.org/presentationml/2006/main">
  <p:tag name="THEMEID" val="9"/>
</p:tagLst>
</file>

<file path=ppt/tags/tag18.xml><?xml version="1.0" encoding="utf-8"?>
<p:tagLst xmlns:a="http://schemas.openxmlformats.org/drawingml/2006/main" xmlns:r="http://schemas.openxmlformats.org/officeDocument/2006/relationships" xmlns:p="http://schemas.openxmlformats.org/presentationml/2006/main">
  <p:tag name="THEMEIDC" val="9"/>
</p:tagLst>
</file>

<file path=ppt/tags/tag19.xml><?xml version="1.0" encoding="utf-8"?>
<p:tagLst xmlns:a="http://schemas.openxmlformats.org/drawingml/2006/main" xmlns:r="http://schemas.openxmlformats.org/officeDocument/2006/relationships" xmlns:p="http://schemas.openxmlformats.org/presentationml/2006/main">
  <p:tag name="THEMEID" val="10"/>
</p:tagLst>
</file>

<file path=ppt/tags/tag2.xml><?xml version="1.0" encoding="utf-8"?>
<p:tagLst xmlns:a="http://schemas.openxmlformats.org/drawingml/2006/main" xmlns:r="http://schemas.openxmlformats.org/officeDocument/2006/relationships" xmlns:p="http://schemas.openxmlformats.org/presentationml/2006/main">
  <p:tag name="THEMEIDC" val="1"/>
</p:tagLst>
</file>

<file path=ppt/tags/tag20.xml><?xml version="1.0" encoding="utf-8"?>
<p:tagLst xmlns:a="http://schemas.openxmlformats.org/drawingml/2006/main" xmlns:r="http://schemas.openxmlformats.org/officeDocument/2006/relationships" xmlns:p="http://schemas.openxmlformats.org/presentationml/2006/main">
  <p:tag name="THEMEIDC" val="10"/>
</p:tagLst>
</file>

<file path=ppt/tags/tag21.xml><?xml version="1.0" encoding="utf-8"?>
<p:tagLst xmlns:a="http://schemas.openxmlformats.org/drawingml/2006/main" xmlns:r="http://schemas.openxmlformats.org/officeDocument/2006/relationships" xmlns:p="http://schemas.openxmlformats.org/presentationml/2006/main">
  <p:tag name="THEMEID" val="11"/>
</p:tagLst>
</file>

<file path=ppt/tags/tag22.xml><?xml version="1.0" encoding="utf-8"?>
<p:tagLst xmlns:a="http://schemas.openxmlformats.org/drawingml/2006/main" xmlns:r="http://schemas.openxmlformats.org/officeDocument/2006/relationships" xmlns:p="http://schemas.openxmlformats.org/presentationml/2006/main">
  <p:tag name="THEMEIDC" val="11"/>
</p:tagLst>
</file>

<file path=ppt/tags/tag23.xml><?xml version="1.0" encoding="utf-8"?>
<p:tagLst xmlns:a="http://schemas.openxmlformats.org/drawingml/2006/main" xmlns:r="http://schemas.openxmlformats.org/officeDocument/2006/relationships" xmlns:p="http://schemas.openxmlformats.org/presentationml/2006/main">
  <p:tag name="THEMEID" val="12"/>
</p:tagLst>
</file>

<file path=ppt/tags/tag24.xml><?xml version="1.0" encoding="utf-8"?>
<p:tagLst xmlns:a="http://schemas.openxmlformats.org/drawingml/2006/main" xmlns:r="http://schemas.openxmlformats.org/officeDocument/2006/relationships" xmlns:p="http://schemas.openxmlformats.org/presentationml/2006/main">
  <p:tag name="THEMEID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C" val="1"/>
</p:tagLst>
</file>

<file path=ppt/tags/tag27.xml><?xml version="1.0" encoding="utf-8"?>
<p:tagLst xmlns:a="http://schemas.openxmlformats.org/drawingml/2006/main" xmlns:r="http://schemas.openxmlformats.org/officeDocument/2006/relationships" xmlns:p="http://schemas.openxmlformats.org/presentationml/2006/main">
  <p:tag name="THEMEIDCC" val="2"/>
</p:tagLst>
</file>

<file path=ppt/tags/tag28.xml><?xml version="1.0" encoding="utf-8"?>
<p:tagLst xmlns:a="http://schemas.openxmlformats.org/drawingml/2006/main" xmlns:r="http://schemas.openxmlformats.org/officeDocument/2006/relationships" xmlns:p="http://schemas.openxmlformats.org/presentationml/2006/main">
  <p:tag name="THEMEIDCCC" val="2"/>
</p:tagLst>
</file>

<file path=ppt/tags/tag29.xml><?xml version="1.0" encoding="utf-8"?>
<p:tagLst xmlns:a="http://schemas.openxmlformats.org/drawingml/2006/main" xmlns:r="http://schemas.openxmlformats.org/officeDocument/2006/relationships" xmlns:p="http://schemas.openxmlformats.org/presentationml/2006/main">
  <p:tag name="THEMEIDCC" val="3"/>
</p:tagLst>
</file>

<file path=ppt/tags/tag3.xml><?xml version="1.0" encoding="utf-8"?>
<p:tagLst xmlns:a="http://schemas.openxmlformats.org/drawingml/2006/main" xmlns:r="http://schemas.openxmlformats.org/officeDocument/2006/relationships" xmlns:p="http://schemas.openxmlformats.org/presentationml/2006/main">
  <p:tag name="THEMEID" val="2"/>
</p:tagLst>
</file>

<file path=ppt/tags/tag30.xml><?xml version="1.0" encoding="utf-8"?>
<p:tagLst xmlns:a="http://schemas.openxmlformats.org/drawingml/2006/main" xmlns:r="http://schemas.openxmlformats.org/officeDocument/2006/relationships" xmlns:p="http://schemas.openxmlformats.org/presentationml/2006/main">
  <p:tag name="THEMEIDCCC" val="3"/>
</p:tagLst>
</file>

<file path=ppt/tags/tag31.xml><?xml version="1.0" encoding="utf-8"?>
<p:tagLst xmlns:a="http://schemas.openxmlformats.org/drawingml/2006/main" xmlns:r="http://schemas.openxmlformats.org/officeDocument/2006/relationships" xmlns:p="http://schemas.openxmlformats.org/presentationml/2006/main">
  <p:tag name="THEMEIDCC" val="4"/>
</p:tagLst>
</file>

<file path=ppt/tags/tag32.xml><?xml version="1.0" encoding="utf-8"?>
<p:tagLst xmlns:a="http://schemas.openxmlformats.org/drawingml/2006/main" xmlns:r="http://schemas.openxmlformats.org/officeDocument/2006/relationships" xmlns:p="http://schemas.openxmlformats.org/presentationml/2006/main">
  <p:tag name="THEMEIDCCC" val="4"/>
</p:tagLst>
</file>

<file path=ppt/tags/tag33.xml><?xml version="1.0" encoding="utf-8"?>
<p:tagLst xmlns:a="http://schemas.openxmlformats.org/drawingml/2006/main" xmlns:r="http://schemas.openxmlformats.org/officeDocument/2006/relationships" xmlns:p="http://schemas.openxmlformats.org/presentationml/2006/main">
  <p:tag name="THEMEIDCC" val="5"/>
</p:tagLst>
</file>

<file path=ppt/tags/tag34.xml><?xml version="1.0" encoding="utf-8"?>
<p:tagLst xmlns:a="http://schemas.openxmlformats.org/drawingml/2006/main" xmlns:r="http://schemas.openxmlformats.org/officeDocument/2006/relationships" xmlns:p="http://schemas.openxmlformats.org/presentationml/2006/main">
  <p:tag name="THEMEIDCCC" val="5"/>
</p:tagLst>
</file>

<file path=ppt/tags/tag35.xml><?xml version="1.0" encoding="utf-8"?>
<p:tagLst xmlns:a="http://schemas.openxmlformats.org/drawingml/2006/main" xmlns:r="http://schemas.openxmlformats.org/officeDocument/2006/relationships" xmlns:p="http://schemas.openxmlformats.org/presentationml/2006/main">
  <p:tag name="THEMEIDCC" val="6"/>
</p:tagLst>
</file>

<file path=ppt/tags/tag36.xml><?xml version="1.0" encoding="utf-8"?>
<p:tagLst xmlns:a="http://schemas.openxmlformats.org/drawingml/2006/main" xmlns:r="http://schemas.openxmlformats.org/officeDocument/2006/relationships" xmlns:p="http://schemas.openxmlformats.org/presentationml/2006/main">
  <p:tag name="THEMEIDCCC" val="6"/>
</p:tagLst>
</file>

<file path=ppt/tags/tag37.xml><?xml version="1.0" encoding="utf-8"?>
<p:tagLst xmlns:a="http://schemas.openxmlformats.org/drawingml/2006/main" xmlns:r="http://schemas.openxmlformats.org/officeDocument/2006/relationships" xmlns:p="http://schemas.openxmlformats.org/presentationml/2006/main">
  <p:tag name="THEMEIDCC" val="7"/>
</p:tagLst>
</file>

<file path=ppt/tags/tag38.xml><?xml version="1.0" encoding="utf-8"?>
<p:tagLst xmlns:a="http://schemas.openxmlformats.org/drawingml/2006/main" xmlns:r="http://schemas.openxmlformats.org/officeDocument/2006/relationships" xmlns:p="http://schemas.openxmlformats.org/presentationml/2006/main">
  <p:tag name="THEMEIDCCC" val="7"/>
</p:tagLst>
</file>

<file path=ppt/tags/tag39.xml><?xml version="1.0" encoding="utf-8"?>
<p:tagLst xmlns:a="http://schemas.openxmlformats.org/drawingml/2006/main" xmlns:r="http://schemas.openxmlformats.org/officeDocument/2006/relationships" xmlns:p="http://schemas.openxmlformats.org/presentationml/2006/main">
  <p:tag name="THEMEIDCC" val="8"/>
</p:tagLst>
</file>

<file path=ppt/tags/tag4.xml><?xml version="1.0" encoding="utf-8"?>
<p:tagLst xmlns:a="http://schemas.openxmlformats.org/drawingml/2006/main" xmlns:r="http://schemas.openxmlformats.org/officeDocument/2006/relationships" xmlns:p="http://schemas.openxmlformats.org/presentationml/2006/main">
  <p:tag name="THEMEIDC" val="2"/>
</p:tagLst>
</file>

<file path=ppt/tags/tag40.xml><?xml version="1.0" encoding="utf-8"?>
<p:tagLst xmlns:a="http://schemas.openxmlformats.org/drawingml/2006/main" xmlns:r="http://schemas.openxmlformats.org/officeDocument/2006/relationships" xmlns:p="http://schemas.openxmlformats.org/presentationml/2006/main">
  <p:tag name="THEMEIDCCC" val="8"/>
</p:tagLst>
</file>

<file path=ppt/tags/tag41.xml><?xml version="1.0" encoding="utf-8"?>
<p:tagLst xmlns:a="http://schemas.openxmlformats.org/drawingml/2006/main" xmlns:r="http://schemas.openxmlformats.org/officeDocument/2006/relationships" xmlns:p="http://schemas.openxmlformats.org/presentationml/2006/main">
  <p:tag name="THEMEIDCC" val="9"/>
</p:tagLst>
</file>

<file path=ppt/tags/tag42.xml><?xml version="1.0" encoding="utf-8"?>
<p:tagLst xmlns:a="http://schemas.openxmlformats.org/drawingml/2006/main" xmlns:r="http://schemas.openxmlformats.org/officeDocument/2006/relationships" xmlns:p="http://schemas.openxmlformats.org/presentationml/2006/main">
  <p:tag name="THEMEIDCCC" val="9"/>
</p:tagLst>
</file>

<file path=ppt/tags/tag43.xml><?xml version="1.0" encoding="utf-8"?>
<p:tagLst xmlns:a="http://schemas.openxmlformats.org/drawingml/2006/main" xmlns:r="http://schemas.openxmlformats.org/officeDocument/2006/relationships" xmlns:p="http://schemas.openxmlformats.org/presentationml/2006/main">
  <p:tag name="THEMEIDCC" val="10"/>
</p:tagLst>
</file>

<file path=ppt/tags/tag44.xml><?xml version="1.0" encoding="utf-8"?>
<p:tagLst xmlns:a="http://schemas.openxmlformats.org/drawingml/2006/main" xmlns:r="http://schemas.openxmlformats.org/officeDocument/2006/relationships" xmlns:p="http://schemas.openxmlformats.org/presentationml/2006/main">
  <p:tag name="THEMEIDCCC" val="10"/>
</p:tagLst>
</file>

<file path=ppt/tags/tag45.xml><?xml version="1.0" encoding="utf-8"?>
<p:tagLst xmlns:a="http://schemas.openxmlformats.org/drawingml/2006/main" xmlns:r="http://schemas.openxmlformats.org/officeDocument/2006/relationships" xmlns:p="http://schemas.openxmlformats.org/presentationml/2006/main">
  <p:tag name="THEMEIDCC" val="11"/>
</p:tagLst>
</file>

<file path=ppt/tags/tag46.xml><?xml version="1.0" encoding="utf-8"?>
<p:tagLst xmlns:a="http://schemas.openxmlformats.org/drawingml/2006/main" xmlns:r="http://schemas.openxmlformats.org/officeDocument/2006/relationships" xmlns:p="http://schemas.openxmlformats.org/presentationml/2006/main">
  <p:tag name="THEMEIDCCC" val="11"/>
</p:tagLst>
</file>

<file path=ppt/tags/tag47.xml><?xml version="1.0" encoding="utf-8"?>
<p:tagLst xmlns:a="http://schemas.openxmlformats.org/drawingml/2006/main" xmlns:r="http://schemas.openxmlformats.org/officeDocument/2006/relationships" xmlns:p="http://schemas.openxmlformats.org/presentationml/2006/main">
  <p:tag name="THEMEIDCC" val="12"/>
</p:tagLst>
</file>

<file path=ppt/tags/tag48.xml><?xml version="1.0" encoding="utf-8"?>
<p:tagLst xmlns:a="http://schemas.openxmlformats.org/drawingml/2006/main" xmlns:r="http://schemas.openxmlformats.org/officeDocument/2006/relationships" xmlns:p="http://schemas.openxmlformats.org/presentationml/2006/main">
  <p:tag name="THEMEIDCCC" val="12"/>
</p:tagLst>
</file>

<file path=ppt/tags/tag5.xml><?xml version="1.0" encoding="utf-8"?>
<p:tagLst xmlns:a="http://schemas.openxmlformats.org/drawingml/2006/main" xmlns:r="http://schemas.openxmlformats.org/officeDocument/2006/relationships" xmlns:p="http://schemas.openxmlformats.org/presentationml/2006/main">
  <p:tag name="THEMEID" val="3"/>
</p:tagLst>
</file>

<file path=ppt/tags/tag6.xml><?xml version="1.0" encoding="utf-8"?>
<p:tagLst xmlns:a="http://schemas.openxmlformats.org/drawingml/2006/main" xmlns:r="http://schemas.openxmlformats.org/officeDocument/2006/relationships" xmlns:p="http://schemas.openxmlformats.org/presentationml/2006/main">
  <p:tag name="THEMEIDC" val="3"/>
</p:tagLst>
</file>

<file path=ppt/tags/tag7.xml><?xml version="1.0" encoding="utf-8"?>
<p:tagLst xmlns:a="http://schemas.openxmlformats.org/drawingml/2006/main" xmlns:r="http://schemas.openxmlformats.org/officeDocument/2006/relationships" xmlns:p="http://schemas.openxmlformats.org/presentationml/2006/main">
  <p:tag name="THEMEID" val="4"/>
</p:tagLst>
</file>

<file path=ppt/tags/tag8.xml><?xml version="1.0" encoding="utf-8"?>
<p:tagLst xmlns:a="http://schemas.openxmlformats.org/drawingml/2006/main" xmlns:r="http://schemas.openxmlformats.org/officeDocument/2006/relationships" xmlns:p="http://schemas.openxmlformats.org/presentationml/2006/main">
  <p:tag name="THEMEIDC" val="4"/>
</p:tagLst>
</file>

<file path=ppt/tags/tag9.xml><?xml version="1.0" encoding="utf-8"?>
<p:tagLst xmlns:a="http://schemas.openxmlformats.org/drawingml/2006/main" xmlns:r="http://schemas.openxmlformats.org/officeDocument/2006/relationships" xmlns:p="http://schemas.openxmlformats.org/presentationml/2006/main">
  <p:tag name="THEMEID" val="5"/>
</p:tagLst>
</file>

<file path=ppt/theme/theme1.xml><?xml version="1.0" encoding="utf-8"?>
<a:theme xmlns:a="http://schemas.openxmlformats.org/drawingml/2006/main" name="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2.xml><?xml version="1.0" encoding="utf-8"?>
<a:theme xmlns:a="http://schemas.openxmlformats.org/drawingml/2006/main" name="Divider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3.xml><?xml version="1.0" encoding="utf-8"?>
<a:theme xmlns:a="http://schemas.openxmlformats.org/drawingml/2006/main" name="Divider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4.xml><?xml version="1.0" encoding="utf-8"?>
<a:theme xmlns:a="http://schemas.openxmlformats.org/drawingml/2006/main" name="Divider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6.xml><?xml version="1.0" encoding="utf-8"?>
<a:theme xmlns:a="http://schemas.openxmlformats.org/drawingml/2006/main" name="Thank You ">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Brown 100%">
      <a:srgbClr val="974807"/>
    </a:custClr>
    <a:custClr name="TCS Brown 70%">
      <a:srgbClr val="C07F51"/>
    </a:custClr>
    <a:custClr name="TCS Brown 50%">
      <a:srgbClr val="D5A380"/>
    </a:custClr>
    <a:custClr name="TCS Brown 30%">
      <a:srgbClr val="E6C8B3"/>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LongProperties xmlns="http://schemas.microsoft.com/office/2006/metadata/long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E45060CE068BC4D9C107CBFF4EE40CE" ma:contentTypeVersion="5" ma:contentTypeDescription="Create a new document." ma:contentTypeScope="" ma:versionID="c72e9c21953844d908fe4af09b942a79">
  <xsd:schema xmlns:xsd="http://www.w3.org/2001/XMLSchema" xmlns:p="http://schemas.microsoft.com/office/2006/metadata/properties" xmlns:ns2="4c807bfb-90ac-47d0-ae99-b5c31a02a0ef" targetNamespace="http://schemas.microsoft.com/office/2006/metadata/properties" ma:root="true" ma:fieldsID="1bc8cdba3ab3bdab60344d89c5334832" ns2:_="">
    <xsd:import namespace="4c807bfb-90ac-47d0-ae99-b5c31a02a0ef"/>
    <xsd:element name="properties">
      <xsd:complexType>
        <xsd:sequence>
          <xsd:element name="documentManagement">
            <xsd:complexType>
              <xsd:all>
                <xsd:element ref="ns2:Date_x0020_of_x0020_Training"/>
                <xsd:element ref="ns2:Location_x0020_of_x0020_Training"/>
                <xsd:element ref="ns2:Account_x0020_Name_x0020__x0028__x0023__x0020_of_x0020_associates_x0029_"/>
                <xsd:element ref="ns2:Faculty_x0020_for_x0020_session"/>
                <xsd:element ref="ns2:L_x0026_D_x0020_SPoC_x0020__x0028_name_x0020__x0026__x0020_emp_x0020_id_x0029_"/>
              </xsd:all>
            </xsd:complexType>
          </xsd:element>
        </xsd:sequence>
      </xsd:complexType>
    </xsd:element>
  </xsd:schema>
  <xsd:schema xmlns:xsd="http://www.w3.org/2001/XMLSchema" xmlns:dms="http://schemas.microsoft.com/office/2006/documentManagement/types" targetNamespace="4c807bfb-90ac-47d0-ae99-b5c31a02a0ef" elementFormDefault="qualified">
    <xsd:import namespace="http://schemas.microsoft.com/office/2006/documentManagement/types"/>
    <xsd:element name="Date_x0020_of_x0020_Training" ma:index="8" ma:displayName="Date of Training" ma:format="DateOnly" ma:internalName="Date_x0020_of_x0020_Training">
      <xsd:simpleType>
        <xsd:restriction base="dms:DateTime"/>
      </xsd:simpleType>
    </xsd:element>
    <xsd:element name="Location_x0020_of_x0020_Training" ma:index="9" ma:displayName="Location of Training" ma:internalName="Location_x0020_of_x0020_Training">
      <xsd:simpleType>
        <xsd:restriction base="dms:Text">
          <xsd:maxLength value="255"/>
        </xsd:restriction>
      </xsd:simpleType>
    </xsd:element>
    <xsd:element name="Account_x0020_Name_x0020__x0028__x0023__x0020_of_x0020_associates_x0029_" ma:index="10" ma:displayName="Account Name (# of associates)" ma:internalName="Account_x0020_Name_x0020__x0028__x0023__x0020_of_x0020_associates_x0029_">
      <xsd:simpleType>
        <xsd:restriction base="dms:Note"/>
      </xsd:simpleType>
    </xsd:element>
    <xsd:element name="Faculty_x0020_for_x0020_session" ma:index="11" ma:displayName="Faculty for session" ma:internalName="Faculty_x0020_for_x0020_session">
      <xsd:simpleType>
        <xsd:restriction base="dms:Text">
          <xsd:maxLength value="255"/>
        </xsd:restriction>
      </xsd:simpleType>
    </xsd:element>
    <xsd:element name="L_x0026_D_x0020_SPoC_x0020__x0028_name_x0020__x0026__x0020_emp_x0020_id_x0029_" ma:index="12" ma:displayName="L&amp;D SPoC (name &amp; emp id)" ma:internalName="L_x0026_D_x0020_SPoC_x0020__x0028_name_x0020__x0026__x0020_emp_x0020_id_x0029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S.n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documentManagement>
    <Faculty_x0020_for_x0020_session xmlns="4c807bfb-90ac-47d0-ae99-b5c31a02a0ef">-</Faculty_x0020_for_x0020_session>
    <Location_x0020_of_x0020_Training xmlns="4c807bfb-90ac-47d0-ae99-b5c31a02a0ef">-</Location_x0020_of_x0020_Training>
    <Account_x0020_Name_x0020__x0028__x0023__x0020_of_x0020_associates_x0029_ xmlns="4c807bfb-90ac-47d0-ae99-b5c31a02a0ef">-</Account_x0020_Name_x0020__x0028__x0023__x0020_of_x0020_associates_x0029_>
    <Date_x0020_of_x0020_Training xmlns="4c807bfb-90ac-47d0-ae99-b5c31a02a0ef">2012-01-06T18:30:00+00:00</Date_x0020_of_x0020_Training>
    <L_x0026_D_x0020_SPoC_x0020__x0028_name_x0020__x0026__x0020_emp_x0020_id_x0029_ xmlns="4c807bfb-90ac-47d0-ae99-b5c31a02a0ef">-</L_x0026_D_x0020_SPoC_x0020__x0028_name_x0020__x0026__x0020_emp_x0020_id_x0029_>
  </documentManagement>
</p:properties>
</file>

<file path=customXml/itemProps1.xml><?xml version="1.0" encoding="utf-8"?>
<ds:datastoreItem xmlns:ds="http://schemas.openxmlformats.org/officeDocument/2006/customXml" ds:itemID="{3C157792-5F13-4605-B1A3-17230D7B9635}"/>
</file>

<file path=customXml/itemProps2.xml><?xml version="1.0" encoding="utf-8"?>
<ds:datastoreItem xmlns:ds="http://schemas.openxmlformats.org/officeDocument/2006/customXml" ds:itemID="{1712D56B-0B00-4E1B-BA32-C3C1E1DA2DFE}"/>
</file>

<file path=customXml/itemProps3.xml><?xml version="1.0" encoding="utf-8"?>
<ds:datastoreItem xmlns:ds="http://schemas.openxmlformats.org/officeDocument/2006/customXml" ds:itemID="{76E025AC-71FB-4835-9834-D410A6697FEC}"/>
</file>

<file path=customXml/itemProps4.xml><?xml version="1.0" encoding="utf-8"?>
<ds:datastoreItem xmlns:ds="http://schemas.openxmlformats.org/officeDocument/2006/customXml" ds:itemID="{F607BCBC-6C08-4BF0-8BDD-4EC7F5006A64}"/>
</file>

<file path=docProps/app.xml><?xml version="1.0" encoding="utf-8"?>
<Properties xmlns="http://schemas.openxmlformats.org/officeDocument/2006/extended-properties" xmlns:vt="http://schemas.openxmlformats.org/officeDocument/2006/docPropsVTypes">
  <Template>TCS_Presentation Template</Template>
  <TotalTime>6594</TotalTime>
  <Words>11850</Words>
  <Application>Microsoft Office PowerPoint</Application>
  <PresentationFormat>On-screen Show (4:3)</PresentationFormat>
  <Paragraphs>1111</Paragraphs>
  <Slides>68</Slides>
  <Notes>65</Notes>
  <HiddenSlides>0</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68</vt:i4>
      </vt:variant>
    </vt:vector>
  </HeadingPairs>
  <TitlesOfParts>
    <vt:vector size="75" baseType="lpstr">
      <vt:lpstr>TCS_Presentation Template</vt:lpstr>
      <vt:lpstr>Divider 1</vt:lpstr>
      <vt:lpstr>Divider 2</vt:lpstr>
      <vt:lpstr>Divider 3</vt:lpstr>
      <vt:lpstr>Thank You</vt:lpstr>
      <vt:lpstr>Thank You </vt:lpstr>
      <vt:lpstr>Worksheet</vt:lpstr>
      <vt:lpstr>Global Semiconductor MI</vt:lpstr>
      <vt:lpstr>Global Semiconductor MI</vt:lpstr>
      <vt:lpstr>Global Semiconductor MI</vt:lpstr>
      <vt:lpstr>Global Semiconductor MI: Market Scenario Global Semiconductors &amp; Semiconductor Equipment </vt:lpstr>
      <vt:lpstr>Global Semiconductor MI: Market Scenario Global Semiconductors &amp; Semiconductor Equipment </vt:lpstr>
      <vt:lpstr>Global Semiconductor MI: Market Scenario Global Semiconductors &amp; Semiconductor Equipment </vt:lpstr>
      <vt:lpstr>Global Semiconductor MI: Market Scenario Global Semiconductor Equipment</vt:lpstr>
      <vt:lpstr>Global Semiconductor MI: Market Scenario  Global Semiconductor Equipment</vt:lpstr>
      <vt:lpstr>Global Semiconductor MI: Market Scenario  Global Semiconductor Equipment</vt:lpstr>
      <vt:lpstr>Global Semiconductor MI: Market Scenario Current Industry Trend</vt:lpstr>
      <vt:lpstr>Global Semiconductor MI: Market Scenario Current Industry Trend</vt:lpstr>
      <vt:lpstr>Global Semiconductor MI: Market Scenario Expert Speaks</vt:lpstr>
      <vt:lpstr>Global Semiconductor MI: Market Overview Semiconductor Industry Value Chain</vt:lpstr>
      <vt:lpstr>Global Semiconductor MI</vt:lpstr>
      <vt:lpstr>Global Semiconductor MI: Competitive Landscape  Porter’s 5 Forces Analysis</vt:lpstr>
      <vt:lpstr>Global Semiconductor MI: Competitive Landscape Top 20 Companies by Yearly Sales</vt:lpstr>
      <vt:lpstr>Global Semiconductor MI</vt:lpstr>
      <vt:lpstr>Global Semiconductor MI: Contract Analysis Trends</vt:lpstr>
      <vt:lpstr>Global Semiconductor MI: Contract Analysis Trends</vt:lpstr>
      <vt:lpstr>Global Semiconductor MI: Contract Analysis Trends</vt:lpstr>
      <vt:lpstr>Global Semiconductor MI: Contract Analysis Trends</vt:lpstr>
      <vt:lpstr>Slide 22</vt:lpstr>
      <vt:lpstr>Global Semiconductor MI</vt:lpstr>
      <vt:lpstr>Slide 24</vt:lpstr>
      <vt:lpstr>Slide 25</vt:lpstr>
      <vt:lpstr>Global Semiconductor MI: Trends Business Trends : Consolidate or Diverge?</vt:lpstr>
      <vt:lpstr>Slide 27</vt:lpstr>
      <vt:lpstr>Slide 28</vt:lpstr>
      <vt:lpstr>Slide 29</vt:lpstr>
      <vt:lpstr>Slide 30</vt:lpstr>
      <vt:lpstr>Global Semiconductor MI</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Global Semiconductor MI: Trends Technology Trends : Cloud Adoption</vt:lpstr>
      <vt:lpstr>Global Semiconductor MI: Trends Technology Trends : Cloud Adoption</vt:lpstr>
      <vt:lpstr>Global Semiconductor MI: Trends Technology Trends : Automotive Semiconductors</vt:lpstr>
      <vt:lpstr>Global Semiconductor MI: Trends Technology Trends : DRAM &amp; NAND Flash Memory</vt:lpstr>
      <vt:lpstr>Global Semiconductor MI: Trends Technology Trends : Solar Energy</vt:lpstr>
      <vt:lpstr>Global Semiconductor MI: Trends Technology Trends : System-on-chip</vt:lpstr>
      <vt:lpstr>Global Semiconductor MI</vt:lpstr>
      <vt:lpstr>Global Semiconductor MI: Market Drivers  Semiconductor Industry Growth Drivers &amp; Inhibitors</vt:lpstr>
      <vt:lpstr>Global Semiconductor MI: Market Drivers  Concern over Counterfeit Parts</vt:lpstr>
      <vt:lpstr>Global Semiconductor MI: Market Drivers  Key IT Drivers in the Semiconductor Industry</vt:lpstr>
      <vt:lpstr>Global Semiconductor MI: Market Drivers  Key IT Drivers in the Semiconductor Industry</vt:lpstr>
      <vt:lpstr>Global Semiconductor MI: Market Drivers  Key IT Drivers in the Semiconductor Industry</vt:lpstr>
      <vt:lpstr>Global Semiconductor MI: Market Drivers  Key IT Drivers in the Semiconductor Industry</vt:lpstr>
      <vt:lpstr>Global Semiconductor MI: Market Drivers  Key IT Drivers in the Semiconductor Industry</vt:lpstr>
      <vt:lpstr>Global Semiconductor MI: Market Drivers  Few IT Implementation Examples in the Semiconductor Industry</vt:lpstr>
      <vt:lpstr>Global Semiconductor MI: Market Drivers  Few IT Implementation Examples in the Semiconductor Industry</vt:lpstr>
      <vt:lpstr>Global Semiconductor MI</vt:lpstr>
      <vt:lpstr>Global Semiconductor MI: Top 3 Market Players Intel</vt:lpstr>
      <vt:lpstr>Global Semiconductor MI: Top 3 Market Players Intel</vt:lpstr>
      <vt:lpstr>Global Semiconductor MI: Top 3 Market Players  Texas Instruments</vt:lpstr>
      <vt:lpstr>Global Semiconductor MI: Top 3 Market Players Texas Instruments</vt:lpstr>
      <vt:lpstr>Global Semiconductor MI: Top 3 Market Players TSMC</vt:lpstr>
      <vt:lpstr>Global Semiconductor MI: Top 3 Market Players TSMC</vt:lpstr>
      <vt:lpstr>Slide 68</vt:lpstr>
    </vt:vector>
  </TitlesOfParts>
  <Company>TCS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HiTech_Semiconductors_MI_June 2012</dc:title>
  <dc:creator>217773</dc:creator>
  <cp:lastModifiedBy>184581</cp:lastModifiedBy>
  <cp:revision>866</cp:revision>
  <dcterms:created xsi:type="dcterms:W3CDTF">2011-04-20T10:04:31Z</dcterms:created>
  <dcterms:modified xsi:type="dcterms:W3CDTF">2012-07-19T14:12:03Z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wnloadAssets">
    <vt:lpwstr/>
  </property>
  <property fmtid="{D5CDD505-2E9C-101B-9397-08002B2CF9AE}" pid="3" name="MarketingActivities">
    <vt:lpwstr>;#Presentations;#Market Intelligence;#</vt:lpwstr>
  </property>
  <property fmtid="{D5CDD505-2E9C-101B-9397-08002B2CF9AE}" pid="4" name="ContentType">
    <vt:lpwstr>Document</vt:lpwstr>
  </property>
  <property fmtid="{D5CDD505-2E9C-101B-9397-08002B2CF9AE}" pid="5" name="FileType">
    <vt:lpwstr>;#Presentations;#</vt:lpwstr>
  </property>
  <property fmtid="{D5CDD505-2E9C-101B-9397-08002B2CF9AE}" pid="6" name="CampaignType">
    <vt:lpwstr/>
  </property>
  <property fmtid="{D5CDD505-2E9C-101B-9397-08002B2CF9AE}" pid="7" name="ContentTypeId">
    <vt:lpwstr>0x010100BE45060CE068BC4D9C107CBFF4EE40CE</vt:lpwstr>
  </property>
  <property fmtid="{D5CDD505-2E9C-101B-9397-08002B2CF9AE}" pid="8" name="Region">
    <vt:lpwstr>Global</vt:lpwstr>
  </property>
  <property fmtid="{D5CDD505-2E9C-101B-9397-08002B2CF9AE}" pid="9" name="Services">
    <vt:lpwstr>IT Services</vt:lpwstr>
  </property>
  <property fmtid="{D5CDD505-2E9C-101B-9397-08002B2CF9AE}" pid="10" name="ResearchTracks">
    <vt:lpwstr>Industry Profiles</vt:lpwstr>
  </property>
  <property fmtid="{D5CDD505-2E9C-101B-9397-08002B2CF9AE}" pid="11" name="Verticals">
    <vt:lpwstr>HiTech</vt:lpwstr>
  </property>
</Properties>
</file>